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4">
          <p15:clr>
            <a:srgbClr val="A4A3A4"/>
          </p15:clr>
        </p15:guide>
        <p15:guide id="2" orient="horz" pos="436">
          <p15:clr>
            <a:srgbClr val="A4A3A4"/>
          </p15:clr>
        </p15:guide>
        <p15:guide id="3" orient="horz" pos="4179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984">
          <p15:clr>
            <a:srgbClr val="A4A3A4"/>
          </p15:clr>
        </p15:guide>
        <p15:guide id="6" orient="horz" pos="1104">
          <p15:clr>
            <a:srgbClr val="A4A3A4"/>
          </p15:clr>
        </p15:guide>
        <p15:guide id="7" orient="horz" pos="1008">
          <p15:clr>
            <a:srgbClr val="A4A3A4"/>
          </p15:clr>
        </p15:guide>
        <p15:guide id="8" orient="horz" pos="2448">
          <p15:clr>
            <a:srgbClr val="A4A3A4"/>
          </p15:clr>
        </p15:guide>
        <p15:guide id="9" orient="horz" pos="2544">
          <p15:clr>
            <a:srgbClr val="A4A3A4"/>
          </p15:clr>
        </p15:guide>
        <p15:guide id="10" orient="horz" pos="336">
          <p15:clr>
            <a:srgbClr val="A4A3A4"/>
          </p15:clr>
        </p15:guide>
        <p15:guide id="11" pos="2832">
          <p15:clr>
            <a:srgbClr val="A4A3A4"/>
          </p15:clr>
        </p15:guide>
        <p15:guide id="12" pos="336">
          <p15:clr>
            <a:srgbClr val="A4A3A4"/>
          </p15:clr>
        </p15:guide>
        <p15:guide id="13" pos="5424">
          <p15:clr>
            <a:srgbClr val="A4A3A4"/>
          </p15:clr>
        </p15:guide>
        <p15:guide id="14" pos="2928">
          <p15:clr>
            <a:srgbClr val="A4A3A4"/>
          </p15:clr>
        </p15:guide>
        <p15:guide id="15" pos="1968">
          <p15:clr>
            <a:srgbClr val="A4A3A4"/>
          </p15:clr>
        </p15:guide>
        <p15:guide id="16" pos="2070">
          <p15:clr>
            <a:srgbClr val="A4A3A4"/>
          </p15:clr>
        </p15:guide>
        <p15:guide id="17" pos="3792">
          <p15:clr>
            <a:srgbClr val="A4A3A4"/>
          </p15:clr>
        </p15:guide>
        <p15:guide id="18" pos="1104">
          <p15:clr>
            <a:srgbClr val="A4A3A4"/>
          </p15:clr>
        </p15:guide>
        <p15:guide id="19" pos="4656">
          <p15:clr>
            <a:srgbClr val="A4A3A4"/>
          </p15:clr>
        </p15:guide>
        <p15:guide id="20" pos="4560">
          <p15:clr>
            <a:srgbClr val="A4A3A4"/>
          </p15:clr>
        </p15:guide>
        <p15:guide id="21" pos="3696">
          <p15:clr>
            <a:srgbClr val="A4A3A4"/>
          </p15:clr>
        </p15:guide>
        <p15:guide id="22" pos="120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a Vida Villanueva" initials="MV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D073F8-1565-44D7-B386-08B59EADF2EE}">
  <a:tblStyle styleId="{69D073F8-1565-44D7-B386-08B59EADF2EE}" styleName="PwC Table">
    <a:wholeTbl>
      <a:tcTxStyle>
        <a:fontRef idx="major">
          <a:prstClr val="black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bottom>
            <a:ln w="38100" cmpd="sng">
              <a:noFill/>
            </a:ln>
          </a:bottom>
        </a:tcBdr>
      </a:tcStyle>
    </a:band1H>
    <a:band2H>
      <a:tcStyle>
        <a:tcBdr>
          <a:bottom>
            <a:ln w="38100" cmpd="sng">
              <a:noFill/>
            </a:ln>
          </a:bottom>
        </a:tcBdr>
      </a:tcStyle>
    </a:band2H>
    <a:firstCol>
      <a:tcTxStyle i="on">
        <a:fontRef idx="major">
          <a:prstClr val="black"/>
        </a:fontRef>
        <a:schemeClr val="dk1"/>
      </a:tcTxStyle>
      <a:tcStyle>
        <a:tcBdr/>
        <a:fill>
          <a:noFill/>
        </a:fill>
      </a:tcStyle>
    </a:firstCol>
    <a:firstRow>
      <a:tcTxStyle b="on">
        <a:fontRef idx="major">
          <a:prstClr val="black"/>
        </a:fontRef>
        <a:schemeClr val="dk2"/>
      </a:tcTxStyle>
      <a:tcStyle>
        <a:tcBdr>
          <a:bottom>
            <a:ln w="38100" cmpd="sng">
              <a:noFill/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718" autoAdjust="0"/>
  </p:normalViewPr>
  <p:slideViewPr>
    <p:cSldViewPr>
      <p:cViewPr varScale="1">
        <p:scale>
          <a:sx n="88" d="100"/>
          <a:sy n="88" d="100"/>
        </p:scale>
        <p:origin x="1416" y="96"/>
      </p:cViewPr>
      <p:guideLst>
        <p:guide orient="horz" pos="144"/>
        <p:guide orient="horz" pos="436"/>
        <p:guide orient="horz" pos="4179"/>
        <p:guide orient="horz" pos="3888"/>
        <p:guide orient="horz" pos="3984"/>
        <p:guide orient="horz" pos="1104"/>
        <p:guide orient="horz" pos="1008"/>
        <p:guide orient="horz" pos="2448"/>
        <p:guide orient="horz" pos="2544"/>
        <p:guide orient="horz" pos="336"/>
        <p:guide pos="2832"/>
        <p:guide pos="336"/>
        <p:guide pos="5424"/>
        <p:guide pos="2928"/>
        <p:guide pos="1968"/>
        <p:guide pos="2070"/>
        <p:guide pos="3792"/>
        <p:guide pos="1104"/>
        <p:guide pos="4656"/>
        <p:guide pos="4560"/>
        <p:guide pos="3696"/>
        <p:guide pos="12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64" y="-11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05CFF-548C-4E04-B325-CF1209D66BDC}" type="datetimeFigureOut">
              <a:rPr lang="cs-CZ" smtClean="0">
                <a:latin typeface="Arial" pitchFamily="34" charset="0"/>
                <a:cs typeface="Arial" pitchFamily="34" charset="0"/>
              </a:rPr>
              <a:pPr/>
              <a:t>06/12/2016</a:t>
            </a:fld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90EF7-3E10-491C-87C2-59674BB3AAF6}" type="slidenum">
              <a:rPr lang="cs-CZ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434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5EFB8DA3-BCA9-4B7D-B50D-14F47506B614}" type="datetimeFigureOut">
              <a:rPr lang="cs-CZ" smtClean="0"/>
              <a:pPr/>
              <a:t>06/12/2016</a:t>
            </a:fld>
            <a:endParaRPr lang="cs-C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fld id="{F07B8F03-BC93-4120-96CA-A36DF640BE2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896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667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485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2296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9258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1207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7B8F03-BC93-4120-96CA-A36DF640BE24}" type="slidenum">
              <a:rPr lang="cs-CZ" smtClean="0"/>
              <a:pPr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1435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3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4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8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4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5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9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r>
              <a:rPr lang="cs-CZ" noProof="0" dirty="0" smtClean="0"/>
              <a:t> </a:t>
            </a:r>
            <a:r>
              <a:rPr lang="cs-CZ" noProof="0" dirty="0" err="1" smtClean="0"/>
              <a:t>the</a:t>
            </a:r>
            <a:r>
              <a:rPr lang="cs-CZ" noProof="0" dirty="0" smtClean="0"/>
              <a:t> </a:t>
            </a:r>
            <a:r>
              <a:rPr lang="cs-CZ" noProof="0" dirty="0" err="1" smtClean="0"/>
              <a:t>presentation’s</a:t>
            </a:r>
            <a:r>
              <a:rPr lang="cs-CZ" noProof="0" dirty="0" smtClean="0"/>
              <a:t> </a:t>
            </a:r>
            <a:r>
              <a:rPr lang="cs-CZ" noProof="0" dirty="0" err="1" smtClean="0"/>
              <a:t>main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endParaRPr lang="cs-CZ" noProof="0" dirty="0"/>
          </a:p>
        </p:txBody>
      </p:sp>
      <p:sp>
        <p:nvSpPr>
          <p:cNvPr id="18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dirty="0" err="1" smtClean="0"/>
              <a:t>Subtitle</a:t>
            </a:r>
            <a:r>
              <a:rPr lang="cs-CZ" noProof="0" dirty="0" smtClean="0"/>
              <a:t> and </a:t>
            </a:r>
            <a:r>
              <a:rPr lang="cs-CZ" noProof="0" dirty="0" err="1" smtClean="0"/>
              <a:t>date</a:t>
            </a:r>
            <a:r>
              <a:rPr lang="cs-CZ" noProof="0" dirty="0" smtClean="0"/>
              <a:t> (</a:t>
            </a:r>
            <a:r>
              <a:rPr lang="cs-CZ" noProof="0" dirty="0" err="1" smtClean="0"/>
              <a:t>move</a:t>
            </a:r>
            <a:r>
              <a:rPr lang="cs-CZ" noProof="0" dirty="0" smtClean="0"/>
              <a:t> </a:t>
            </a:r>
            <a:r>
              <a:rPr lang="cs-CZ" noProof="0" dirty="0" err="1" smtClean="0"/>
              <a:t>higher</a:t>
            </a:r>
            <a:r>
              <a:rPr lang="cs-CZ" noProof="0" dirty="0" smtClean="0"/>
              <a:t> </a:t>
            </a:r>
            <a:r>
              <a:rPr lang="cs-CZ" noProof="0" dirty="0" err="1" smtClean="0"/>
              <a:t>if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</a:t>
            </a:r>
            <a:r>
              <a:rPr lang="cs-CZ" noProof="0" dirty="0" err="1" smtClean="0"/>
              <a:t>is</a:t>
            </a:r>
            <a:r>
              <a:rPr lang="cs-CZ" noProof="0" dirty="0" smtClean="0"/>
              <a:t> </a:t>
            </a:r>
            <a:r>
              <a:rPr lang="cs-CZ" noProof="0" dirty="0" err="1" smtClean="0"/>
              <a:t>only</a:t>
            </a:r>
            <a:r>
              <a:rPr lang="cs-CZ" noProof="0" dirty="0" smtClean="0"/>
              <a:t> </a:t>
            </a:r>
            <a:r>
              <a:rPr lang="cs-CZ" noProof="0" dirty="0" err="1" smtClean="0"/>
              <a:t>one</a:t>
            </a:r>
            <a:r>
              <a:rPr lang="cs-CZ" noProof="0" dirty="0" smtClean="0"/>
              <a:t> line)</a:t>
            </a:r>
            <a:endParaRPr lang="cs-CZ" noProof="0" dirty="0" smtClean="0"/>
          </a:p>
        </p:txBody>
      </p:sp>
      <p:sp>
        <p:nvSpPr>
          <p:cNvPr id="21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dirty="0" smtClean="0"/>
              <a:t>www.pwc.com</a:t>
            </a:r>
            <a:endParaRPr lang="cs-CZ" noProof="0" dirty="0"/>
          </a:p>
        </p:txBody>
      </p:sp>
      <p:grpSp>
        <p:nvGrpSpPr>
          <p:cNvPr id="16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0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mpty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3F594-56CA-480E-A9BC-ACF8A1AF164F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3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ey po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sz="3200" baseline="0">
                <a:solidFill>
                  <a:schemeClr val="tx2"/>
                </a:solidFill>
              </a:defRPr>
            </a:lvl1pPr>
            <a:lvl2pPr>
              <a:buClr>
                <a:schemeClr val="tx2"/>
              </a:buClr>
              <a:defRPr sz="3200">
                <a:solidFill>
                  <a:schemeClr val="tx2"/>
                </a:solidFill>
              </a:defRPr>
            </a:lvl2pPr>
            <a:lvl3pPr>
              <a:buClr>
                <a:schemeClr val="tx2"/>
              </a:buClr>
              <a:defRPr sz="3200">
                <a:solidFill>
                  <a:schemeClr val="tx2"/>
                </a:solidFill>
              </a:defRPr>
            </a:lvl3pPr>
            <a:lvl4pPr>
              <a:buClr>
                <a:schemeClr val="tx2"/>
              </a:buClr>
              <a:defRPr sz="3200">
                <a:solidFill>
                  <a:schemeClr val="tx2"/>
                </a:solidFill>
              </a:defRPr>
            </a:lvl4pPr>
            <a:lvl5pPr>
              <a:buClr>
                <a:schemeClr val="tx2"/>
              </a:buClr>
              <a:defRPr sz="3200">
                <a:solidFill>
                  <a:schemeClr val="tx2"/>
                </a:solidFill>
              </a:defRPr>
            </a:lvl5pPr>
            <a:lvl6pPr>
              <a:buClr>
                <a:schemeClr val="tx2"/>
              </a:buClr>
              <a:defRPr sz="3200" baseline="0">
                <a:solidFill>
                  <a:schemeClr val="tx2"/>
                </a:solidFill>
              </a:defRPr>
            </a:lvl6pPr>
            <a:lvl7pPr>
              <a:buClr>
                <a:schemeClr val="tx2"/>
              </a:buClr>
              <a:buAutoNum type="alphaLcPeriod"/>
              <a:defRPr sz="3200" baseline="0">
                <a:solidFill>
                  <a:schemeClr val="tx2"/>
                </a:solidFill>
              </a:defRPr>
            </a:lvl7pPr>
            <a:lvl8pPr>
              <a:buClr>
                <a:schemeClr val="tx2"/>
              </a:buClr>
              <a:buNone/>
              <a:defRPr sz="3200">
                <a:solidFill>
                  <a:schemeClr val="tx2"/>
                </a:solidFill>
              </a:defRPr>
            </a:lvl8pPr>
            <a:lvl9pPr>
              <a:defRPr sz="3200"/>
            </a:lvl9pPr>
          </a:lstStyle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5579DAC8-6939-4B9F-82BE-C980D211DE31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8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y point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lnSpc>
                <a:spcPct val="100000"/>
              </a:lnSpc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077200" cy="4419600"/>
          </a:xfrm>
        </p:spPr>
        <p:txBody>
          <a:bodyPr>
            <a:noAutofit/>
          </a:bodyPr>
          <a:lstStyle>
            <a:lvl1pPr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defRPr sz="3200" baseline="0">
                <a:solidFill>
                  <a:schemeClr val="bg1"/>
                </a:solidFill>
              </a:defRPr>
            </a:lvl1pPr>
            <a:lvl2pPr marL="444500" indent="-263525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2pPr>
            <a:lvl3pPr marL="714375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3pPr>
            <a:lvl4pPr marL="984250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4pPr>
            <a:lvl5pPr marL="1341438" indent="-266700">
              <a:lnSpc>
                <a:spcPts val="3600"/>
              </a:lnSpc>
              <a:spcBef>
                <a:spcPts val="0"/>
              </a:spcBef>
              <a:spcAft>
                <a:spcPts val="600"/>
              </a:spcAft>
              <a:buClr>
                <a:schemeClr val="bg1"/>
              </a:buClr>
              <a:defRPr sz="3200">
                <a:solidFill>
                  <a:schemeClr val="bg1"/>
                </a:solidFill>
              </a:defRPr>
            </a:lvl5pPr>
            <a:lvl6pPr marL="1611313" indent="-271463">
              <a:lnSpc>
                <a:spcPts val="3600"/>
              </a:lnSpc>
              <a:spcBef>
                <a:spcPts val="0"/>
              </a:spcBef>
              <a:spcAft>
                <a:spcPts val="60"/>
              </a:spcAft>
              <a:buClr>
                <a:schemeClr val="bg1"/>
              </a:buClr>
              <a:buFont typeface="Arial" pitchFamily="34" charset="0"/>
              <a:buNone/>
              <a:defRPr sz="2800">
                <a:solidFill>
                  <a:schemeClr val="bg1"/>
                </a:solidFill>
              </a:defRPr>
            </a:lvl6pPr>
            <a:lvl7pPr>
              <a:defRPr sz="2800">
                <a:solidFill>
                  <a:schemeClr val="bg1"/>
                </a:solidFill>
              </a:defRPr>
            </a:lvl7pPr>
            <a:lvl8pPr>
              <a:lnSpc>
                <a:spcPts val="3600"/>
              </a:lnSpc>
              <a:defRPr sz="2800">
                <a:solidFill>
                  <a:schemeClr val="bg1"/>
                </a:solidFill>
              </a:defRPr>
            </a:lvl8pPr>
            <a:lvl9pPr>
              <a:defRPr sz="2800"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73B70045-C144-41F2-9E8E-F3403B83CB13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solidFill>
                  <a:schemeClr val="lt1"/>
                </a:solidFill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solidFill>
                  <a:schemeClr val="lt1"/>
                </a:solidFill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1"/>
            <a:ext cx="8077200" cy="1066799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 smtClean="0"/>
          </a:p>
        </p:txBody>
      </p:sp>
      <p:sp>
        <p:nvSpPr>
          <p:cNvPr id="58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1371599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subtitle</a:t>
            </a:r>
            <a:r>
              <a:rPr lang="cs-CZ" noProof="0" dirty="0" smtClean="0"/>
              <a:t> style</a:t>
            </a:r>
            <a:endParaRPr lang="cs-CZ" noProof="0" dirty="0" smtClean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00A09-A013-41ED-A645-2853DDEC0D64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lou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22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0"/>
            <a:ext cx="8077200" cy="13716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subtitle</a:t>
            </a:r>
            <a:r>
              <a:rPr lang="cs-CZ" noProof="0" dirty="0" smtClean="0"/>
              <a:t> style</a:t>
            </a:r>
            <a:endParaRPr lang="cs-CZ" noProof="0" dirty="0" smtClean="0"/>
          </a:p>
        </p:txBody>
      </p:sp>
      <p:cxnSp>
        <p:nvCxnSpPr>
          <p:cNvPr id="11" name="Shape 10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CA8AE258-3796-4ACA-A2F4-A86A615092A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solidFill>
                  <a:schemeClr val="lt1"/>
                </a:solidFill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solidFill>
                  <a:schemeClr val="lt1"/>
                </a:solidFill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Divider: Conten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1"/>
          <p:cNvSpPr>
            <a:spLocks noGrp="1"/>
          </p:cNvSpPr>
          <p:nvPr>
            <p:ph type="ctrTitle"/>
          </p:nvPr>
        </p:nvSpPr>
        <p:spPr bwMode="black">
          <a:xfrm>
            <a:off x="533400" y="685800"/>
            <a:ext cx="8077200" cy="10668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>
                <a:solidFill>
                  <a:schemeClr val="bg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 smtClean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3"/>
          </p:nvPr>
        </p:nvSpPr>
        <p:spPr>
          <a:xfrm>
            <a:off x="533401" y="2819400"/>
            <a:ext cx="3962399" cy="3352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  <a:lvl6pPr>
              <a:buClr>
                <a:schemeClr val="bg1"/>
              </a:buCl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 bwMode="black">
          <a:xfrm>
            <a:off x="533400" y="1905001"/>
            <a:ext cx="8077200" cy="762000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subtitle</a:t>
            </a:r>
            <a:r>
              <a:rPr lang="cs-CZ" noProof="0" dirty="0" smtClean="0"/>
              <a:t> style</a:t>
            </a:r>
            <a:endParaRPr lang="cs-CZ" noProof="0" dirty="0" smtClean="0"/>
          </a:p>
        </p:txBody>
      </p:sp>
      <p:cxnSp>
        <p:nvCxnSpPr>
          <p:cNvPr id="12" name="Shape 1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lt1"/>
                </a:solidFill>
              </a:defRPr>
            </a:lvl1pPr>
          </a:lstStyle>
          <a:p>
            <a:fld id="{4B65051E-5B70-4629-8918-4E5F36B15CC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solidFill>
                  <a:schemeClr val="lt1"/>
                </a:solidFill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solidFill>
                  <a:schemeClr val="lt1"/>
                </a:solidFill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Fixed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Shape 140"/>
          <p:cNvCxnSpPr/>
          <p:nvPr/>
        </p:nvCxnSpPr>
        <p:spPr>
          <a:xfrm rot="5400000" flipH="1" flipV="1">
            <a:off x="5096257" y="-2734056"/>
            <a:ext cx="152399" cy="6839712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itle 1"/>
          <p:cNvSpPr>
            <a:spLocks noGrp="1"/>
          </p:cNvSpPr>
          <p:nvPr>
            <p:ph type="ctrTitle" hasCustomPrompt="1"/>
          </p:nvPr>
        </p:nvSpPr>
        <p:spPr bwMode="black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tx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r>
              <a:rPr lang="cs-CZ" noProof="0" dirty="0" smtClean="0"/>
              <a:t> </a:t>
            </a:r>
            <a:r>
              <a:rPr lang="cs-CZ" noProof="0" dirty="0" err="1" smtClean="0"/>
              <a:t>the</a:t>
            </a:r>
            <a:r>
              <a:rPr lang="cs-CZ" noProof="0" dirty="0" smtClean="0"/>
              <a:t> </a:t>
            </a:r>
            <a:r>
              <a:rPr lang="cs-CZ" noProof="0" dirty="0" err="1" smtClean="0"/>
              <a:t>presentation’s</a:t>
            </a:r>
            <a:r>
              <a:rPr lang="cs-CZ" noProof="0" dirty="0" smtClean="0"/>
              <a:t> </a:t>
            </a:r>
            <a:r>
              <a:rPr lang="cs-CZ" noProof="0" dirty="0" err="1" smtClean="0"/>
              <a:t>main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endParaRPr lang="cs-CZ" noProof="0" dirty="0"/>
          </a:p>
        </p:txBody>
      </p:sp>
      <p:sp>
        <p:nvSpPr>
          <p:cNvPr id="143" name="Subtitle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tx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dirty="0" err="1" smtClean="0"/>
              <a:t>Subtitle</a:t>
            </a:r>
            <a:r>
              <a:rPr lang="cs-CZ" noProof="0" dirty="0" smtClean="0"/>
              <a:t> and </a:t>
            </a:r>
            <a:r>
              <a:rPr lang="cs-CZ" noProof="0" dirty="0" err="1" smtClean="0"/>
              <a:t>date</a:t>
            </a:r>
            <a:r>
              <a:rPr lang="cs-CZ" noProof="0" dirty="0" smtClean="0"/>
              <a:t> (</a:t>
            </a:r>
            <a:r>
              <a:rPr lang="cs-CZ" noProof="0" dirty="0" err="1" smtClean="0"/>
              <a:t>move</a:t>
            </a:r>
            <a:r>
              <a:rPr lang="cs-CZ" noProof="0" dirty="0" smtClean="0"/>
              <a:t> </a:t>
            </a:r>
            <a:r>
              <a:rPr lang="cs-CZ" noProof="0" dirty="0" err="1" smtClean="0"/>
              <a:t>higher</a:t>
            </a:r>
            <a:r>
              <a:rPr lang="cs-CZ" noProof="0" dirty="0" smtClean="0"/>
              <a:t> </a:t>
            </a:r>
            <a:r>
              <a:rPr lang="cs-CZ" noProof="0" dirty="0" err="1" smtClean="0"/>
              <a:t>if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</a:t>
            </a:r>
            <a:r>
              <a:rPr lang="cs-CZ" noProof="0" dirty="0" err="1" smtClean="0"/>
              <a:t>is</a:t>
            </a:r>
            <a:r>
              <a:rPr lang="cs-CZ" noProof="0" dirty="0" smtClean="0"/>
              <a:t> </a:t>
            </a:r>
            <a:r>
              <a:rPr lang="cs-CZ" noProof="0" dirty="0" err="1" smtClean="0"/>
              <a:t>only</a:t>
            </a:r>
            <a:r>
              <a:rPr lang="cs-CZ" noProof="0" dirty="0" smtClean="0"/>
              <a:t> </a:t>
            </a:r>
            <a:r>
              <a:rPr lang="cs-CZ" noProof="0" dirty="0" err="1" smtClean="0"/>
              <a:t>one</a:t>
            </a:r>
            <a:r>
              <a:rPr lang="cs-CZ" noProof="0" dirty="0" smtClean="0"/>
              <a:t> line)</a:t>
            </a:r>
            <a:endParaRPr lang="cs-CZ" noProof="0" dirty="0" smtClean="0"/>
          </a:p>
        </p:txBody>
      </p:sp>
      <p:sp>
        <p:nvSpPr>
          <p:cNvPr id="144" name="Text Placeholder 31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dirty="0" smtClean="0"/>
              <a:t>www.pwc.com</a:t>
            </a:r>
            <a:endParaRPr lang="cs-CZ" noProof="0" dirty="0"/>
          </a:p>
        </p:txBody>
      </p:sp>
      <p:grpSp>
        <p:nvGrpSpPr>
          <p:cNvPr id="102" name="Group 101"/>
          <p:cNvGrpSpPr>
            <a:grpSpLocks noChangeAspect="1"/>
          </p:cNvGrpSpPr>
          <p:nvPr userDrawn="1"/>
        </p:nvGrpSpPr>
        <p:grpSpPr>
          <a:xfrm>
            <a:off x="968592" y="5768681"/>
            <a:ext cx="1232283" cy="935789"/>
            <a:chOff x="518032" y="-1032869"/>
            <a:chExt cx="6161413" cy="4678943"/>
          </a:xfrm>
        </p:grpSpPr>
        <p:grpSp>
          <p:nvGrpSpPr>
            <p:cNvPr id="103" name="Group 73"/>
            <p:cNvGrpSpPr>
              <a:grpSpLocks noChangeAspect="1"/>
            </p:cNvGrpSpPr>
            <p:nvPr/>
          </p:nvGrpSpPr>
          <p:grpSpPr>
            <a:xfrm>
              <a:off x="4438637" y="-1032863"/>
              <a:ext cx="2240792" cy="2011550"/>
              <a:chOff x="1905000" y="5715000"/>
              <a:chExt cx="445770" cy="381000"/>
            </a:xfrm>
          </p:grpSpPr>
          <p:sp>
            <p:nvSpPr>
              <p:cNvPr id="107" name="Rectangle 25"/>
              <p:cNvSpPr>
                <a:spLocks noChangeArrowheads="1"/>
              </p:cNvSpPr>
              <p:nvPr userDrawn="1"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8" name="Rectangle 26"/>
              <p:cNvSpPr>
                <a:spLocks noChangeArrowheads="1"/>
              </p:cNvSpPr>
              <p:nvPr userDrawn="1"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9" name="Rectangle 27"/>
              <p:cNvSpPr>
                <a:spLocks noChangeArrowheads="1"/>
              </p:cNvSpPr>
              <p:nvPr userDrawn="1"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0" name="Rectangle 28"/>
              <p:cNvSpPr>
                <a:spLocks noChangeArrowheads="1"/>
              </p:cNvSpPr>
              <p:nvPr userDrawn="1"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1" name="Rectangle 29"/>
              <p:cNvSpPr>
                <a:spLocks noChangeArrowheads="1"/>
              </p:cNvSpPr>
              <p:nvPr userDrawn="1"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2" name="Rectangle 30"/>
              <p:cNvSpPr>
                <a:spLocks noChangeArrowheads="1"/>
              </p:cNvSpPr>
              <p:nvPr userDrawn="1"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3" name="Rectangle 31"/>
              <p:cNvSpPr>
                <a:spLocks noChangeArrowheads="1"/>
              </p:cNvSpPr>
              <p:nvPr userDrawn="1"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4" name="Rectangle 32"/>
              <p:cNvSpPr>
                <a:spLocks noChangeArrowheads="1"/>
              </p:cNvSpPr>
              <p:nvPr userDrawn="1"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5" name="Freeform 33"/>
              <p:cNvSpPr>
                <a:spLocks/>
              </p:cNvSpPr>
              <p:nvPr userDrawn="1"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6" name="Rectangle 34"/>
              <p:cNvSpPr>
                <a:spLocks noChangeArrowheads="1"/>
              </p:cNvSpPr>
              <p:nvPr userDrawn="1"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7" name="Rectangle 35"/>
              <p:cNvSpPr>
                <a:spLocks noChangeArrowheads="1"/>
              </p:cNvSpPr>
              <p:nvPr userDrawn="1"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8" name="Rectangle 36"/>
              <p:cNvSpPr>
                <a:spLocks noChangeArrowheads="1"/>
              </p:cNvSpPr>
              <p:nvPr userDrawn="1"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19" name="Rectangle 25"/>
              <p:cNvSpPr>
                <a:spLocks noChangeArrowheads="1"/>
              </p:cNvSpPr>
              <p:nvPr/>
            </p:nvSpPr>
            <p:spPr bwMode="gray">
              <a:xfrm>
                <a:off x="2293620" y="5988118"/>
                <a:ext cx="57150" cy="107882"/>
              </a:xfrm>
              <a:prstGeom prst="rect">
                <a:avLst/>
              </a:prstGeom>
              <a:solidFill>
                <a:srgbClr val="F445F6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0" name="Rectangle 26"/>
              <p:cNvSpPr>
                <a:spLocks noChangeArrowheads="1"/>
              </p:cNvSpPr>
              <p:nvPr/>
            </p:nvSpPr>
            <p:spPr bwMode="gray">
              <a:xfrm>
                <a:off x="2132171" y="5757333"/>
                <a:ext cx="44291" cy="66914"/>
              </a:xfrm>
              <a:prstGeom prst="rect">
                <a:avLst/>
              </a:prstGeom>
              <a:solidFill>
                <a:srgbClr val="F6B67F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1" name="Rectangle 27"/>
              <p:cNvSpPr>
                <a:spLocks noChangeArrowheads="1"/>
              </p:cNvSpPr>
              <p:nvPr/>
            </p:nvSpPr>
            <p:spPr bwMode="gray">
              <a:xfrm>
                <a:off x="1905000" y="5715000"/>
                <a:ext cx="227171" cy="42333"/>
              </a:xfrm>
              <a:prstGeom prst="rect">
                <a:avLst/>
              </a:prstGeom>
              <a:solidFill>
                <a:srgbClr val="F48F17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2" name="Rectangle 28"/>
              <p:cNvSpPr>
                <a:spLocks noChangeArrowheads="1"/>
              </p:cNvSpPr>
              <p:nvPr/>
            </p:nvSpPr>
            <p:spPr bwMode="gray">
              <a:xfrm>
                <a:off x="1905000" y="5757333"/>
                <a:ext cx="227171" cy="66914"/>
              </a:xfrm>
              <a:prstGeom prst="rect">
                <a:avLst/>
              </a:prstGeom>
              <a:solidFill>
                <a:srgbClr val="EB660B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3" name="Rectangle 29"/>
              <p:cNvSpPr>
                <a:spLocks noChangeArrowheads="1"/>
              </p:cNvSpPr>
              <p:nvPr/>
            </p:nvSpPr>
            <p:spPr bwMode="gray">
              <a:xfrm>
                <a:off x="2176462" y="5824247"/>
                <a:ext cx="117158" cy="163871"/>
              </a:xfrm>
              <a:prstGeom prst="rect">
                <a:avLst/>
              </a:prstGeom>
              <a:solidFill>
                <a:srgbClr val="F3BF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4" name="Rectangle 30"/>
              <p:cNvSpPr>
                <a:spLocks noChangeArrowheads="1"/>
              </p:cNvSpPr>
              <p:nvPr/>
            </p:nvSpPr>
            <p:spPr bwMode="gray">
              <a:xfrm>
                <a:off x="2176462" y="5988118"/>
                <a:ext cx="117158" cy="107882"/>
              </a:xfrm>
              <a:prstGeom prst="rect">
                <a:avLst/>
              </a:prstGeom>
              <a:solidFill>
                <a:srgbClr val="E93409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5" name="Rectangle 31"/>
              <p:cNvSpPr>
                <a:spLocks noChangeArrowheads="1"/>
              </p:cNvSpPr>
              <p:nvPr/>
            </p:nvSpPr>
            <p:spPr bwMode="gray">
              <a:xfrm>
                <a:off x="2132171" y="5824247"/>
                <a:ext cx="44291" cy="163871"/>
              </a:xfrm>
              <a:prstGeom prst="rect">
                <a:avLst/>
              </a:prstGeom>
              <a:solidFill>
                <a:srgbClr val="EA88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6" name="Rectangle 32"/>
              <p:cNvSpPr>
                <a:spLocks noChangeArrowheads="1"/>
              </p:cNvSpPr>
              <p:nvPr/>
            </p:nvSpPr>
            <p:spPr bwMode="gray">
              <a:xfrm>
                <a:off x="2132171" y="5988118"/>
                <a:ext cx="44291" cy="107882"/>
              </a:xfrm>
              <a:prstGeom prst="rect">
                <a:avLst/>
              </a:prstGeom>
              <a:solidFill>
                <a:srgbClr val="E02504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7" name="Freeform 33"/>
              <p:cNvSpPr>
                <a:spLocks/>
              </p:cNvSpPr>
              <p:nvPr/>
            </p:nvSpPr>
            <p:spPr bwMode="gray">
              <a:xfrm>
                <a:off x="1905000" y="5824247"/>
                <a:ext cx="227171" cy="16387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59" y="0"/>
                  </a:cxn>
                  <a:cxn ang="0">
                    <a:pos x="159" y="120"/>
                  </a:cxn>
                  <a:cxn ang="0">
                    <a:pos x="99" y="120"/>
                  </a:cxn>
                  <a:cxn ang="0">
                    <a:pos x="99" y="80"/>
                  </a:cxn>
                  <a:cxn ang="0">
                    <a:pos x="0" y="80"/>
                  </a:cxn>
                  <a:cxn ang="0">
                    <a:pos x="0" y="0"/>
                  </a:cxn>
                </a:cxnLst>
                <a:rect l="0" t="0" r="r" b="b"/>
                <a:pathLst>
                  <a:path w="159" h="120">
                    <a:moveTo>
                      <a:pt x="0" y="0"/>
                    </a:moveTo>
                    <a:lnTo>
                      <a:pt x="159" y="0"/>
                    </a:lnTo>
                    <a:lnTo>
                      <a:pt x="159" y="120"/>
                    </a:lnTo>
                    <a:lnTo>
                      <a:pt x="99" y="120"/>
                    </a:lnTo>
                    <a:lnTo>
                      <a:pt x="99" y="80"/>
                    </a:lnTo>
                    <a:lnTo>
                      <a:pt x="0" y="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04C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8" name="Rectangle 34"/>
              <p:cNvSpPr>
                <a:spLocks noChangeArrowheads="1"/>
              </p:cNvSpPr>
              <p:nvPr/>
            </p:nvSpPr>
            <p:spPr bwMode="gray">
              <a:xfrm>
                <a:off x="2046446" y="5988118"/>
                <a:ext cx="85725" cy="107882"/>
              </a:xfrm>
              <a:prstGeom prst="rect">
                <a:avLst/>
              </a:prstGeom>
              <a:solidFill>
                <a:srgbClr val="D614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29" name="Rectangle 35"/>
              <p:cNvSpPr>
                <a:spLocks noChangeArrowheads="1"/>
              </p:cNvSpPr>
              <p:nvPr/>
            </p:nvSpPr>
            <p:spPr bwMode="gray">
              <a:xfrm>
                <a:off x="1905000" y="5933495"/>
                <a:ext cx="141446" cy="54624"/>
              </a:xfrm>
              <a:prstGeom prst="rect">
                <a:avLst/>
              </a:prstGeom>
              <a:solidFill>
                <a:srgbClr val="C93C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30" name="Rectangle 36"/>
              <p:cNvSpPr>
                <a:spLocks noChangeArrowheads="1"/>
              </p:cNvSpPr>
              <p:nvPr/>
            </p:nvSpPr>
            <p:spPr bwMode="gray">
              <a:xfrm>
                <a:off x="1905000" y="5988118"/>
                <a:ext cx="141446" cy="107882"/>
              </a:xfrm>
              <a:prstGeom prst="rect">
                <a:avLst/>
              </a:prstGeom>
              <a:solidFill>
                <a:srgbClr val="C01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  <p:grpSp>
          <p:nvGrpSpPr>
            <p:cNvPr id="104" name="Group 32"/>
            <p:cNvGrpSpPr/>
            <p:nvPr/>
          </p:nvGrpSpPr>
          <p:grpSpPr>
            <a:xfrm>
              <a:off x="518032" y="978681"/>
              <a:ext cx="4572000" cy="2667393"/>
              <a:chOff x="518032" y="978681"/>
              <a:chExt cx="4572000" cy="2667393"/>
            </a:xfrm>
          </p:grpSpPr>
          <p:sp>
            <p:nvSpPr>
              <p:cNvPr id="105" name="Rectangle 37"/>
              <p:cNvSpPr>
                <a:spLocks noChangeArrowheads="1"/>
              </p:cNvSpPr>
              <p:nvPr userDrawn="1"/>
            </p:nvSpPr>
            <p:spPr bwMode="black">
              <a:xfrm>
                <a:off x="3295650" y="978681"/>
                <a:ext cx="1143000" cy="263229"/>
              </a:xfrm>
              <a:prstGeom prst="rect">
                <a:avLst/>
              </a:prstGeom>
              <a:solidFill>
                <a:srgbClr val="A10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  <p:sp>
            <p:nvSpPr>
              <p:cNvPr id="106" name="Freeform 7"/>
              <p:cNvSpPr>
                <a:spLocks noEditPoints="1"/>
              </p:cNvSpPr>
              <p:nvPr userDrawn="1"/>
            </p:nvSpPr>
            <p:spPr bwMode="black">
              <a:xfrm>
                <a:off x="518032" y="1922794"/>
                <a:ext cx="4572000" cy="1723280"/>
              </a:xfrm>
              <a:custGeom>
                <a:avLst/>
                <a:gdLst/>
                <a:ahLst/>
                <a:cxnLst>
                  <a:cxn ang="0">
                    <a:pos x="581" y="233"/>
                  </a:cxn>
                  <a:cxn ang="0">
                    <a:pos x="538" y="949"/>
                  </a:cxn>
                  <a:cxn ang="0">
                    <a:pos x="630" y="946"/>
                  </a:cxn>
                  <a:cxn ang="0">
                    <a:pos x="793" y="880"/>
                  </a:cxn>
                  <a:cxn ang="0">
                    <a:pos x="886" y="728"/>
                  </a:cxn>
                  <a:cxn ang="0">
                    <a:pos x="905" y="505"/>
                  </a:cxn>
                  <a:cxn ang="0">
                    <a:pos x="850" y="329"/>
                  </a:cxn>
                  <a:cxn ang="0">
                    <a:pos x="727" y="241"/>
                  </a:cxn>
                  <a:cxn ang="0">
                    <a:pos x="521" y="3"/>
                  </a:cxn>
                  <a:cxn ang="0">
                    <a:pos x="643" y="74"/>
                  </a:cxn>
                  <a:cxn ang="0">
                    <a:pos x="761" y="24"/>
                  </a:cxn>
                  <a:cxn ang="0">
                    <a:pos x="855" y="9"/>
                  </a:cxn>
                  <a:cxn ang="0">
                    <a:pos x="1026" y="40"/>
                  </a:cxn>
                  <a:cxn ang="0">
                    <a:pos x="1180" y="172"/>
                  </a:cxn>
                  <a:cxn ang="0">
                    <a:pos x="1265" y="383"/>
                  </a:cxn>
                  <a:cxn ang="0">
                    <a:pos x="1265" y="641"/>
                  </a:cxn>
                  <a:cxn ang="0">
                    <a:pos x="1175" y="857"/>
                  </a:cxn>
                  <a:cxn ang="0">
                    <a:pos x="1005" y="1006"/>
                  </a:cxn>
                  <a:cxn ang="0">
                    <a:pos x="766" y="1074"/>
                  </a:cxn>
                  <a:cxn ang="0">
                    <a:pos x="601" y="1074"/>
                  </a:cxn>
                  <a:cxn ang="0">
                    <a:pos x="692" y="1447"/>
                  </a:cxn>
                  <a:cxn ang="0">
                    <a:pos x="171" y="1408"/>
                  </a:cxn>
                  <a:cxn ang="0">
                    <a:pos x="413" y="3"/>
                  </a:cxn>
                  <a:cxn ang="0">
                    <a:pos x="3876" y="20"/>
                  </a:cxn>
                  <a:cxn ang="0">
                    <a:pos x="4036" y="100"/>
                  </a:cxn>
                  <a:cxn ang="0">
                    <a:pos x="4113" y="232"/>
                  </a:cxn>
                  <a:cxn ang="0">
                    <a:pos x="4091" y="362"/>
                  </a:cxn>
                  <a:cxn ang="0">
                    <a:pos x="3995" y="436"/>
                  </a:cxn>
                  <a:cxn ang="0">
                    <a:pos x="3859" y="438"/>
                  </a:cxn>
                  <a:cxn ang="0">
                    <a:pos x="3757" y="114"/>
                  </a:cxn>
                  <a:cxn ang="0">
                    <a:pos x="3597" y="187"/>
                  </a:cxn>
                  <a:cxn ang="0">
                    <a:pos x="3508" y="339"/>
                  </a:cxn>
                  <a:cxn ang="0">
                    <a:pos x="3489" y="565"/>
                  </a:cxn>
                  <a:cxn ang="0">
                    <a:pos x="3547" y="753"/>
                  </a:cxn>
                  <a:cxn ang="0">
                    <a:pos x="3668" y="869"/>
                  </a:cxn>
                  <a:cxn ang="0">
                    <a:pos x="3821" y="896"/>
                  </a:cxn>
                  <a:cxn ang="0">
                    <a:pos x="3931" y="872"/>
                  </a:cxn>
                  <a:cxn ang="0">
                    <a:pos x="4079" y="810"/>
                  </a:cxn>
                  <a:cxn ang="0">
                    <a:pos x="4016" y="1024"/>
                  </a:cxn>
                  <a:cxn ang="0">
                    <a:pos x="3830" y="1080"/>
                  </a:cxn>
                  <a:cxn ang="0">
                    <a:pos x="3651" y="1095"/>
                  </a:cxn>
                  <a:cxn ang="0">
                    <a:pos x="3426" y="1060"/>
                  </a:cxn>
                  <a:cxn ang="0">
                    <a:pos x="3255" y="947"/>
                  </a:cxn>
                  <a:cxn ang="0">
                    <a:pos x="3140" y="772"/>
                  </a:cxn>
                  <a:cxn ang="0">
                    <a:pos x="3101" y="561"/>
                  </a:cxn>
                  <a:cxn ang="0">
                    <a:pos x="3153" y="318"/>
                  </a:cxn>
                  <a:cxn ang="0">
                    <a:pos x="3293" y="135"/>
                  </a:cxn>
                  <a:cxn ang="0">
                    <a:pos x="3508" y="27"/>
                  </a:cxn>
                  <a:cxn ang="0">
                    <a:pos x="2910" y="0"/>
                  </a:cxn>
                  <a:cxn ang="0">
                    <a:pos x="3040" y="52"/>
                  </a:cxn>
                  <a:cxn ang="0">
                    <a:pos x="3093" y="178"/>
                  </a:cxn>
                  <a:cxn ang="0">
                    <a:pos x="3071" y="277"/>
                  </a:cxn>
                  <a:cxn ang="0">
                    <a:pos x="3004" y="393"/>
                  </a:cxn>
                  <a:cxn ang="0">
                    <a:pos x="2876" y="561"/>
                  </a:cxn>
                  <a:cxn ang="0">
                    <a:pos x="1784" y="1078"/>
                  </a:cxn>
                  <a:cxn ang="0">
                    <a:pos x="1313" y="118"/>
                  </a:cxn>
                  <a:cxn ang="0">
                    <a:pos x="2247" y="25"/>
                  </a:cxn>
                  <a:cxn ang="0">
                    <a:pos x="2759" y="62"/>
                  </a:cxn>
                  <a:cxn ang="0">
                    <a:pos x="2872" y="4"/>
                  </a:cxn>
                </a:cxnLst>
                <a:rect l="0" t="0" r="r" b="b"/>
                <a:pathLst>
                  <a:path w="4127" h="1544">
                    <a:moveTo>
                      <a:pt x="640" y="229"/>
                    </a:moveTo>
                    <a:lnTo>
                      <a:pt x="622" y="229"/>
                    </a:lnTo>
                    <a:lnTo>
                      <a:pt x="603" y="230"/>
                    </a:lnTo>
                    <a:lnTo>
                      <a:pt x="581" y="233"/>
                    </a:lnTo>
                    <a:lnTo>
                      <a:pt x="553" y="235"/>
                    </a:lnTo>
                    <a:lnTo>
                      <a:pt x="521" y="241"/>
                    </a:lnTo>
                    <a:lnTo>
                      <a:pt x="521" y="947"/>
                    </a:lnTo>
                    <a:lnTo>
                      <a:pt x="538" y="949"/>
                    </a:lnTo>
                    <a:lnTo>
                      <a:pt x="553" y="949"/>
                    </a:lnTo>
                    <a:lnTo>
                      <a:pt x="566" y="949"/>
                    </a:lnTo>
                    <a:lnTo>
                      <a:pt x="578" y="949"/>
                    </a:lnTo>
                    <a:lnTo>
                      <a:pt x="630" y="946"/>
                    </a:lnTo>
                    <a:lnTo>
                      <a:pt x="677" y="937"/>
                    </a:lnTo>
                    <a:lnTo>
                      <a:pt x="720" y="924"/>
                    </a:lnTo>
                    <a:lnTo>
                      <a:pt x="758" y="905"/>
                    </a:lnTo>
                    <a:lnTo>
                      <a:pt x="793" y="880"/>
                    </a:lnTo>
                    <a:lnTo>
                      <a:pt x="824" y="850"/>
                    </a:lnTo>
                    <a:lnTo>
                      <a:pt x="849" y="815"/>
                    </a:lnTo>
                    <a:lnTo>
                      <a:pt x="870" y="775"/>
                    </a:lnTo>
                    <a:lnTo>
                      <a:pt x="886" y="728"/>
                    </a:lnTo>
                    <a:lnTo>
                      <a:pt x="897" y="678"/>
                    </a:lnTo>
                    <a:lnTo>
                      <a:pt x="905" y="622"/>
                    </a:lnTo>
                    <a:lnTo>
                      <a:pt x="907" y="561"/>
                    </a:lnTo>
                    <a:lnTo>
                      <a:pt x="905" y="505"/>
                    </a:lnTo>
                    <a:lnTo>
                      <a:pt x="897" y="452"/>
                    </a:lnTo>
                    <a:lnTo>
                      <a:pt x="886" y="407"/>
                    </a:lnTo>
                    <a:lnTo>
                      <a:pt x="870" y="366"/>
                    </a:lnTo>
                    <a:lnTo>
                      <a:pt x="850" y="329"/>
                    </a:lnTo>
                    <a:lnTo>
                      <a:pt x="826" y="299"/>
                    </a:lnTo>
                    <a:lnTo>
                      <a:pt x="797" y="274"/>
                    </a:lnTo>
                    <a:lnTo>
                      <a:pt x="763" y="254"/>
                    </a:lnTo>
                    <a:lnTo>
                      <a:pt x="727" y="241"/>
                    </a:lnTo>
                    <a:lnTo>
                      <a:pt x="686" y="232"/>
                    </a:lnTo>
                    <a:lnTo>
                      <a:pt x="640" y="229"/>
                    </a:lnTo>
                    <a:close/>
                    <a:moveTo>
                      <a:pt x="413" y="3"/>
                    </a:moveTo>
                    <a:lnTo>
                      <a:pt x="521" y="3"/>
                    </a:lnTo>
                    <a:lnTo>
                      <a:pt x="521" y="143"/>
                    </a:lnTo>
                    <a:lnTo>
                      <a:pt x="566" y="117"/>
                    </a:lnTo>
                    <a:lnTo>
                      <a:pt x="607" y="93"/>
                    </a:lnTo>
                    <a:lnTo>
                      <a:pt x="643" y="74"/>
                    </a:lnTo>
                    <a:lnTo>
                      <a:pt x="677" y="57"/>
                    </a:lnTo>
                    <a:lnTo>
                      <a:pt x="707" y="44"/>
                    </a:lnTo>
                    <a:lnTo>
                      <a:pt x="735" y="33"/>
                    </a:lnTo>
                    <a:lnTo>
                      <a:pt x="761" y="24"/>
                    </a:lnTo>
                    <a:lnTo>
                      <a:pt x="785" y="18"/>
                    </a:lnTo>
                    <a:lnTo>
                      <a:pt x="809" y="13"/>
                    </a:lnTo>
                    <a:lnTo>
                      <a:pt x="831" y="10"/>
                    </a:lnTo>
                    <a:lnTo>
                      <a:pt x="855" y="9"/>
                    </a:lnTo>
                    <a:lnTo>
                      <a:pt x="879" y="8"/>
                    </a:lnTo>
                    <a:lnTo>
                      <a:pt x="931" y="12"/>
                    </a:lnTo>
                    <a:lnTo>
                      <a:pt x="980" y="23"/>
                    </a:lnTo>
                    <a:lnTo>
                      <a:pt x="1026" y="40"/>
                    </a:lnTo>
                    <a:lnTo>
                      <a:pt x="1070" y="64"/>
                    </a:lnTo>
                    <a:lnTo>
                      <a:pt x="1110" y="94"/>
                    </a:lnTo>
                    <a:lnTo>
                      <a:pt x="1148" y="130"/>
                    </a:lnTo>
                    <a:lnTo>
                      <a:pt x="1180" y="172"/>
                    </a:lnTo>
                    <a:lnTo>
                      <a:pt x="1209" y="218"/>
                    </a:lnTo>
                    <a:lnTo>
                      <a:pt x="1233" y="268"/>
                    </a:lnTo>
                    <a:lnTo>
                      <a:pt x="1252" y="324"/>
                    </a:lnTo>
                    <a:lnTo>
                      <a:pt x="1265" y="383"/>
                    </a:lnTo>
                    <a:lnTo>
                      <a:pt x="1274" y="446"/>
                    </a:lnTo>
                    <a:lnTo>
                      <a:pt x="1278" y="512"/>
                    </a:lnTo>
                    <a:lnTo>
                      <a:pt x="1274" y="578"/>
                    </a:lnTo>
                    <a:lnTo>
                      <a:pt x="1265" y="641"/>
                    </a:lnTo>
                    <a:lnTo>
                      <a:pt x="1252" y="701"/>
                    </a:lnTo>
                    <a:lnTo>
                      <a:pt x="1232" y="756"/>
                    </a:lnTo>
                    <a:lnTo>
                      <a:pt x="1205" y="809"/>
                    </a:lnTo>
                    <a:lnTo>
                      <a:pt x="1175" y="857"/>
                    </a:lnTo>
                    <a:lnTo>
                      <a:pt x="1140" y="901"/>
                    </a:lnTo>
                    <a:lnTo>
                      <a:pt x="1099" y="941"/>
                    </a:lnTo>
                    <a:lnTo>
                      <a:pt x="1054" y="976"/>
                    </a:lnTo>
                    <a:lnTo>
                      <a:pt x="1005" y="1006"/>
                    </a:lnTo>
                    <a:lnTo>
                      <a:pt x="951" y="1031"/>
                    </a:lnTo>
                    <a:lnTo>
                      <a:pt x="894" y="1051"/>
                    </a:lnTo>
                    <a:lnTo>
                      <a:pt x="831" y="1065"/>
                    </a:lnTo>
                    <a:lnTo>
                      <a:pt x="766" y="1074"/>
                    </a:lnTo>
                    <a:lnTo>
                      <a:pt x="696" y="1078"/>
                    </a:lnTo>
                    <a:lnTo>
                      <a:pt x="670" y="1078"/>
                    </a:lnTo>
                    <a:lnTo>
                      <a:pt x="637" y="1076"/>
                    </a:lnTo>
                    <a:lnTo>
                      <a:pt x="601" y="1074"/>
                    </a:lnTo>
                    <a:lnTo>
                      <a:pt x="561" y="1071"/>
                    </a:lnTo>
                    <a:lnTo>
                      <a:pt x="521" y="1068"/>
                    </a:lnTo>
                    <a:lnTo>
                      <a:pt x="521" y="1408"/>
                    </a:lnTo>
                    <a:lnTo>
                      <a:pt x="692" y="1447"/>
                    </a:lnTo>
                    <a:lnTo>
                      <a:pt x="692" y="1544"/>
                    </a:lnTo>
                    <a:lnTo>
                      <a:pt x="18" y="1544"/>
                    </a:lnTo>
                    <a:lnTo>
                      <a:pt x="18" y="1447"/>
                    </a:lnTo>
                    <a:lnTo>
                      <a:pt x="171" y="1408"/>
                    </a:lnTo>
                    <a:lnTo>
                      <a:pt x="171" y="229"/>
                    </a:lnTo>
                    <a:lnTo>
                      <a:pt x="0" y="229"/>
                    </a:lnTo>
                    <a:lnTo>
                      <a:pt x="0" y="128"/>
                    </a:lnTo>
                    <a:lnTo>
                      <a:pt x="413" y="3"/>
                    </a:lnTo>
                    <a:close/>
                    <a:moveTo>
                      <a:pt x="3711" y="0"/>
                    </a:moveTo>
                    <a:lnTo>
                      <a:pt x="3770" y="3"/>
                    </a:lnTo>
                    <a:lnTo>
                      <a:pt x="3825" y="9"/>
                    </a:lnTo>
                    <a:lnTo>
                      <a:pt x="3876" y="20"/>
                    </a:lnTo>
                    <a:lnTo>
                      <a:pt x="3923" y="34"/>
                    </a:lnTo>
                    <a:lnTo>
                      <a:pt x="3965" y="53"/>
                    </a:lnTo>
                    <a:lnTo>
                      <a:pt x="4004" y="75"/>
                    </a:lnTo>
                    <a:lnTo>
                      <a:pt x="4036" y="100"/>
                    </a:lnTo>
                    <a:lnTo>
                      <a:pt x="4064" y="129"/>
                    </a:lnTo>
                    <a:lnTo>
                      <a:pt x="4086" y="160"/>
                    </a:lnTo>
                    <a:lnTo>
                      <a:pt x="4103" y="194"/>
                    </a:lnTo>
                    <a:lnTo>
                      <a:pt x="4113" y="232"/>
                    </a:lnTo>
                    <a:lnTo>
                      <a:pt x="4117" y="271"/>
                    </a:lnTo>
                    <a:lnTo>
                      <a:pt x="4114" y="304"/>
                    </a:lnTo>
                    <a:lnTo>
                      <a:pt x="4105" y="334"/>
                    </a:lnTo>
                    <a:lnTo>
                      <a:pt x="4091" y="362"/>
                    </a:lnTo>
                    <a:lnTo>
                      <a:pt x="4074" y="387"/>
                    </a:lnTo>
                    <a:lnTo>
                      <a:pt x="4051" y="407"/>
                    </a:lnTo>
                    <a:lnTo>
                      <a:pt x="4025" y="423"/>
                    </a:lnTo>
                    <a:lnTo>
                      <a:pt x="3995" y="436"/>
                    </a:lnTo>
                    <a:lnTo>
                      <a:pt x="3961" y="443"/>
                    </a:lnTo>
                    <a:lnTo>
                      <a:pt x="3925" y="446"/>
                    </a:lnTo>
                    <a:lnTo>
                      <a:pt x="3891" y="444"/>
                    </a:lnTo>
                    <a:lnTo>
                      <a:pt x="3859" y="438"/>
                    </a:lnTo>
                    <a:lnTo>
                      <a:pt x="3826" y="428"/>
                    </a:lnTo>
                    <a:lnTo>
                      <a:pt x="3792" y="413"/>
                    </a:lnTo>
                    <a:lnTo>
                      <a:pt x="3757" y="394"/>
                    </a:lnTo>
                    <a:lnTo>
                      <a:pt x="3757" y="114"/>
                    </a:lnTo>
                    <a:lnTo>
                      <a:pt x="3711" y="125"/>
                    </a:lnTo>
                    <a:lnTo>
                      <a:pt x="3668" y="140"/>
                    </a:lnTo>
                    <a:lnTo>
                      <a:pt x="3631" y="162"/>
                    </a:lnTo>
                    <a:lnTo>
                      <a:pt x="3597" y="187"/>
                    </a:lnTo>
                    <a:lnTo>
                      <a:pt x="3568" y="218"/>
                    </a:lnTo>
                    <a:lnTo>
                      <a:pt x="3543" y="253"/>
                    </a:lnTo>
                    <a:lnTo>
                      <a:pt x="3523" y="294"/>
                    </a:lnTo>
                    <a:lnTo>
                      <a:pt x="3508" y="339"/>
                    </a:lnTo>
                    <a:lnTo>
                      <a:pt x="3497" y="391"/>
                    </a:lnTo>
                    <a:lnTo>
                      <a:pt x="3489" y="447"/>
                    </a:lnTo>
                    <a:lnTo>
                      <a:pt x="3487" y="507"/>
                    </a:lnTo>
                    <a:lnTo>
                      <a:pt x="3489" y="565"/>
                    </a:lnTo>
                    <a:lnTo>
                      <a:pt x="3497" y="617"/>
                    </a:lnTo>
                    <a:lnTo>
                      <a:pt x="3509" y="667"/>
                    </a:lnTo>
                    <a:lnTo>
                      <a:pt x="3526" y="712"/>
                    </a:lnTo>
                    <a:lnTo>
                      <a:pt x="3547" y="753"/>
                    </a:lnTo>
                    <a:lnTo>
                      <a:pt x="3571" y="790"/>
                    </a:lnTo>
                    <a:lnTo>
                      <a:pt x="3600" y="821"/>
                    </a:lnTo>
                    <a:lnTo>
                      <a:pt x="3632" y="847"/>
                    </a:lnTo>
                    <a:lnTo>
                      <a:pt x="3668" y="869"/>
                    </a:lnTo>
                    <a:lnTo>
                      <a:pt x="3707" y="885"/>
                    </a:lnTo>
                    <a:lnTo>
                      <a:pt x="3750" y="894"/>
                    </a:lnTo>
                    <a:lnTo>
                      <a:pt x="3795" y="897"/>
                    </a:lnTo>
                    <a:lnTo>
                      <a:pt x="3821" y="896"/>
                    </a:lnTo>
                    <a:lnTo>
                      <a:pt x="3847" y="894"/>
                    </a:lnTo>
                    <a:lnTo>
                      <a:pt x="3874" y="889"/>
                    </a:lnTo>
                    <a:lnTo>
                      <a:pt x="3901" y="881"/>
                    </a:lnTo>
                    <a:lnTo>
                      <a:pt x="3931" y="872"/>
                    </a:lnTo>
                    <a:lnTo>
                      <a:pt x="3964" y="861"/>
                    </a:lnTo>
                    <a:lnTo>
                      <a:pt x="3999" y="846"/>
                    </a:lnTo>
                    <a:lnTo>
                      <a:pt x="4036" y="830"/>
                    </a:lnTo>
                    <a:lnTo>
                      <a:pt x="4079" y="810"/>
                    </a:lnTo>
                    <a:lnTo>
                      <a:pt x="4127" y="787"/>
                    </a:lnTo>
                    <a:lnTo>
                      <a:pt x="4127" y="976"/>
                    </a:lnTo>
                    <a:lnTo>
                      <a:pt x="4069" y="1001"/>
                    </a:lnTo>
                    <a:lnTo>
                      <a:pt x="4016" y="1024"/>
                    </a:lnTo>
                    <a:lnTo>
                      <a:pt x="3966" y="1041"/>
                    </a:lnTo>
                    <a:lnTo>
                      <a:pt x="3919" y="1058"/>
                    </a:lnTo>
                    <a:lnTo>
                      <a:pt x="3874" y="1070"/>
                    </a:lnTo>
                    <a:lnTo>
                      <a:pt x="3830" y="1080"/>
                    </a:lnTo>
                    <a:lnTo>
                      <a:pt x="3786" y="1086"/>
                    </a:lnTo>
                    <a:lnTo>
                      <a:pt x="3742" y="1091"/>
                    </a:lnTo>
                    <a:lnTo>
                      <a:pt x="3697" y="1094"/>
                    </a:lnTo>
                    <a:lnTo>
                      <a:pt x="3651" y="1095"/>
                    </a:lnTo>
                    <a:lnTo>
                      <a:pt x="3588" y="1093"/>
                    </a:lnTo>
                    <a:lnTo>
                      <a:pt x="3530" y="1086"/>
                    </a:lnTo>
                    <a:lnTo>
                      <a:pt x="3476" y="1075"/>
                    </a:lnTo>
                    <a:lnTo>
                      <a:pt x="3426" y="1060"/>
                    </a:lnTo>
                    <a:lnTo>
                      <a:pt x="3378" y="1039"/>
                    </a:lnTo>
                    <a:lnTo>
                      <a:pt x="3334" y="1014"/>
                    </a:lnTo>
                    <a:lnTo>
                      <a:pt x="3294" y="984"/>
                    </a:lnTo>
                    <a:lnTo>
                      <a:pt x="3255" y="947"/>
                    </a:lnTo>
                    <a:lnTo>
                      <a:pt x="3219" y="907"/>
                    </a:lnTo>
                    <a:lnTo>
                      <a:pt x="3188" y="865"/>
                    </a:lnTo>
                    <a:lnTo>
                      <a:pt x="3162" y="820"/>
                    </a:lnTo>
                    <a:lnTo>
                      <a:pt x="3140" y="772"/>
                    </a:lnTo>
                    <a:lnTo>
                      <a:pt x="3124" y="722"/>
                    </a:lnTo>
                    <a:lnTo>
                      <a:pt x="3111" y="670"/>
                    </a:lnTo>
                    <a:lnTo>
                      <a:pt x="3104" y="616"/>
                    </a:lnTo>
                    <a:lnTo>
                      <a:pt x="3101" y="561"/>
                    </a:lnTo>
                    <a:lnTo>
                      <a:pt x="3105" y="494"/>
                    </a:lnTo>
                    <a:lnTo>
                      <a:pt x="3115" y="433"/>
                    </a:lnTo>
                    <a:lnTo>
                      <a:pt x="3130" y="373"/>
                    </a:lnTo>
                    <a:lnTo>
                      <a:pt x="3153" y="318"/>
                    </a:lnTo>
                    <a:lnTo>
                      <a:pt x="3179" y="267"/>
                    </a:lnTo>
                    <a:lnTo>
                      <a:pt x="3213" y="219"/>
                    </a:lnTo>
                    <a:lnTo>
                      <a:pt x="3250" y="175"/>
                    </a:lnTo>
                    <a:lnTo>
                      <a:pt x="3293" y="135"/>
                    </a:lnTo>
                    <a:lnTo>
                      <a:pt x="3341" y="102"/>
                    </a:lnTo>
                    <a:lnTo>
                      <a:pt x="3392" y="72"/>
                    </a:lnTo>
                    <a:lnTo>
                      <a:pt x="3448" y="47"/>
                    </a:lnTo>
                    <a:lnTo>
                      <a:pt x="3508" y="27"/>
                    </a:lnTo>
                    <a:lnTo>
                      <a:pt x="3573" y="12"/>
                    </a:lnTo>
                    <a:lnTo>
                      <a:pt x="3640" y="3"/>
                    </a:lnTo>
                    <a:lnTo>
                      <a:pt x="3711" y="0"/>
                    </a:lnTo>
                    <a:close/>
                    <a:moveTo>
                      <a:pt x="2910" y="0"/>
                    </a:moveTo>
                    <a:lnTo>
                      <a:pt x="2948" y="4"/>
                    </a:lnTo>
                    <a:lnTo>
                      <a:pt x="2983" y="14"/>
                    </a:lnTo>
                    <a:lnTo>
                      <a:pt x="3014" y="30"/>
                    </a:lnTo>
                    <a:lnTo>
                      <a:pt x="3040" y="52"/>
                    </a:lnTo>
                    <a:lnTo>
                      <a:pt x="3063" y="78"/>
                    </a:lnTo>
                    <a:lnTo>
                      <a:pt x="3079" y="109"/>
                    </a:lnTo>
                    <a:lnTo>
                      <a:pt x="3089" y="142"/>
                    </a:lnTo>
                    <a:lnTo>
                      <a:pt x="3093" y="178"/>
                    </a:lnTo>
                    <a:lnTo>
                      <a:pt x="3091" y="203"/>
                    </a:lnTo>
                    <a:lnTo>
                      <a:pt x="3088" y="227"/>
                    </a:lnTo>
                    <a:lnTo>
                      <a:pt x="3081" y="252"/>
                    </a:lnTo>
                    <a:lnTo>
                      <a:pt x="3071" y="277"/>
                    </a:lnTo>
                    <a:lnTo>
                      <a:pt x="3060" y="303"/>
                    </a:lnTo>
                    <a:lnTo>
                      <a:pt x="3044" y="331"/>
                    </a:lnTo>
                    <a:lnTo>
                      <a:pt x="3025" y="361"/>
                    </a:lnTo>
                    <a:lnTo>
                      <a:pt x="3004" y="393"/>
                    </a:lnTo>
                    <a:lnTo>
                      <a:pt x="2978" y="429"/>
                    </a:lnTo>
                    <a:lnTo>
                      <a:pt x="2948" y="468"/>
                    </a:lnTo>
                    <a:lnTo>
                      <a:pt x="2914" y="512"/>
                    </a:lnTo>
                    <a:lnTo>
                      <a:pt x="2876" y="561"/>
                    </a:lnTo>
                    <a:lnTo>
                      <a:pt x="2472" y="1078"/>
                    </a:lnTo>
                    <a:lnTo>
                      <a:pt x="2182" y="1078"/>
                    </a:lnTo>
                    <a:lnTo>
                      <a:pt x="2182" y="424"/>
                    </a:lnTo>
                    <a:lnTo>
                      <a:pt x="1784" y="1078"/>
                    </a:lnTo>
                    <a:lnTo>
                      <a:pt x="1518" y="1078"/>
                    </a:lnTo>
                    <a:lnTo>
                      <a:pt x="1518" y="234"/>
                    </a:lnTo>
                    <a:lnTo>
                      <a:pt x="1313" y="214"/>
                    </a:lnTo>
                    <a:lnTo>
                      <a:pt x="1313" y="118"/>
                    </a:lnTo>
                    <a:lnTo>
                      <a:pt x="1690" y="25"/>
                    </a:lnTo>
                    <a:lnTo>
                      <a:pt x="1832" y="25"/>
                    </a:lnTo>
                    <a:lnTo>
                      <a:pt x="1832" y="713"/>
                    </a:lnTo>
                    <a:lnTo>
                      <a:pt x="2247" y="25"/>
                    </a:lnTo>
                    <a:lnTo>
                      <a:pt x="2497" y="25"/>
                    </a:lnTo>
                    <a:lnTo>
                      <a:pt x="2497" y="822"/>
                    </a:lnTo>
                    <a:lnTo>
                      <a:pt x="2759" y="473"/>
                    </a:lnTo>
                    <a:lnTo>
                      <a:pt x="2759" y="62"/>
                    </a:lnTo>
                    <a:lnTo>
                      <a:pt x="2779" y="44"/>
                    </a:lnTo>
                    <a:lnTo>
                      <a:pt x="2806" y="27"/>
                    </a:lnTo>
                    <a:lnTo>
                      <a:pt x="2837" y="13"/>
                    </a:lnTo>
                    <a:lnTo>
                      <a:pt x="2872" y="4"/>
                    </a:lnTo>
                    <a:lnTo>
                      <a:pt x="291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noProof="0"/>
              </a:p>
            </p:txBody>
          </p:sp>
        </p:grpSp>
      </p:grp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lien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35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6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7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8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9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1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2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31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609601" y="3048000"/>
            <a:ext cx="914400" cy="762000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endParaRPr lang="cs-CZ" noProof="0" dirty="0"/>
          </a:p>
        </p:txBody>
      </p:sp>
      <p:grpSp>
        <p:nvGrpSpPr>
          <p:cNvPr id="3" name="Group 31"/>
          <p:cNvGrpSpPr/>
          <p:nvPr/>
        </p:nvGrpSpPr>
        <p:grpSpPr>
          <a:xfrm>
            <a:off x="489086" y="2901697"/>
            <a:ext cx="1209752" cy="151219"/>
            <a:chOff x="489087" y="2521685"/>
            <a:chExt cx="1209752" cy="151219"/>
          </a:xfrm>
        </p:grpSpPr>
        <p:cxnSp>
          <p:nvCxnSpPr>
            <p:cNvPr id="33" name="Straight Connector 32"/>
            <p:cNvCxnSpPr/>
            <p:nvPr userDrawn="1"/>
          </p:nvCxnSpPr>
          <p:spPr>
            <a:xfrm rot="10800000">
              <a:off x="489087" y="2521686"/>
              <a:ext cx="1209752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 userDrawn="1"/>
          </p:nvCxnSpPr>
          <p:spPr>
            <a:xfrm rot="5400000">
              <a:off x="413478" y="2597295"/>
              <a:ext cx="151219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r>
              <a:rPr lang="cs-CZ" noProof="0" dirty="0" smtClean="0"/>
              <a:t> </a:t>
            </a:r>
            <a:r>
              <a:rPr lang="cs-CZ" noProof="0" dirty="0" err="1" smtClean="0"/>
              <a:t>the</a:t>
            </a:r>
            <a:r>
              <a:rPr lang="cs-CZ" noProof="0" dirty="0" smtClean="0"/>
              <a:t> </a:t>
            </a:r>
            <a:r>
              <a:rPr lang="cs-CZ" noProof="0" dirty="0" err="1" smtClean="0"/>
              <a:t>presentation’s</a:t>
            </a:r>
            <a:r>
              <a:rPr lang="cs-CZ" noProof="0" dirty="0" smtClean="0"/>
              <a:t> </a:t>
            </a:r>
            <a:r>
              <a:rPr lang="cs-CZ" noProof="0" dirty="0" err="1" smtClean="0"/>
              <a:t>main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endParaRPr lang="cs-CZ" noProof="0" dirty="0"/>
          </a:p>
        </p:txBody>
      </p:sp>
      <p:sp>
        <p:nvSpPr>
          <p:cNvPr id="46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dirty="0" err="1" smtClean="0"/>
              <a:t>Subtitle</a:t>
            </a:r>
            <a:r>
              <a:rPr lang="cs-CZ" noProof="0" dirty="0" smtClean="0"/>
              <a:t> and </a:t>
            </a:r>
            <a:r>
              <a:rPr lang="cs-CZ" noProof="0" dirty="0" err="1" smtClean="0"/>
              <a:t>date</a:t>
            </a:r>
            <a:r>
              <a:rPr lang="cs-CZ" noProof="0" dirty="0" smtClean="0"/>
              <a:t> (</a:t>
            </a:r>
            <a:r>
              <a:rPr lang="cs-CZ" noProof="0" dirty="0" err="1" smtClean="0"/>
              <a:t>move</a:t>
            </a:r>
            <a:r>
              <a:rPr lang="cs-CZ" noProof="0" dirty="0" smtClean="0"/>
              <a:t> </a:t>
            </a:r>
            <a:r>
              <a:rPr lang="cs-CZ" noProof="0" dirty="0" err="1" smtClean="0"/>
              <a:t>higher</a:t>
            </a:r>
            <a:r>
              <a:rPr lang="cs-CZ" noProof="0" dirty="0" smtClean="0"/>
              <a:t> </a:t>
            </a:r>
            <a:r>
              <a:rPr lang="cs-CZ" noProof="0" dirty="0" err="1" smtClean="0"/>
              <a:t>if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</a:t>
            </a:r>
            <a:r>
              <a:rPr lang="cs-CZ" noProof="0" dirty="0" err="1" smtClean="0"/>
              <a:t>is</a:t>
            </a:r>
            <a:r>
              <a:rPr lang="cs-CZ" noProof="0" dirty="0" smtClean="0"/>
              <a:t> </a:t>
            </a:r>
            <a:r>
              <a:rPr lang="cs-CZ" noProof="0" dirty="0" err="1" smtClean="0"/>
              <a:t>only</a:t>
            </a:r>
            <a:r>
              <a:rPr lang="cs-CZ" noProof="0" dirty="0" smtClean="0"/>
              <a:t> </a:t>
            </a:r>
            <a:r>
              <a:rPr lang="cs-CZ" noProof="0" dirty="0" err="1" smtClean="0"/>
              <a:t>one</a:t>
            </a:r>
            <a:r>
              <a:rPr lang="cs-CZ" noProof="0" dirty="0" smtClean="0"/>
              <a:t> line)</a:t>
            </a:r>
            <a:endParaRPr lang="cs-CZ" noProof="0" dirty="0" smtClean="0"/>
          </a:p>
        </p:txBody>
      </p:sp>
      <p:sp>
        <p:nvSpPr>
          <p:cNvPr id="47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dirty="0" smtClean="0"/>
              <a:t>www.pwc.com</a:t>
            </a:r>
            <a:endParaRPr lang="cs-CZ" noProof="0" dirty="0"/>
          </a:p>
        </p:txBody>
      </p:sp>
      <p:grpSp>
        <p:nvGrpSpPr>
          <p:cNvPr id="96" name="Group 32"/>
          <p:cNvGrpSpPr/>
          <p:nvPr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97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98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 userDrawn="1"/>
        </p:nvGrpSpPr>
        <p:grpSpPr bwMode="gray">
          <a:xfrm>
            <a:off x="1752601" y="1"/>
            <a:ext cx="7391400" cy="6176009"/>
            <a:chOff x="19140488" y="13674"/>
            <a:chExt cx="7443798" cy="6145827"/>
          </a:xfrm>
        </p:grpSpPr>
        <p:sp>
          <p:nvSpPr>
            <p:cNvPr id="28" name="Rectangle 17"/>
            <p:cNvSpPr>
              <a:spLocks noChangeArrowheads="1"/>
            </p:cNvSpPr>
            <p:nvPr/>
          </p:nvSpPr>
          <p:spPr bwMode="gray">
            <a:xfrm>
              <a:off x="19140488" y="4188799"/>
              <a:ext cx="2302206" cy="1970702"/>
            </a:xfrm>
            <a:prstGeom prst="rect">
              <a:avLst/>
            </a:prstGeom>
            <a:solidFill>
              <a:srgbClr val="9A170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9" name="Rectangle 7"/>
            <p:cNvSpPr>
              <a:spLocks noChangeArrowheads="1"/>
            </p:cNvSpPr>
            <p:nvPr/>
          </p:nvSpPr>
          <p:spPr bwMode="gray">
            <a:xfrm>
              <a:off x="25663403" y="4032250"/>
              <a:ext cx="920883" cy="2127250"/>
            </a:xfrm>
            <a:prstGeom prst="rect">
              <a:avLst/>
            </a:prstGeom>
            <a:solidFill>
              <a:srgbClr val="F3BE2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0" name="Rectangle 8"/>
            <p:cNvSpPr>
              <a:spLocks noChangeArrowheads="1"/>
            </p:cNvSpPr>
            <p:nvPr/>
          </p:nvSpPr>
          <p:spPr bwMode="gray">
            <a:xfrm>
              <a:off x="25049482" y="2899477"/>
              <a:ext cx="734694" cy="1289321"/>
            </a:xfrm>
            <a:prstGeom prst="rect">
              <a:avLst/>
            </a:prstGeom>
            <a:solidFill>
              <a:srgbClr val="F3BC87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1" name="Rectangle 9"/>
            <p:cNvSpPr>
              <a:spLocks noChangeArrowheads="1"/>
            </p:cNvSpPr>
            <p:nvPr/>
          </p:nvSpPr>
          <p:spPr bwMode="gray">
            <a:xfrm>
              <a:off x="25049482" y="4032250"/>
              <a:ext cx="734693" cy="2127250"/>
            </a:xfrm>
            <a:prstGeom prst="rect">
              <a:avLst/>
            </a:prstGeom>
            <a:solidFill>
              <a:srgbClr val="E88C1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2" name="Rectangle 11"/>
            <p:cNvSpPr>
              <a:spLocks noChangeArrowheads="1"/>
            </p:cNvSpPr>
            <p:nvPr/>
          </p:nvSpPr>
          <p:spPr bwMode="gray">
            <a:xfrm>
              <a:off x="24665780" y="706365"/>
              <a:ext cx="477045" cy="2263848"/>
            </a:xfrm>
            <a:prstGeom prst="rect">
              <a:avLst/>
            </a:prstGeom>
            <a:solidFill>
              <a:srgbClr val="E669A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3" name="Rectangle 12"/>
            <p:cNvSpPr>
              <a:spLocks noChangeArrowheads="1"/>
            </p:cNvSpPr>
            <p:nvPr/>
          </p:nvSpPr>
          <p:spPr bwMode="gray">
            <a:xfrm>
              <a:off x="24665780" y="2899478"/>
              <a:ext cx="477045" cy="1289321"/>
            </a:xfrm>
            <a:prstGeom prst="rect">
              <a:avLst/>
            </a:prstGeom>
            <a:solidFill>
              <a:srgbClr val="DB4D56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0" name="Rectangle 13"/>
            <p:cNvSpPr>
              <a:spLocks noChangeArrowheads="1"/>
            </p:cNvSpPr>
            <p:nvPr/>
          </p:nvSpPr>
          <p:spPr bwMode="gray">
            <a:xfrm>
              <a:off x="24665780" y="4032250"/>
              <a:ext cx="477045" cy="2127250"/>
            </a:xfrm>
            <a:prstGeom prst="rect">
              <a:avLst/>
            </a:prstGeom>
            <a:solidFill>
              <a:srgbClr val="D13A0D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1" name="Rectangle 14"/>
            <p:cNvSpPr>
              <a:spLocks noChangeArrowheads="1"/>
            </p:cNvSpPr>
            <p:nvPr/>
          </p:nvSpPr>
          <p:spPr bwMode="gray">
            <a:xfrm>
              <a:off x="19140488" y="669925"/>
              <a:ext cx="5662612" cy="2300288"/>
            </a:xfrm>
            <a:prstGeom prst="rect">
              <a:avLst/>
            </a:prstGeom>
            <a:solidFill>
              <a:srgbClr val="D74021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2" name="Rectangle 15"/>
            <p:cNvSpPr>
              <a:spLocks noChangeArrowheads="1"/>
            </p:cNvSpPr>
            <p:nvPr/>
          </p:nvSpPr>
          <p:spPr bwMode="gray">
            <a:xfrm>
              <a:off x="19140488" y="2899478"/>
              <a:ext cx="5662612" cy="1289321"/>
            </a:xfrm>
            <a:prstGeom prst="rect">
              <a:avLst/>
            </a:prstGeom>
            <a:solidFill>
              <a:srgbClr val="CD2F1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3" name="Freeform 16"/>
            <p:cNvSpPr>
              <a:spLocks/>
            </p:cNvSpPr>
            <p:nvPr/>
          </p:nvSpPr>
          <p:spPr bwMode="gray">
            <a:xfrm>
              <a:off x="19140488" y="4032250"/>
              <a:ext cx="5662612" cy="21272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67" y="0"/>
                </a:cxn>
                <a:cxn ang="0">
                  <a:pos x="3567" y="1340"/>
                </a:cxn>
                <a:cxn ang="0">
                  <a:pos x="1372" y="1340"/>
                </a:cxn>
                <a:cxn ang="0">
                  <a:pos x="1372" y="181"/>
                </a:cxn>
                <a:cxn ang="0">
                  <a:pos x="0" y="181"/>
                </a:cxn>
                <a:cxn ang="0">
                  <a:pos x="0" y="0"/>
                </a:cxn>
              </a:cxnLst>
              <a:rect l="0" t="0" r="r" b="b"/>
              <a:pathLst>
                <a:path w="3567" h="1340">
                  <a:moveTo>
                    <a:pt x="0" y="0"/>
                  </a:moveTo>
                  <a:lnTo>
                    <a:pt x="3567" y="0"/>
                  </a:lnTo>
                  <a:lnTo>
                    <a:pt x="3567" y="1340"/>
                  </a:lnTo>
                  <a:lnTo>
                    <a:pt x="1372" y="1340"/>
                  </a:lnTo>
                  <a:lnTo>
                    <a:pt x="1372" y="181"/>
                  </a:lnTo>
                  <a:lnTo>
                    <a:pt x="0" y="18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4230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4" name="Rectangle 10"/>
            <p:cNvSpPr>
              <a:spLocks noChangeArrowheads="1"/>
            </p:cNvSpPr>
            <p:nvPr/>
          </p:nvSpPr>
          <p:spPr bwMode="gray">
            <a:xfrm>
              <a:off x="19140488" y="13674"/>
              <a:ext cx="5662612" cy="692692"/>
            </a:xfrm>
            <a:prstGeom prst="rect">
              <a:avLst/>
            </a:prstGeom>
            <a:solidFill>
              <a:srgbClr val="EE9C34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54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r>
              <a:rPr lang="cs-CZ" noProof="0" dirty="0" smtClean="0"/>
              <a:t> </a:t>
            </a:r>
            <a:r>
              <a:rPr lang="cs-CZ" noProof="0" dirty="0" err="1" smtClean="0"/>
              <a:t>the</a:t>
            </a:r>
            <a:r>
              <a:rPr lang="cs-CZ" noProof="0" dirty="0" smtClean="0"/>
              <a:t> </a:t>
            </a:r>
            <a:r>
              <a:rPr lang="cs-CZ" noProof="0" dirty="0" err="1" smtClean="0"/>
              <a:t>presentation’s</a:t>
            </a:r>
            <a:r>
              <a:rPr lang="cs-CZ" noProof="0" dirty="0" smtClean="0"/>
              <a:t> </a:t>
            </a:r>
            <a:r>
              <a:rPr lang="cs-CZ" noProof="0" dirty="0" err="1" smtClean="0"/>
              <a:t>main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endParaRPr lang="cs-CZ" noProof="0" dirty="0"/>
          </a:p>
        </p:txBody>
      </p:sp>
      <p:sp>
        <p:nvSpPr>
          <p:cNvPr id="55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dirty="0" err="1" smtClean="0"/>
              <a:t>Subtitle</a:t>
            </a:r>
            <a:r>
              <a:rPr lang="cs-CZ" noProof="0" dirty="0" smtClean="0"/>
              <a:t> and </a:t>
            </a:r>
            <a:r>
              <a:rPr lang="cs-CZ" noProof="0" dirty="0" err="1" smtClean="0"/>
              <a:t>date</a:t>
            </a:r>
            <a:r>
              <a:rPr lang="cs-CZ" noProof="0" dirty="0" smtClean="0"/>
              <a:t> (</a:t>
            </a:r>
            <a:r>
              <a:rPr lang="cs-CZ" noProof="0" dirty="0" err="1" smtClean="0"/>
              <a:t>move</a:t>
            </a:r>
            <a:r>
              <a:rPr lang="cs-CZ" noProof="0" dirty="0" smtClean="0"/>
              <a:t> </a:t>
            </a:r>
            <a:r>
              <a:rPr lang="cs-CZ" noProof="0" dirty="0" err="1" smtClean="0"/>
              <a:t>higher</a:t>
            </a:r>
            <a:r>
              <a:rPr lang="cs-CZ" noProof="0" dirty="0" smtClean="0"/>
              <a:t> </a:t>
            </a:r>
            <a:r>
              <a:rPr lang="cs-CZ" noProof="0" dirty="0" err="1" smtClean="0"/>
              <a:t>if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</a:t>
            </a:r>
            <a:r>
              <a:rPr lang="cs-CZ" noProof="0" dirty="0" err="1" smtClean="0"/>
              <a:t>is</a:t>
            </a:r>
            <a:r>
              <a:rPr lang="cs-CZ" noProof="0" dirty="0" smtClean="0"/>
              <a:t> </a:t>
            </a:r>
            <a:r>
              <a:rPr lang="cs-CZ" noProof="0" dirty="0" err="1" smtClean="0"/>
              <a:t>only</a:t>
            </a:r>
            <a:r>
              <a:rPr lang="cs-CZ" noProof="0" dirty="0" smtClean="0"/>
              <a:t> </a:t>
            </a:r>
            <a:r>
              <a:rPr lang="cs-CZ" noProof="0" dirty="0" err="1" smtClean="0"/>
              <a:t>one</a:t>
            </a:r>
            <a:r>
              <a:rPr lang="cs-CZ" noProof="0" dirty="0" smtClean="0"/>
              <a:t> line)</a:t>
            </a:r>
            <a:endParaRPr lang="cs-CZ" noProof="0" dirty="0" smtClean="0"/>
          </a:p>
        </p:txBody>
      </p:sp>
      <p:sp>
        <p:nvSpPr>
          <p:cNvPr id="56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dirty="0" smtClean="0"/>
              <a:t>www.pwc.com</a:t>
            </a:r>
            <a:endParaRPr lang="cs-CZ" noProof="0" dirty="0"/>
          </a:p>
        </p:txBody>
      </p:sp>
      <p:sp>
        <p:nvSpPr>
          <p:cNvPr id="17" name="Picture Placeholder 76"/>
          <p:cNvSpPr>
            <a:spLocks noGrp="1"/>
          </p:cNvSpPr>
          <p:nvPr>
            <p:ph type="pic" sz="quarter" idx="13"/>
          </p:nvPr>
        </p:nvSpPr>
        <p:spPr>
          <a:xfrm>
            <a:off x="1752600" y="2899977"/>
            <a:ext cx="6324600" cy="3272223"/>
          </a:xfrm>
        </p:spPr>
        <p:txBody>
          <a:bodyPr/>
          <a:lstStyle>
            <a:lvl1pPr>
              <a:defRPr sz="1400"/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endParaRPr lang="cs-CZ" noProof="0" dirty="0"/>
          </a:p>
        </p:txBody>
      </p:sp>
      <p:grpSp>
        <p:nvGrpSpPr>
          <p:cNvPr id="18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9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rgbClr val="A10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21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1752600"/>
            <a:ext cx="80772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/>
          </a:p>
        </p:txBody>
      </p:sp>
      <p:cxnSp>
        <p:nvCxnSpPr>
          <p:cNvPr id="15" name="Shape 14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75D7C3A-56B0-47B3-A1C0-B2F11A56F89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4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Slide: Col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649"/>
          <p:cNvSpPr>
            <a:spLocks noChangeArrowheads="1"/>
          </p:cNvSpPr>
          <p:nvPr/>
        </p:nvSpPr>
        <p:spPr bwMode="gray">
          <a:xfrm>
            <a:off x="7391400" y="685801"/>
            <a:ext cx="1752600" cy="5486399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 dirty="0"/>
          </a:p>
        </p:txBody>
      </p:sp>
      <p:sp>
        <p:nvSpPr>
          <p:cNvPr id="81" name="Rectangle 648"/>
          <p:cNvSpPr>
            <a:spLocks noChangeArrowheads="1"/>
          </p:cNvSpPr>
          <p:nvPr/>
        </p:nvSpPr>
        <p:spPr bwMode="gray">
          <a:xfrm>
            <a:off x="1752600" y="0"/>
            <a:ext cx="5638800" cy="6858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 dirty="0"/>
          </a:p>
        </p:txBody>
      </p:sp>
      <p:sp>
        <p:nvSpPr>
          <p:cNvPr id="83" name="Rectangle 650"/>
          <p:cNvSpPr>
            <a:spLocks noChangeArrowheads="1"/>
          </p:cNvSpPr>
          <p:nvPr/>
        </p:nvSpPr>
        <p:spPr bwMode="gray">
          <a:xfrm>
            <a:off x="1752600" y="685800"/>
            <a:ext cx="5638800" cy="5486400"/>
          </a:xfrm>
          <a:prstGeom prst="rect">
            <a:avLst/>
          </a:prstGeom>
          <a:solidFill>
            <a:schemeClr val="tx2"/>
          </a:solidFill>
          <a:ln w="0">
            <a:noFill/>
            <a:prstDash val="solid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 noProof="0" dirty="0"/>
          </a:p>
        </p:txBody>
      </p:sp>
      <p:sp>
        <p:nvSpPr>
          <p:cNvPr id="50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895475" y="838200"/>
            <a:ext cx="5343525" cy="914400"/>
          </a:xfrm>
        </p:spPr>
        <p:txBody>
          <a:bodyPr anchor="t" anchorCtr="0">
            <a:noAutofit/>
          </a:bodyPr>
          <a:lstStyle>
            <a:lvl1pPr>
              <a:lnSpc>
                <a:spcPct val="90000"/>
              </a:lnSpc>
              <a:defRPr sz="3200" b="1" i="1" baseline="0">
                <a:solidFill>
                  <a:schemeClr val="bg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r>
              <a:rPr lang="cs-CZ" noProof="0" dirty="0" smtClean="0"/>
              <a:t> </a:t>
            </a:r>
            <a:r>
              <a:rPr lang="cs-CZ" noProof="0" dirty="0" err="1" smtClean="0"/>
              <a:t>the</a:t>
            </a:r>
            <a:r>
              <a:rPr lang="cs-CZ" noProof="0" dirty="0" smtClean="0"/>
              <a:t> </a:t>
            </a:r>
            <a:r>
              <a:rPr lang="cs-CZ" noProof="0" dirty="0" err="1" smtClean="0"/>
              <a:t>presentation’s</a:t>
            </a:r>
            <a:r>
              <a:rPr lang="cs-CZ" noProof="0" dirty="0" smtClean="0"/>
              <a:t> </a:t>
            </a:r>
            <a:r>
              <a:rPr lang="cs-CZ" noProof="0" dirty="0" err="1" smtClean="0"/>
              <a:t>main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endParaRPr lang="cs-CZ" noProof="0" dirty="0"/>
          </a:p>
        </p:txBody>
      </p:sp>
      <p:sp>
        <p:nvSpPr>
          <p:cNvPr id="51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895475" y="1828799"/>
            <a:ext cx="5343525" cy="914401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Aft>
                <a:spcPts val="0"/>
              </a:spcAft>
              <a:buNone/>
              <a:defRPr sz="3200" baseline="0">
                <a:solidFill>
                  <a:schemeClr val="bg1"/>
                </a:solidFill>
                <a:latin typeface="+mj-lt"/>
              </a:defRPr>
            </a:lvl1pPr>
            <a:lvl2pPr marL="0" indent="0" algn="l"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457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3pPr>
            <a:lvl4pPr marL="914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4pPr>
            <a:lvl5pPr marL="13716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5pPr>
            <a:lvl6pPr marL="18288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6pPr>
            <a:lvl7pPr marL="22860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7pPr>
            <a:lvl8pPr marL="27432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8pPr>
            <a:lvl9pPr marL="3200400" indent="0" algn="l">
              <a:buNone/>
              <a:defRPr sz="1800">
                <a:solidFill>
                  <a:schemeClr val="bg1"/>
                </a:solidFill>
                <a:latin typeface="+mj-lt"/>
              </a:defRPr>
            </a:lvl9pPr>
          </a:lstStyle>
          <a:p>
            <a:r>
              <a:rPr lang="cs-CZ" noProof="0" dirty="0" err="1" smtClean="0"/>
              <a:t>Subtitle</a:t>
            </a:r>
            <a:r>
              <a:rPr lang="cs-CZ" noProof="0" dirty="0" smtClean="0"/>
              <a:t> and </a:t>
            </a:r>
            <a:r>
              <a:rPr lang="cs-CZ" noProof="0" dirty="0" err="1" smtClean="0"/>
              <a:t>date</a:t>
            </a:r>
            <a:r>
              <a:rPr lang="cs-CZ" noProof="0" dirty="0" smtClean="0"/>
              <a:t> (</a:t>
            </a:r>
            <a:r>
              <a:rPr lang="cs-CZ" noProof="0" dirty="0" err="1" smtClean="0"/>
              <a:t>move</a:t>
            </a:r>
            <a:r>
              <a:rPr lang="cs-CZ" noProof="0" dirty="0" smtClean="0"/>
              <a:t> </a:t>
            </a:r>
            <a:r>
              <a:rPr lang="cs-CZ" noProof="0" dirty="0" err="1" smtClean="0"/>
              <a:t>higher</a:t>
            </a:r>
            <a:r>
              <a:rPr lang="cs-CZ" noProof="0" dirty="0" smtClean="0"/>
              <a:t> </a:t>
            </a:r>
            <a:r>
              <a:rPr lang="cs-CZ" noProof="0" dirty="0" err="1" smtClean="0"/>
              <a:t>if</a:t>
            </a:r>
            <a:r>
              <a:rPr lang="cs-CZ" noProof="0" dirty="0" smtClean="0"/>
              <a:t>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</a:t>
            </a:r>
            <a:r>
              <a:rPr lang="cs-CZ" noProof="0" dirty="0" err="1" smtClean="0"/>
              <a:t>is</a:t>
            </a:r>
            <a:r>
              <a:rPr lang="cs-CZ" noProof="0" dirty="0" smtClean="0"/>
              <a:t> </a:t>
            </a:r>
            <a:r>
              <a:rPr lang="cs-CZ" noProof="0" dirty="0" err="1" smtClean="0"/>
              <a:t>only</a:t>
            </a:r>
            <a:r>
              <a:rPr lang="cs-CZ" noProof="0" dirty="0" smtClean="0"/>
              <a:t> </a:t>
            </a:r>
            <a:r>
              <a:rPr lang="cs-CZ" noProof="0" dirty="0" err="1" smtClean="0"/>
              <a:t>one</a:t>
            </a:r>
            <a:r>
              <a:rPr lang="cs-CZ" noProof="0" dirty="0" smtClean="0"/>
              <a:t> line)</a:t>
            </a:r>
            <a:endParaRPr lang="cs-CZ" noProof="0" dirty="0" smtClean="0"/>
          </a:p>
        </p:txBody>
      </p:sp>
      <p:sp>
        <p:nvSpPr>
          <p:cNvPr id="52" name="Text Placeholder 31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1895475" y="374904"/>
            <a:ext cx="4105656" cy="146304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cs-CZ" noProof="0" dirty="0" smtClean="0"/>
              <a:t>www.pwc.com</a:t>
            </a:r>
            <a:endParaRPr lang="cs-CZ" noProof="0" dirty="0"/>
          </a:p>
        </p:txBody>
      </p:sp>
      <p:grpSp>
        <p:nvGrpSpPr>
          <p:cNvPr id="11" name="Group 32"/>
          <p:cNvGrpSpPr/>
          <p:nvPr userDrawn="1"/>
        </p:nvGrpSpPr>
        <p:grpSpPr>
          <a:xfrm>
            <a:off x="968592" y="6170991"/>
            <a:ext cx="914400" cy="533479"/>
            <a:chOff x="518032" y="978681"/>
            <a:chExt cx="4572000" cy="2667393"/>
          </a:xfrm>
        </p:grpSpPr>
        <p:sp>
          <p:nvSpPr>
            <p:cNvPr id="12" name="Rectangle 37"/>
            <p:cNvSpPr>
              <a:spLocks noChangeArrowheads="1"/>
            </p:cNvSpPr>
            <p:nvPr userDrawn="1"/>
          </p:nvSpPr>
          <p:spPr bwMode="black">
            <a:xfrm>
              <a:off x="3295650" y="978681"/>
              <a:ext cx="1143000" cy="263229"/>
            </a:xfrm>
            <a:prstGeom prst="rect">
              <a:avLst/>
            </a:prstGeom>
            <a:solidFill>
              <a:schemeClr val="tx2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  <p:sp>
          <p:nvSpPr>
            <p:cNvPr id="13" name="Freeform 7"/>
            <p:cNvSpPr>
              <a:spLocks noEditPoints="1"/>
            </p:cNvSpPr>
            <p:nvPr userDrawn="1"/>
          </p:nvSpPr>
          <p:spPr bwMode="black">
            <a:xfrm>
              <a:off x="518032" y="1922794"/>
              <a:ext cx="4572000" cy="1723280"/>
            </a:xfrm>
            <a:custGeom>
              <a:avLst/>
              <a:gdLst/>
              <a:ahLst/>
              <a:cxnLst>
                <a:cxn ang="0">
                  <a:pos x="581" y="233"/>
                </a:cxn>
                <a:cxn ang="0">
                  <a:pos x="538" y="949"/>
                </a:cxn>
                <a:cxn ang="0">
                  <a:pos x="630" y="946"/>
                </a:cxn>
                <a:cxn ang="0">
                  <a:pos x="793" y="880"/>
                </a:cxn>
                <a:cxn ang="0">
                  <a:pos x="886" y="728"/>
                </a:cxn>
                <a:cxn ang="0">
                  <a:pos x="905" y="505"/>
                </a:cxn>
                <a:cxn ang="0">
                  <a:pos x="850" y="329"/>
                </a:cxn>
                <a:cxn ang="0">
                  <a:pos x="727" y="241"/>
                </a:cxn>
                <a:cxn ang="0">
                  <a:pos x="521" y="3"/>
                </a:cxn>
                <a:cxn ang="0">
                  <a:pos x="643" y="74"/>
                </a:cxn>
                <a:cxn ang="0">
                  <a:pos x="761" y="24"/>
                </a:cxn>
                <a:cxn ang="0">
                  <a:pos x="855" y="9"/>
                </a:cxn>
                <a:cxn ang="0">
                  <a:pos x="1026" y="40"/>
                </a:cxn>
                <a:cxn ang="0">
                  <a:pos x="1180" y="172"/>
                </a:cxn>
                <a:cxn ang="0">
                  <a:pos x="1265" y="383"/>
                </a:cxn>
                <a:cxn ang="0">
                  <a:pos x="1265" y="641"/>
                </a:cxn>
                <a:cxn ang="0">
                  <a:pos x="1175" y="857"/>
                </a:cxn>
                <a:cxn ang="0">
                  <a:pos x="1005" y="1006"/>
                </a:cxn>
                <a:cxn ang="0">
                  <a:pos x="766" y="1074"/>
                </a:cxn>
                <a:cxn ang="0">
                  <a:pos x="601" y="1074"/>
                </a:cxn>
                <a:cxn ang="0">
                  <a:pos x="692" y="1447"/>
                </a:cxn>
                <a:cxn ang="0">
                  <a:pos x="171" y="1408"/>
                </a:cxn>
                <a:cxn ang="0">
                  <a:pos x="413" y="3"/>
                </a:cxn>
                <a:cxn ang="0">
                  <a:pos x="3876" y="20"/>
                </a:cxn>
                <a:cxn ang="0">
                  <a:pos x="4036" y="100"/>
                </a:cxn>
                <a:cxn ang="0">
                  <a:pos x="4113" y="232"/>
                </a:cxn>
                <a:cxn ang="0">
                  <a:pos x="4091" y="362"/>
                </a:cxn>
                <a:cxn ang="0">
                  <a:pos x="3995" y="436"/>
                </a:cxn>
                <a:cxn ang="0">
                  <a:pos x="3859" y="438"/>
                </a:cxn>
                <a:cxn ang="0">
                  <a:pos x="3757" y="114"/>
                </a:cxn>
                <a:cxn ang="0">
                  <a:pos x="3597" y="187"/>
                </a:cxn>
                <a:cxn ang="0">
                  <a:pos x="3508" y="339"/>
                </a:cxn>
                <a:cxn ang="0">
                  <a:pos x="3489" y="565"/>
                </a:cxn>
                <a:cxn ang="0">
                  <a:pos x="3547" y="753"/>
                </a:cxn>
                <a:cxn ang="0">
                  <a:pos x="3668" y="869"/>
                </a:cxn>
                <a:cxn ang="0">
                  <a:pos x="3821" y="896"/>
                </a:cxn>
                <a:cxn ang="0">
                  <a:pos x="3931" y="872"/>
                </a:cxn>
                <a:cxn ang="0">
                  <a:pos x="4079" y="810"/>
                </a:cxn>
                <a:cxn ang="0">
                  <a:pos x="4016" y="1024"/>
                </a:cxn>
                <a:cxn ang="0">
                  <a:pos x="3830" y="1080"/>
                </a:cxn>
                <a:cxn ang="0">
                  <a:pos x="3651" y="1095"/>
                </a:cxn>
                <a:cxn ang="0">
                  <a:pos x="3426" y="1060"/>
                </a:cxn>
                <a:cxn ang="0">
                  <a:pos x="3255" y="947"/>
                </a:cxn>
                <a:cxn ang="0">
                  <a:pos x="3140" y="772"/>
                </a:cxn>
                <a:cxn ang="0">
                  <a:pos x="3101" y="561"/>
                </a:cxn>
                <a:cxn ang="0">
                  <a:pos x="3153" y="318"/>
                </a:cxn>
                <a:cxn ang="0">
                  <a:pos x="3293" y="135"/>
                </a:cxn>
                <a:cxn ang="0">
                  <a:pos x="3508" y="27"/>
                </a:cxn>
                <a:cxn ang="0">
                  <a:pos x="2910" y="0"/>
                </a:cxn>
                <a:cxn ang="0">
                  <a:pos x="3040" y="52"/>
                </a:cxn>
                <a:cxn ang="0">
                  <a:pos x="3093" y="178"/>
                </a:cxn>
                <a:cxn ang="0">
                  <a:pos x="3071" y="277"/>
                </a:cxn>
                <a:cxn ang="0">
                  <a:pos x="3004" y="393"/>
                </a:cxn>
                <a:cxn ang="0">
                  <a:pos x="2876" y="561"/>
                </a:cxn>
                <a:cxn ang="0">
                  <a:pos x="1784" y="1078"/>
                </a:cxn>
                <a:cxn ang="0">
                  <a:pos x="1313" y="118"/>
                </a:cxn>
                <a:cxn ang="0">
                  <a:pos x="2247" y="25"/>
                </a:cxn>
                <a:cxn ang="0">
                  <a:pos x="2759" y="62"/>
                </a:cxn>
                <a:cxn ang="0">
                  <a:pos x="2872" y="4"/>
                </a:cxn>
              </a:cxnLst>
              <a:rect l="0" t="0" r="r" b="b"/>
              <a:pathLst>
                <a:path w="4127" h="1544">
                  <a:moveTo>
                    <a:pt x="640" y="229"/>
                  </a:moveTo>
                  <a:lnTo>
                    <a:pt x="622" y="229"/>
                  </a:lnTo>
                  <a:lnTo>
                    <a:pt x="603" y="230"/>
                  </a:lnTo>
                  <a:lnTo>
                    <a:pt x="581" y="233"/>
                  </a:lnTo>
                  <a:lnTo>
                    <a:pt x="553" y="235"/>
                  </a:lnTo>
                  <a:lnTo>
                    <a:pt x="521" y="241"/>
                  </a:lnTo>
                  <a:lnTo>
                    <a:pt x="521" y="947"/>
                  </a:lnTo>
                  <a:lnTo>
                    <a:pt x="538" y="949"/>
                  </a:lnTo>
                  <a:lnTo>
                    <a:pt x="553" y="949"/>
                  </a:lnTo>
                  <a:lnTo>
                    <a:pt x="566" y="949"/>
                  </a:lnTo>
                  <a:lnTo>
                    <a:pt x="578" y="949"/>
                  </a:lnTo>
                  <a:lnTo>
                    <a:pt x="630" y="946"/>
                  </a:lnTo>
                  <a:lnTo>
                    <a:pt x="677" y="937"/>
                  </a:lnTo>
                  <a:lnTo>
                    <a:pt x="720" y="924"/>
                  </a:lnTo>
                  <a:lnTo>
                    <a:pt x="758" y="905"/>
                  </a:lnTo>
                  <a:lnTo>
                    <a:pt x="793" y="880"/>
                  </a:lnTo>
                  <a:lnTo>
                    <a:pt x="824" y="850"/>
                  </a:lnTo>
                  <a:lnTo>
                    <a:pt x="849" y="815"/>
                  </a:lnTo>
                  <a:lnTo>
                    <a:pt x="870" y="775"/>
                  </a:lnTo>
                  <a:lnTo>
                    <a:pt x="886" y="728"/>
                  </a:lnTo>
                  <a:lnTo>
                    <a:pt x="897" y="678"/>
                  </a:lnTo>
                  <a:lnTo>
                    <a:pt x="905" y="622"/>
                  </a:lnTo>
                  <a:lnTo>
                    <a:pt x="907" y="561"/>
                  </a:lnTo>
                  <a:lnTo>
                    <a:pt x="905" y="505"/>
                  </a:lnTo>
                  <a:lnTo>
                    <a:pt x="897" y="452"/>
                  </a:lnTo>
                  <a:lnTo>
                    <a:pt x="886" y="407"/>
                  </a:lnTo>
                  <a:lnTo>
                    <a:pt x="870" y="366"/>
                  </a:lnTo>
                  <a:lnTo>
                    <a:pt x="850" y="329"/>
                  </a:lnTo>
                  <a:lnTo>
                    <a:pt x="826" y="299"/>
                  </a:lnTo>
                  <a:lnTo>
                    <a:pt x="797" y="274"/>
                  </a:lnTo>
                  <a:lnTo>
                    <a:pt x="763" y="254"/>
                  </a:lnTo>
                  <a:lnTo>
                    <a:pt x="727" y="241"/>
                  </a:lnTo>
                  <a:lnTo>
                    <a:pt x="686" y="232"/>
                  </a:lnTo>
                  <a:lnTo>
                    <a:pt x="640" y="229"/>
                  </a:lnTo>
                  <a:close/>
                  <a:moveTo>
                    <a:pt x="413" y="3"/>
                  </a:moveTo>
                  <a:lnTo>
                    <a:pt x="521" y="3"/>
                  </a:lnTo>
                  <a:lnTo>
                    <a:pt x="521" y="143"/>
                  </a:lnTo>
                  <a:lnTo>
                    <a:pt x="566" y="117"/>
                  </a:lnTo>
                  <a:lnTo>
                    <a:pt x="607" y="93"/>
                  </a:lnTo>
                  <a:lnTo>
                    <a:pt x="643" y="74"/>
                  </a:lnTo>
                  <a:lnTo>
                    <a:pt x="677" y="57"/>
                  </a:lnTo>
                  <a:lnTo>
                    <a:pt x="707" y="44"/>
                  </a:lnTo>
                  <a:lnTo>
                    <a:pt x="735" y="33"/>
                  </a:lnTo>
                  <a:lnTo>
                    <a:pt x="761" y="24"/>
                  </a:lnTo>
                  <a:lnTo>
                    <a:pt x="785" y="18"/>
                  </a:lnTo>
                  <a:lnTo>
                    <a:pt x="809" y="13"/>
                  </a:lnTo>
                  <a:lnTo>
                    <a:pt x="831" y="10"/>
                  </a:lnTo>
                  <a:lnTo>
                    <a:pt x="855" y="9"/>
                  </a:lnTo>
                  <a:lnTo>
                    <a:pt x="879" y="8"/>
                  </a:lnTo>
                  <a:lnTo>
                    <a:pt x="931" y="12"/>
                  </a:lnTo>
                  <a:lnTo>
                    <a:pt x="980" y="23"/>
                  </a:lnTo>
                  <a:lnTo>
                    <a:pt x="1026" y="40"/>
                  </a:lnTo>
                  <a:lnTo>
                    <a:pt x="1070" y="64"/>
                  </a:lnTo>
                  <a:lnTo>
                    <a:pt x="1110" y="94"/>
                  </a:lnTo>
                  <a:lnTo>
                    <a:pt x="1148" y="130"/>
                  </a:lnTo>
                  <a:lnTo>
                    <a:pt x="1180" y="172"/>
                  </a:lnTo>
                  <a:lnTo>
                    <a:pt x="1209" y="218"/>
                  </a:lnTo>
                  <a:lnTo>
                    <a:pt x="1233" y="268"/>
                  </a:lnTo>
                  <a:lnTo>
                    <a:pt x="1252" y="324"/>
                  </a:lnTo>
                  <a:lnTo>
                    <a:pt x="1265" y="383"/>
                  </a:lnTo>
                  <a:lnTo>
                    <a:pt x="1274" y="446"/>
                  </a:lnTo>
                  <a:lnTo>
                    <a:pt x="1278" y="512"/>
                  </a:lnTo>
                  <a:lnTo>
                    <a:pt x="1274" y="578"/>
                  </a:lnTo>
                  <a:lnTo>
                    <a:pt x="1265" y="641"/>
                  </a:lnTo>
                  <a:lnTo>
                    <a:pt x="1252" y="701"/>
                  </a:lnTo>
                  <a:lnTo>
                    <a:pt x="1232" y="756"/>
                  </a:lnTo>
                  <a:lnTo>
                    <a:pt x="1205" y="809"/>
                  </a:lnTo>
                  <a:lnTo>
                    <a:pt x="1175" y="857"/>
                  </a:lnTo>
                  <a:lnTo>
                    <a:pt x="1140" y="901"/>
                  </a:lnTo>
                  <a:lnTo>
                    <a:pt x="1099" y="941"/>
                  </a:lnTo>
                  <a:lnTo>
                    <a:pt x="1054" y="976"/>
                  </a:lnTo>
                  <a:lnTo>
                    <a:pt x="1005" y="1006"/>
                  </a:lnTo>
                  <a:lnTo>
                    <a:pt x="951" y="1031"/>
                  </a:lnTo>
                  <a:lnTo>
                    <a:pt x="894" y="1051"/>
                  </a:lnTo>
                  <a:lnTo>
                    <a:pt x="831" y="1065"/>
                  </a:lnTo>
                  <a:lnTo>
                    <a:pt x="766" y="1074"/>
                  </a:lnTo>
                  <a:lnTo>
                    <a:pt x="696" y="1078"/>
                  </a:lnTo>
                  <a:lnTo>
                    <a:pt x="670" y="1078"/>
                  </a:lnTo>
                  <a:lnTo>
                    <a:pt x="637" y="1076"/>
                  </a:lnTo>
                  <a:lnTo>
                    <a:pt x="601" y="1074"/>
                  </a:lnTo>
                  <a:lnTo>
                    <a:pt x="561" y="1071"/>
                  </a:lnTo>
                  <a:lnTo>
                    <a:pt x="521" y="1068"/>
                  </a:lnTo>
                  <a:lnTo>
                    <a:pt x="521" y="1408"/>
                  </a:lnTo>
                  <a:lnTo>
                    <a:pt x="692" y="1447"/>
                  </a:lnTo>
                  <a:lnTo>
                    <a:pt x="692" y="1544"/>
                  </a:lnTo>
                  <a:lnTo>
                    <a:pt x="18" y="1544"/>
                  </a:lnTo>
                  <a:lnTo>
                    <a:pt x="18" y="1447"/>
                  </a:lnTo>
                  <a:lnTo>
                    <a:pt x="171" y="1408"/>
                  </a:lnTo>
                  <a:lnTo>
                    <a:pt x="171" y="229"/>
                  </a:lnTo>
                  <a:lnTo>
                    <a:pt x="0" y="229"/>
                  </a:lnTo>
                  <a:lnTo>
                    <a:pt x="0" y="128"/>
                  </a:lnTo>
                  <a:lnTo>
                    <a:pt x="413" y="3"/>
                  </a:lnTo>
                  <a:close/>
                  <a:moveTo>
                    <a:pt x="3711" y="0"/>
                  </a:moveTo>
                  <a:lnTo>
                    <a:pt x="3770" y="3"/>
                  </a:lnTo>
                  <a:lnTo>
                    <a:pt x="3825" y="9"/>
                  </a:lnTo>
                  <a:lnTo>
                    <a:pt x="3876" y="20"/>
                  </a:lnTo>
                  <a:lnTo>
                    <a:pt x="3923" y="34"/>
                  </a:lnTo>
                  <a:lnTo>
                    <a:pt x="3965" y="53"/>
                  </a:lnTo>
                  <a:lnTo>
                    <a:pt x="4004" y="75"/>
                  </a:lnTo>
                  <a:lnTo>
                    <a:pt x="4036" y="100"/>
                  </a:lnTo>
                  <a:lnTo>
                    <a:pt x="4064" y="129"/>
                  </a:lnTo>
                  <a:lnTo>
                    <a:pt x="4086" y="160"/>
                  </a:lnTo>
                  <a:lnTo>
                    <a:pt x="4103" y="194"/>
                  </a:lnTo>
                  <a:lnTo>
                    <a:pt x="4113" y="232"/>
                  </a:lnTo>
                  <a:lnTo>
                    <a:pt x="4117" y="271"/>
                  </a:lnTo>
                  <a:lnTo>
                    <a:pt x="4114" y="304"/>
                  </a:lnTo>
                  <a:lnTo>
                    <a:pt x="4105" y="334"/>
                  </a:lnTo>
                  <a:lnTo>
                    <a:pt x="4091" y="362"/>
                  </a:lnTo>
                  <a:lnTo>
                    <a:pt x="4074" y="387"/>
                  </a:lnTo>
                  <a:lnTo>
                    <a:pt x="4051" y="407"/>
                  </a:lnTo>
                  <a:lnTo>
                    <a:pt x="4025" y="423"/>
                  </a:lnTo>
                  <a:lnTo>
                    <a:pt x="3995" y="436"/>
                  </a:lnTo>
                  <a:lnTo>
                    <a:pt x="3961" y="443"/>
                  </a:lnTo>
                  <a:lnTo>
                    <a:pt x="3925" y="446"/>
                  </a:lnTo>
                  <a:lnTo>
                    <a:pt x="3891" y="444"/>
                  </a:lnTo>
                  <a:lnTo>
                    <a:pt x="3859" y="438"/>
                  </a:lnTo>
                  <a:lnTo>
                    <a:pt x="3826" y="428"/>
                  </a:lnTo>
                  <a:lnTo>
                    <a:pt x="3792" y="413"/>
                  </a:lnTo>
                  <a:lnTo>
                    <a:pt x="3757" y="394"/>
                  </a:lnTo>
                  <a:lnTo>
                    <a:pt x="3757" y="114"/>
                  </a:lnTo>
                  <a:lnTo>
                    <a:pt x="3711" y="125"/>
                  </a:lnTo>
                  <a:lnTo>
                    <a:pt x="3668" y="140"/>
                  </a:lnTo>
                  <a:lnTo>
                    <a:pt x="3631" y="162"/>
                  </a:lnTo>
                  <a:lnTo>
                    <a:pt x="3597" y="187"/>
                  </a:lnTo>
                  <a:lnTo>
                    <a:pt x="3568" y="218"/>
                  </a:lnTo>
                  <a:lnTo>
                    <a:pt x="3543" y="253"/>
                  </a:lnTo>
                  <a:lnTo>
                    <a:pt x="3523" y="294"/>
                  </a:lnTo>
                  <a:lnTo>
                    <a:pt x="3508" y="339"/>
                  </a:lnTo>
                  <a:lnTo>
                    <a:pt x="3497" y="391"/>
                  </a:lnTo>
                  <a:lnTo>
                    <a:pt x="3489" y="447"/>
                  </a:lnTo>
                  <a:lnTo>
                    <a:pt x="3487" y="507"/>
                  </a:lnTo>
                  <a:lnTo>
                    <a:pt x="3489" y="565"/>
                  </a:lnTo>
                  <a:lnTo>
                    <a:pt x="3497" y="617"/>
                  </a:lnTo>
                  <a:lnTo>
                    <a:pt x="3509" y="667"/>
                  </a:lnTo>
                  <a:lnTo>
                    <a:pt x="3526" y="712"/>
                  </a:lnTo>
                  <a:lnTo>
                    <a:pt x="3547" y="753"/>
                  </a:lnTo>
                  <a:lnTo>
                    <a:pt x="3571" y="790"/>
                  </a:lnTo>
                  <a:lnTo>
                    <a:pt x="3600" y="821"/>
                  </a:lnTo>
                  <a:lnTo>
                    <a:pt x="3632" y="847"/>
                  </a:lnTo>
                  <a:lnTo>
                    <a:pt x="3668" y="869"/>
                  </a:lnTo>
                  <a:lnTo>
                    <a:pt x="3707" y="885"/>
                  </a:lnTo>
                  <a:lnTo>
                    <a:pt x="3750" y="894"/>
                  </a:lnTo>
                  <a:lnTo>
                    <a:pt x="3795" y="897"/>
                  </a:lnTo>
                  <a:lnTo>
                    <a:pt x="3821" y="896"/>
                  </a:lnTo>
                  <a:lnTo>
                    <a:pt x="3847" y="894"/>
                  </a:lnTo>
                  <a:lnTo>
                    <a:pt x="3874" y="889"/>
                  </a:lnTo>
                  <a:lnTo>
                    <a:pt x="3901" y="881"/>
                  </a:lnTo>
                  <a:lnTo>
                    <a:pt x="3931" y="872"/>
                  </a:lnTo>
                  <a:lnTo>
                    <a:pt x="3964" y="861"/>
                  </a:lnTo>
                  <a:lnTo>
                    <a:pt x="3999" y="846"/>
                  </a:lnTo>
                  <a:lnTo>
                    <a:pt x="4036" y="830"/>
                  </a:lnTo>
                  <a:lnTo>
                    <a:pt x="4079" y="810"/>
                  </a:lnTo>
                  <a:lnTo>
                    <a:pt x="4127" y="787"/>
                  </a:lnTo>
                  <a:lnTo>
                    <a:pt x="4127" y="976"/>
                  </a:lnTo>
                  <a:lnTo>
                    <a:pt x="4069" y="1001"/>
                  </a:lnTo>
                  <a:lnTo>
                    <a:pt x="4016" y="1024"/>
                  </a:lnTo>
                  <a:lnTo>
                    <a:pt x="3966" y="1041"/>
                  </a:lnTo>
                  <a:lnTo>
                    <a:pt x="3919" y="1058"/>
                  </a:lnTo>
                  <a:lnTo>
                    <a:pt x="3874" y="1070"/>
                  </a:lnTo>
                  <a:lnTo>
                    <a:pt x="3830" y="1080"/>
                  </a:lnTo>
                  <a:lnTo>
                    <a:pt x="3786" y="1086"/>
                  </a:lnTo>
                  <a:lnTo>
                    <a:pt x="3742" y="1091"/>
                  </a:lnTo>
                  <a:lnTo>
                    <a:pt x="3697" y="1094"/>
                  </a:lnTo>
                  <a:lnTo>
                    <a:pt x="3651" y="1095"/>
                  </a:lnTo>
                  <a:lnTo>
                    <a:pt x="3588" y="1093"/>
                  </a:lnTo>
                  <a:lnTo>
                    <a:pt x="3530" y="1086"/>
                  </a:lnTo>
                  <a:lnTo>
                    <a:pt x="3476" y="1075"/>
                  </a:lnTo>
                  <a:lnTo>
                    <a:pt x="3426" y="1060"/>
                  </a:lnTo>
                  <a:lnTo>
                    <a:pt x="3378" y="1039"/>
                  </a:lnTo>
                  <a:lnTo>
                    <a:pt x="3334" y="1014"/>
                  </a:lnTo>
                  <a:lnTo>
                    <a:pt x="3294" y="984"/>
                  </a:lnTo>
                  <a:lnTo>
                    <a:pt x="3255" y="947"/>
                  </a:lnTo>
                  <a:lnTo>
                    <a:pt x="3219" y="907"/>
                  </a:lnTo>
                  <a:lnTo>
                    <a:pt x="3188" y="865"/>
                  </a:lnTo>
                  <a:lnTo>
                    <a:pt x="3162" y="820"/>
                  </a:lnTo>
                  <a:lnTo>
                    <a:pt x="3140" y="772"/>
                  </a:lnTo>
                  <a:lnTo>
                    <a:pt x="3124" y="722"/>
                  </a:lnTo>
                  <a:lnTo>
                    <a:pt x="3111" y="670"/>
                  </a:lnTo>
                  <a:lnTo>
                    <a:pt x="3104" y="616"/>
                  </a:lnTo>
                  <a:lnTo>
                    <a:pt x="3101" y="561"/>
                  </a:lnTo>
                  <a:lnTo>
                    <a:pt x="3105" y="494"/>
                  </a:lnTo>
                  <a:lnTo>
                    <a:pt x="3115" y="433"/>
                  </a:lnTo>
                  <a:lnTo>
                    <a:pt x="3130" y="373"/>
                  </a:lnTo>
                  <a:lnTo>
                    <a:pt x="3153" y="318"/>
                  </a:lnTo>
                  <a:lnTo>
                    <a:pt x="3179" y="267"/>
                  </a:lnTo>
                  <a:lnTo>
                    <a:pt x="3213" y="219"/>
                  </a:lnTo>
                  <a:lnTo>
                    <a:pt x="3250" y="175"/>
                  </a:lnTo>
                  <a:lnTo>
                    <a:pt x="3293" y="135"/>
                  </a:lnTo>
                  <a:lnTo>
                    <a:pt x="3341" y="102"/>
                  </a:lnTo>
                  <a:lnTo>
                    <a:pt x="3392" y="72"/>
                  </a:lnTo>
                  <a:lnTo>
                    <a:pt x="3448" y="47"/>
                  </a:lnTo>
                  <a:lnTo>
                    <a:pt x="3508" y="27"/>
                  </a:lnTo>
                  <a:lnTo>
                    <a:pt x="3573" y="12"/>
                  </a:lnTo>
                  <a:lnTo>
                    <a:pt x="3640" y="3"/>
                  </a:lnTo>
                  <a:lnTo>
                    <a:pt x="3711" y="0"/>
                  </a:lnTo>
                  <a:close/>
                  <a:moveTo>
                    <a:pt x="2910" y="0"/>
                  </a:moveTo>
                  <a:lnTo>
                    <a:pt x="2948" y="4"/>
                  </a:lnTo>
                  <a:lnTo>
                    <a:pt x="2983" y="14"/>
                  </a:lnTo>
                  <a:lnTo>
                    <a:pt x="3014" y="30"/>
                  </a:lnTo>
                  <a:lnTo>
                    <a:pt x="3040" y="52"/>
                  </a:lnTo>
                  <a:lnTo>
                    <a:pt x="3063" y="78"/>
                  </a:lnTo>
                  <a:lnTo>
                    <a:pt x="3079" y="109"/>
                  </a:lnTo>
                  <a:lnTo>
                    <a:pt x="3089" y="142"/>
                  </a:lnTo>
                  <a:lnTo>
                    <a:pt x="3093" y="178"/>
                  </a:lnTo>
                  <a:lnTo>
                    <a:pt x="3091" y="203"/>
                  </a:lnTo>
                  <a:lnTo>
                    <a:pt x="3088" y="227"/>
                  </a:lnTo>
                  <a:lnTo>
                    <a:pt x="3081" y="252"/>
                  </a:lnTo>
                  <a:lnTo>
                    <a:pt x="3071" y="277"/>
                  </a:lnTo>
                  <a:lnTo>
                    <a:pt x="3060" y="303"/>
                  </a:lnTo>
                  <a:lnTo>
                    <a:pt x="3044" y="331"/>
                  </a:lnTo>
                  <a:lnTo>
                    <a:pt x="3025" y="361"/>
                  </a:lnTo>
                  <a:lnTo>
                    <a:pt x="3004" y="393"/>
                  </a:lnTo>
                  <a:lnTo>
                    <a:pt x="2978" y="429"/>
                  </a:lnTo>
                  <a:lnTo>
                    <a:pt x="2948" y="468"/>
                  </a:lnTo>
                  <a:lnTo>
                    <a:pt x="2914" y="512"/>
                  </a:lnTo>
                  <a:lnTo>
                    <a:pt x="2876" y="561"/>
                  </a:lnTo>
                  <a:lnTo>
                    <a:pt x="2472" y="1078"/>
                  </a:lnTo>
                  <a:lnTo>
                    <a:pt x="2182" y="1078"/>
                  </a:lnTo>
                  <a:lnTo>
                    <a:pt x="2182" y="424"/>
                  </a:lnTo>
                  <a:lnTo>
                    <a:pt x="1784" y="1078"/>
                  </a:lnTo>
                  <a:lnTo>
                    <a:pt x="1518" y="1078"/>
                  </a:lnTo>
                  <a:lnTo>
                    <a:pt x="1518" y="234"/>
                  </a:lnTo>
                  <a:lnTo>
                    <a:pt x="1313" y="214"/>
                  </a:lnTo>
                  <a:lnTo>
                    <a:pt x="1313" y="118"/>
                  </a:lnTo>
                  <a:lnTo>
                    <a:pt x="1690" y="25"/>
                  </a:lnTo>
                  <a:lnTo>
                    <a:pt x="1832" y="25"/>
                  </a:lnTo>
                  <a:lnTo>
                    <a:pt x="1832" y="713"/>
                  </a:lnTo>
                  <a:lnTo>
                    <a:pt x="2247" y="25"/>
                  </a:lnTo>
                  <a:lnTo>
                    <a:pt x="2497" y="25"/>
                  </a:lnTo>
                  <a:lnTo>
                    <a:pt x="2497" y="822"/>
                  </a:lnTo>
                  <a:lnTo>
                    <a:pt x="2759" y="473"/>
                  </a:lnTo>
                  <a:lnTo>
                    <a:pt x="2759" y="62"/>
                  </a:lnTo>
                  <a:lnTo>
                    <a:pt x="2779" y="44"/>
                  </a:lnTo>
                  <a:lnTo>
                    <a:pt x="2806" y="27"/>
                  </a:lnTo>
                  <a:lnTo>
                    <a:pt x="2837" y="13"/>
                  </a:lnTo>
                  <a:lnTo>
                    <a:pt x="2872" y="4"/>
                  </a:lnTo>
                  <a:lnTo>
                    <a:pt x="29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noProof="0"/>
            </a:p>
          </p:txBody>
        </p:sp>
      </p:grp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 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" y="5867400"/>
            <a:ext cx="4800600" cy="762000"/>
          </a:xfrm>
        </p:spPr>
        <p:txBody>
          <a:bodyPr anchor="b"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cs-CZ" noProof="0" dirty="0" err="1" smtClean="0"/>
              <a:t>Add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legal</a:t>
            </a:r>
            <a:r>
              <a:rPr lang="cs-CZ" noProof="0" dirty="0" smtClean="0"/>
              <a:t> and copyright </a:t>
            </a:r>
            <a:r>
              <a:rPr lang="cs-CZ" noProof="0" dirty="0" err="1" smtClean="0"/>
              <a:t>disclaimers</a:t>
            </a:r>
            <a:r>
              <a:rPr lang="cs-CZ" noProof="0" dirty="0" smtClean="0"/>
              <a:t> </a:t>
            </a:r>
            <a:r>
              <a:rPr lang="cs-CZ" noProof="0" dirty="0" err="1" smtClean="0"/>
              <a:t>here</a:t>
            </a:r>
            <a:r>
              <a:rPr lang="cs-CZ" noProof="0" dirty="0" smtClean="0"/>
              <a:t>.</a:t>
            </a:r>
            <a:endParaRPr lang="cs-CZ" noProof="0" dirty="0"/>
          </a:p>
        </p:txBody>
      </p:sp>
      <p:cxnSp>
        <p:nvCxnSpPr>
          <p:cNvPr id="7" name="Shape 6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1"/>
            <a:ext cx="3962400" cy="4419599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201" y="1752600"/>
            <a:ext cx="3962399" cy="44196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/>
          </a:p>
        </p:txBody>
      </p:sp>
      <p:cxnSp>
        <p:nvCxnSpPr>
          <p:cNvPr id="62" name="Shape 61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FAE05064-F811-4297-8B5D-13899C7EC259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hr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1"/>
            <a:ext cx="8077200" cy="914400"/>
          </a:xfrm>
        </p:spPr>
        <p:txBody>
          <a:bodyPr/>
          <a:lstStyle/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3"/>
          </p:nvPr>
        </p:nvSpPr>
        <p:spPr>
          <a:xfrm>
            <a:off x="533400" y="1752601"/>
            <a:ext cx="2590800" cy="4419599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3276601" y="1752601"/>
            <a:ext cx="2590799" cy="4419599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1752601"/>
            <a:ext cx="2590800" cy="4419599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/>
          </a:p>
        </p:txBody>
      </p:sp>
      <p:cxnSp>
        <p:nvCxnSpPr>
          <p:cNvPr id="19" name="Shape 18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6B87D7-1801-40A0-9BFA-58860C49D6B7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und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3352800"/>
            <a:ext cx="3962400" cy="28194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4648199" y="3352800"/>
            <a:ext cx="3962401" cy="28194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8077200" cy="14478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7E3C7C46-06D2-4C01-968B-E02F94A16D02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9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Lef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6019800" y="1752600"/>
            <a:ext cx="2590800" cy="21336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6019800" y="4038600"/>
            <a:ext cx="2590800" cy="21336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5334000" cy="44196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145389C-7F83-448B-9E04-D949FDFF2233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Two and Righ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6"/>
          <p:cNvSpPr>
            <a:spLocks noGrp="1"/>
          </p:cNvSpPr>
          <p:nvPr>
            <p:ph sz="quarter" idx="14"/>
          </p:nvPr>
        </p:nvSpPr>
        <p:spPr>
          <a:xfrm>
            <a:off x="533400" y="1752600"/>
            <a:ext cx="2590800" cy="21336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533400" y="4038600"/>
            <a:ext cx="2590800" cy="21336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1752600"/>
            <a:ext cx="5334000" cy="4419600"/>
          </a:xfrm>
        </p:spPr>
        <p:txBody>
          <a:bodyPr/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</p:txBody>
      </p:sp>
      <p:cxnSp>
        <p:nvCxnSpPr>
          <p:cNvPr id="14" name="Shape 13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CFBC1EB5-6D45-48DA-AEEB-B8D0A00C7D5E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0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: One with Imp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0" y="685800"/>
            <a:ext cx="53340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cs-CZ" noProof="1" smtClean="0"/>
              <a:t>Click to edit Master title style</a:t>
            </a:r>
            <a:endParaRPr lang="cs-CZ" noProof="1"/>
          </a:p>
        </p:txBody>
      </p:sp>
      <p:sp>
        <p:nvSpPr>
          <p:cNvPr id="31" name="Content Placeholder 26"/>
          <p:cNvSpPr>
            <a:spLocks noGrp="1"/>
          </p:cNvSpPr>
          <p:nvPr>
            <p:ph sz="quarter" idx="15"/>
          </p:nvPr>
        </p:nvSpPr>
        <p:spPr>
          <a:xfrm>
            <a:off x="3276600" y="1752600"/>
            <a:ext cx="5334000" cy="4419600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cs-CZ" noProof="1" smtClean="0"/>
              <a:t>Click to edit Master text styles</a:t>
            </a:r>
          </a:p>
          <a:p>
            <a:pPr lvl="1"/>
            <a:r>
              <a:rPr lang="cs-CZ" noProof="1" smtClean="0"/>
              <a:t>Second level</a:t>
            </a:r>
          </a:p>
          <a:p>
            <a:pPr lvl="2"/>
            <a:r>
              <a:rPr lang="cs-CZ" noProof="1" smtClean="0"/>
              <a:t>Third level</a:t>
            </a:r>
          </a:p>
          <a:p>
            <a:pPr lvl="3"/>
            <a:r>
              <a:rPr lang="cs-CZ" noProof="1" smtClean="0"/>
              <a:t>Fourth level</a:t>
            </a:r>
          </a:p>
          <a:p>
            <a:pPr lvl="4"/>
            <a:r>
              <a:rPr lang="cs-CZ" noProof="1" smtClean="0"/>
              <a:t>Fifth level</a:t>
            </a:r>
            <a:endParaRPr lang="cs-CZ" noProof="1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6"/>
          </p:nvPr>
        </p:nvSpPr>
        <p:spPr>
          <a:xfrm>
            <a:off x="533400" y="1752600"/>
            <a:ext cx="2590800" cy="2130552"/>
          </a:xfrm>
        </p:spPr>
        <p:txBody>
          <a:bodyPr/>
          <a:lstStyle>
            <a:lvl1pPr>
              <a:defRPr sz="2400" b="1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1" smtClean="0"/>
              <a:t>Click to edit Master text styles</a:t>
            </a:r>
          </a:p>
        </p:txBody>
      </p:sp>
      <p:cxnSp>
        <p:nvCxnSpPr>
          <p:cNvPr id="30" name="Shape 29"/>
          <p:cNvCxnSpPr/>
          <p:nvPr/>
        </p:nvCxnSpPr>
        <p:spPr>
          <a:xfrm rot="5400000" flipH="1" flipV="1">
            <a:off x="5791201" y="-2057400"/>
            <a:ext cx="152399" cy="54864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ate Placeholder 13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0068752-14B6-4ABE-A72B-7A2870144D4B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7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914400"/>
          </a:xfrm>
        </p:spPr>
        <p:txBody>
          <a:bodyPr/>
          <a:lstStyle/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cxnSp>
        <p:nvCxnSpPr>
          <p:cNvPr id="10" name="Shape 9"/>
          <p:cNvCxnSpPr/>
          <p:nvPr/>
        </p:nvCxnSpPr>
        <p:spPr>
          <a:xfrm rot="5400000" flipH="1" flipV="1">
            <a:off x="4419601" y="-3429000"/>
            <a:ext cx="152399" cy="8229600"/>
          </a:xfrm>
          <a:prstGeom prst="bentConnector2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FD697-561C-4C8E-B765-8CF881FB976C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6" name="PwCFirm"/>
          <p:cNvSpPr txBox="1"/>
          <p:nvPr userDrawn="1"/>
        </p:nvSpPr>
        <p:spPr>
          <a:xfrm>
            <a:off x="533400" y="6477000"/>
            <a:ext cx="2590800" cy="15240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 algn="l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cs-CZ" sz="1000" b="0" i="0" u="none" baseline="0" dirty="0" err="1" smtClean="0">
                <a:effectLst/>
                <a:latin typeface="Arial"/>
              </a:rPr>
              <a:t>PricewaterhouseCoopers</a:t>
            </a:r>
            <a:r>
              <a:rPr kumimoji="0" lang="cs-CZ" sz="1000" b="0" i="0" u="none" baseline="0" dirty="0" smtClean="0">
                <a:effectLst/>
                <a:latin typeface="Arial"/>
              </a:rPr>
              <a:t> Česká republika, s.r.o.</a:t>
            </a:r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1" cy="914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/>
            </a:r>
            <a:br>
              <a:rPr lang="cs-CZ" noProof="0" dirty="0" smtClean="0"/>
            </a:br>
            <a:r>
              <a:rPr lang="cs-CZ" noProof="0" dirty="0" smtClean="0"/>
              <a:t>Master </a:t>
            </a:r>
            <a:r>
              <a:rPr lang="cs-CZ" noProof="0" dirty="0" err="1" smtClean="0"/>
              <a:t>title</a:t>
            </a:r>
            <a:r>
              <a:rPr lang="cs-CZ" noProof="0" dirty="0" smtClean="0"/>
              <a:t> style</a:t>
            </a:r>
            <a:endParaRPr lang="cs-CZ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1" y="1752600"/>
            <a:ext cx="8077199" cy="441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noProof="0" dirty="0" err="1" smtClean="0"/>
              <a:t>Click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edit</a:t>
            </a:r>
            <a:r>
              <a:rPr lang="cs-CZ" noProof="0" dirty="0" smtClean="0"/>
              <a:t> Master text </a:t>
            </a:r>
            <a:r>
              <a:rPr lang="cs-CZ" noProof="0" dirty="0" err="1" smtClean="0"/>
              <a:t>styles</a:t>
            </a:r>
            <a:endParaRPr lang="cs-CZ" noProof="0" dirty="0" smtClean="0"/>
          </a:p>
          <a:p>
            <a:pPr lvl="1"/>
            <a:r>
              <a:rPr lang="cs-CZ" noProof="0" dirty="0" smtClean="0"/>
              <a:t>Second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2"/>
            <a:r>
              <a:rPr lang="cs-CZ" noProof="0" dirty="0" err="1" smtClean="0"/>
              <a:t>Third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3"/>
            <a:r>
              <a:rPr lang="cs-CZ" noProof="0" dirty="0" err="1" smtClean="0"/>
              <a:t>Fourth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  <a:p>
            <a:pPr lvl="4"/>
            <a:r>
              <a:rPr lang="cs-CZ" noProof="0" dirty="0" err="1" smtClean="0"/>
              <a:t>Fifth</a:t>
            </a:r>
            <a:r>
              <a:rPr lang="cs-CZ" noProof="0" dirty="0" smtClean="0"/>
              <a:t> </a:t>
            </a:r>
            <a:r>
              <a:rPr lang="cs-CZ" noProof="0" dirty="0" err="1" smtClean="0"/>
              <a:t>level</a:t>
            </a:r>
            <a:endParaRPr lang="cs-CZ" noProof="0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0352" y="6324600"/>
            <a:ext cx="5260848" cy="150876"/>
          </a:xfrm>
          <a:prstGeom prst="rect">
            <a:avLst/>
          </a:prstGeom>
        </p:spPr>
        <p:txBody>
          <a:bodyPr vert="horz" lIns="0" tIns="0" rIns="0" bIns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086600" y="6324600"/>
            <a:ext cx="1524000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77000"/>
            <a:ext cx="1527048" cy="152400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D20B14C-50DD-4167-8A80-3950DCC5D8F9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Tx/>
        <a:buFontTx/>
        <a:buNone/>
        <a:tabLst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-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◦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109728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Font typeface="Georgia" pitchFamily="18" charset="0"/>
        <a:buChar char="›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74320" marR="0" indent="-27432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900"/>
        </a:spcAft>
        <a:buClr>
          <a:schemeClr val="tx1"/>
        </a:buClr>
        <a:buSzPct val="100000"/>
        <a:buFont typeface="+mj-lt"/>
        <a:buAutoNum type="arabicPeriod"/>
        <a:tabLst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6pPr>
      <a:lvl7pPr marL="54864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alpha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7pPr>
      <a:lvl8pPr marL="82296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SzPct val="100000"/>
        <a:buFont typeface="+mj-lt"/>
        <a:buAutoNum type="romanLcPeriod"/>
        <a:defRPr sz="2000" kern="1200" baseline="0">
          <a:solidFill>
            <a:schemeClr val="tx1"/>
          </a:solidFill>
          <a:latin typeface="Georgia" pitchFamily="18" charset="0"/>
          <a:ea typeface="+mn-ea"/>
          <a:cs typeface="+mn-cs"/>
        </a:defRPr>
      </a:lvl8pPr>
      <a:lvl9pPr marL="0" indent="-274320" algn="l" defTabSz="914400" rtl="0" eaLnBrk="1" latinLnBrk="0" hangingPunct="1">
        <a:lnSpc>
          <a:spcPct val="100000"/>
        </a:lnSpc>
        <a:spcBef>
          <a:spcPts val="0"/>
        </a:spcBef>
        <a:spcAft>
          <a:spcPts val="900"/>
        </a:spcAft>
        <a:buFont typeface="Arial" pitchFamily="34" charset="0"/>
        <a:buNone/>
        <a:defRPr sz="2000" b="1" kern="1200" baseline="0">
          <a:solidFill>
            <a:schemeClr val="tx2"/>
          </a:solidFill>
          <a:latin typeface="Georgia" pitchFamily="18" charset="0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Minulost a budoucnost smluv postavených na metodě </a:t>
            </a:r>
            <a:r>
              <a:rPr lang="cs-CZ" dirty="0" err="1" smtClean="0"/>
              <a:t>Cost</a:t>
            </a:r>
            <a:r>
              <a:rPr lang="cs-CZ" dirty="0" smtClean="0"/>
              <a:t>+ </a:t>
            </a:r>
            <a:endParaRPr lang="cs-CZ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895474" y="2708920"/>
            <a:ext cx="5343525" cy="914401"/>
          </a:xfrm>
        </p:spPr>
        <p:txBody>
          <a:bodyPr/>
          <a:lstStyle/>
          <a:p>
            <a:r>
              <a:rPr lang="cs-CZ" dirty="0" smtClean="0"/>
              <a:t> IFA 9. prosince 2016</a:t>
            </a:r>
            <a:endParaRPr lang="cs-C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 dirty="0" smtClean="0"/>
              <a:t>www.pwc.com/cz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ustanovení § 24 odst. 2 písm. </a:t>
            </a:r>
            <a:r>
              <a:rPr lang="cs-CZ" dirty="0" err="1" smtClean="0"/>
              <a:t>zc</a:t>
            </a:r>
            <a:r>
              <a:rPr lang="cs-CZ" dirty="0" smtClean="0"/>
              <a:t>) ZDP účinná od 2015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cs-CZ" sz="1600" dirty="0" smtClean="0"/>
              <a:t>Znění účinné do 31. 12. 2014</a:t>
            </a:r>
          </a:p>
          <a:p>
            <a:pPr marL="274320" lvl="2" indent="0">
              <a:buNone/>
            </a:pPr>
            <a:r>
              <a:rPr lang="cs-CZ" sz="1600" dirty="0" err="1" smtClean="0"/>
              <a:t>zc</a:t>
            </a:r>
            <a:r>
              <a:rPr lang="cs-CZ" sz="1600" dirty="0"/>
              <a:t>) výdaje (náklady), které nejsou podle § 25 výdaji (náklady) na dosažení, zajištění a udržení příjmů, a to jen </a:t>
            </a:r>
            <a:r>
              <a:rPr lang="cs-CZ" sz="1600" b="1" u="sng" dirty="0" smtClean="0"/>
              <a:t>do výše příjmů (výnosů) s nimi přímo souvisejících </a:t>
            </a:r>
            <a:r>
              <a:rPr lang="cs-CZ" sz="1600" dirty="0" smtClean="0"/>
              <a:t>za </a:t>
            </a:r>
            <a:r>
              <a:rPr lang="cs-CZ" sz="1600" dirty="0"/>
              <a:t>podmínky, že tyto příjmy (výnosy) ovlivnily výsledek hospodaření ve stejném zdaňovacím období nebo ve zdaňovacích obdobích předcházejících. Obdobně postupují poplatníci </a:t>
            </a:r>
            <a:r>
              <a:rPr lang="cs-CZ" sz="1600" dirty="0" smtClean="0"/>
              <a:t>uvedení </a:t>
            </a:r>
            <a:r>
              <a:rPr lang="cs-CZ" sz="1600" dirty="0"/>
              <a:t>v § 2, kteří nevedou účetnictví</a:t>
            </a:r>
            <a:r>
              <a:rPr lang="cs-CZ" sz="1600" dirty="0" smtClean="0"/>
              <a:t>,</a:t>
            </a:r>
          </a:p>
          <a:p>
            <a:r>
              <a:rPr lang="cs-CZ" sz="1600" dirty="0"/>
              <a:t>Znění účinné </a:t>
            </a:r>
            <a:r>
              <a:rPr lang="cs-CZ" sz="1600" dirty="0" smtClean="0"/>
              <a:t>od 1</a:t>
            </a:r>
            <a:r>
              <a:rPr lang="cs-CZ" sz="1600" dirty="0"/>
              <a:t>. </a:t>
            </a:r>
            <a:r>
              <a:rPr lang="cs-CZ" sz="1600" dirty="0" smtClean="0"/>
              <a:t>1. 2015</a:t>
            </a:r>
          </a:p>
          <a:p>
            <a:pPr marL="274320" lvl="2" indent="0">
              <a:buNone/>
            </a:pPr>
            <a:r>
              <a:rPr lang="cs-CZ" sz="1600" dirty="0" err="1"/>
              <a:t>zc</a:t>
            </a:r>
            <a:r>
              <a:rPr lang="cs-CZ" sz="1600" dirty="0"/>
              <a:t>) výdaje (náklady), které nejsou výdaji (náklady) na dosažení, zajištění a udržení příjmů a jsou poplatníkem </a:t>
            </a:r>
            <a:r>
              <a:rPr lang="cs-CZ" sz="1600" b="1" u="sng" dirty="0"/>
              <a:t>zcela nebo zčásti určeny k přeúčtování jiné osobě nebo je tato osoba povinna je uhradit na základě závazku nebo jiného právního předpisu</a:t>
            </a:r>
            <a:r>
              <a:rPr lang="cs-CZ" sz="1600" dirty="0"/>
              <a:t>, a to jen do výše příjmů (výnosů) z tohoto přeúčtování nebo předpisu úhrady za podmínky, že tyto příjmy (výnosy) ovlivnily výsledek hospodaření ve stejném zdaňovacím období nebo ve zdaňovacích obdobích předcházejících; obdobně postupují poplatníci daně z příjmů fyzických osob, kteří nevedou účetnictví,</a:t>
            </a:r>
          </a:p>
          <a:p>
            <a:endParaRPr lang="cs-CZ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75D7C3A-56B0-47B3-A1C0-B2F11A56F897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3107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Ustanovení § 23 písm. 4 odst. e) ZDP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cs-CZ" dirty="0"/>
              <a:t>Znění účinné do 31. 12. 2014</a:t>
            </a:r>
          </a:p>
          <a:p>
            <a:pPr marL="274320" lvl="2" indent="0">
              <a:buNone/>
            </a:pPr>
            <a:r>
              <a:rPr lang="cs-CZ" dirty="0"/>
              <a:t>e) částky zaúčtované do příjmů (výnosů), </a:t>
            </a:r>
            <a:r>
              <a:rPr lang="cs-CZ" b="1" u="sng" dirty="0"/>
              <a:t>pokud souvisejí s výdaji (náklady)</a:t>
            </a:r>
            <a:r>
              <a:rPr lang="cs-CZ" dirty="0"/>
              <a:t> neuznanými </a:t>
            </a:r>
            <a:r>
              <a:rPr lang="cs-CZ" u="sng" dirty="0"/>
              <a:t>v předchozích zdaňovacích obdobích </a:t>
            </a:r>
            <a:r>
              <a:rPr lang="cs-CZ" dirty="0"/>
              <a:t>jako výdaje (náklady) na dosažení, zajištění a udržení příjmů, a to maximálně do výše těchto neuznaných výdajů (nákladů) </a:t>
            </a:r>
            <a:r>
              <a:rPr lang="cs-CZ" u="sng" dirty="0"/>
              <a:t>v předchozích zdaňovacích obdobích</a:t>
            </a:r>
            <a:r>
              <a:rPr lang="cs-CZ" dirty="0"/>
              <a:t>. Obdobně postupují poplatníci uvedení v § 2, kteří nevedou účetnictví,</a:t>
            </a:r>
            <a:endParaRPr lang="cs-CZ" dirty="0" smtClean="0"/>
          </a:p>
          <a:p>
            <a:r>
              <a:rPr lang="cs-CZ" dirty="0" smtClean="0"/>
              <a:t>Znění </a:t>
            </a:r>
            <a:r>
              <a:rPr lang="cs-CZ" dirty="0"/>
              <a:t>účinné od 1. 1. 2015</a:t>
            </a:r>
          </a:p>
          <a:p>
            <a:pPr lvl="1" indent="0">
              <a:buNone/>
            </a:pPr>
            <a:r>
              <a:rPr lang="cs-CZ" dirty="0"/>
              <a:t>e) částky zaúčtované do příjmů (výnosů), </a:t>
            </a:r>
            <a:r>
              <a:rPr lang="cs-CZ" b="1" u="sng" dirty="0" smtClean="0"/>
              <a:t>pokud přímo </a:t>
            </a:r>
            <a:r>
              <a:rPr lang="cs-CZ" b="1" u="sng" dirty="0"/>
              <a:t>souvisejí s výdaji (náklady)</a:t>
            </a:r>
            <a:r>
              <a:rPr lang="cs-CZ" dirty="0"/>
              <a:t> neuznanými jako výdaje (</a:t>
            </a:r>
            <a:r>
              <a:rPr lang="cs-CZ" dirty="0" smtClean="0"/>
              <a:t>náklady</a:t>
            </a:r>
            <a:r>
              <a:rPr lang="cs-CZ" dirty="0"/>
              <a:t>) na dosažení, zajištění a udržení příjmů, a to maximálně do výše těchto neuznaných výdajů (nákladů). Obdobně postupují poplatníci uvedení v § 2, kteří nevedou účetnictví,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75D7C3A-56B0-47B3-A1C0-B2F11A56F897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44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/>
            <a:r>
              <a:rPr lang="cs-CZ" dirty="0"/>
              <a:t>MF: Věcné změny v oblasti daní z příjmů – záměry k diskusi, verze k 13. srpnu 2015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indent="0">
              <a:spcBef>
                <a:spcPts val="600"/>
              </a:spcBef>
            </a:pPr>
            <a:r>
              <a:rPr lang="cs-CZ" sz="1600" i="1" dirty="0" smtClean="0"/>
              <a:t>„Ustanovení </a:t>
            </a:r>
            <a:r>
              <a:rPr lang="cs-CZ" sz="1600" i="1" dirty="0"/>
              <a:t>§ 23 odst. 4 písm. e) ZDP bylo před 1. lednem 2015 doplňkovým ustanovením právě k § 24 odst. 2 písm. </a:t>
            </a:r>
            <a:r>
              <a:rPr lang="cs-CZ" sz="1600" i="1" dirty="0" err="1"/>
              <a:t>zc</a:t>
            </a:r>
            <a:r>
              <a:rPr lang="cs-CZ" sz="1600" i="1" dirty="0"/>
              <a:t>) ZDP. </a:t>
            </a:r>
            <a:r>
              <a:rPr lang="cs-CZ" sz="1600" b="1" i="1" dirty="0"/>
              <a:t>Teoreticky tedy u něj nastává stejný systémový problém jako v případě ustanovení § 24 odst. 2 písm. </a:t>
            </a:r>
            <a:r>
              <a:rPr lang="cs-CZ" sz="1600" b="1" i="1" dirty="0" err="1"/>
              <a:t>zc</a:t>
            </a:r>
            <a:r>
              <a:rPr lang="cs-CZ" sz="1600" b="1" i="1" dirty="0"/>
              <a:t>) ZDP, neboť je též textováno velmi obecně. </a:t>
            </a:r>
            <a:r>
              <a:rPr lang="cs-CZ" sz="1600" b="1" i="1" u="sng" dirty="0"/>
              <a:t>Výklad ustanovení § 24 odst. 2 písm. </a:t>
            </a:r>
            <a:r>
              <a:rPr lang="cs-CZ" sz="1600" b="1" i="1" u="sng" dirty="0" err="1"/>
              <a:t>zc</a:t>
            </a:r>
            <a:r>
              <a:rPr lang="cs-CZ" sz="1600" b="1" i="1" u="sng" dirty="0"/>
              <a:t>) ZDP však byl více benevolentní, tj. úprava tohoto ustanovení byla více urgentní</a:t>
            </a:r>
            <a:r>
              <a:rPr lang="cs-CZ" sz="1600" i="1" dirty="0"/>
              <a:t>. Proto bylo žádoucí ji realizovat již s účinností od 1. ledna 2015.</a:t>
            </a:r>
          </a:p>
          <a:p>
            <a:pPr>
              <a:spcBef>
                <a:spcPts val="600"/>
              </a:spcBef>
            </a:pPr>
            <a:r>
              <a:rPr lang="cs-CZ" sz="1600" b="1" i="1" u="sng" dirty="0"/>
              <a:t>Navrhuje se dokončit záměr započatý v § 24 odst. 2 písm. </a:t>
            </a:r>
            <a:r>
              <a:rPr lang="cs-CZ" sz="1600" b="1" i="1" u="sng" dirty="0" err="1"/>
              <a:t>zc</a:t>
            </a:r>
            <a:r>
              <a:rPr lang="cs-CZ" sz="1600" b="1" i="1" u="sng" dirty="0"/>
              <a:t>) ZDP, tj. omezit užití § 23 odst. 4 písm. e) ZDP pouze na situace, ve kterých dochází k přeúčtování nákladů</a:t>
            </a:r>
            <a:r>
              <a:rPr lang="cs-CZ" sz="1600" i="1" dirty="0"/>
              <a:t>.</a:t>
            </a:r>
          </a:p>
          <a:p>
            <a:pPr>
              <a:spcBef>
                <a:spcPts val="600"/>
              </a:spcBef>
            </a:pPr>
            <a:r>
              <a:rPr lang="cs-CZ" sz="1600" i="1" dirty="0"/>
              <a:t>V souvislosti s tímto krokem je pak nutné, </a:t>
            </a:r>
            <a:r>
              <a:rPr lang="cs-CZ" sz="1600" i="1" u="sng" dirty="0"/>
              <a:t>aby byly konkrétně upraveny situace, které se doposud řeší prostřednictvím poměrně extenzivního výkladu ustanovení § 23 odst. 4 písm. e) ZDP</a:t>
            </a:r>
            <a:r>
              <a:rPr lang="cs-CZ" sz="1600" i="1" dirty="0"/>
              <a:t>, či se dříve řešily prostřednictvím § 24 odst. 2 písm. </a:t>
            </a:r>
            <a:r>
              <a:rPr lang="cs-CZ" sz="1600" i="1" dirty="0" err="1"/>
              <a:t>zc</a:t>
            </a:r>
            <a:r>
              <a:rPr lang="cs-CZ" sz="1600" i="1" dirty="0"/>
              <a:t>) téhož </a:t>
            </a:r>
            <a:r>
              <a:rPr lang="cs-CZ" sz="1600" i="1" dirty="0" smtClean="0"/>
              <a:t>zákona.“</a:t>
            </a:r>
            <a:endParaRPr lang="cs-CZ" sz="1600" i="1" dirty="0"/>
          </a:p>
          <a:p>
            <a:pPr indent="0"/>
            <a:endParaRPr lang="cs-CZ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75D7C3A-56B0-47B3-A1C0-B2F11A56F897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656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správců daně v probíhajících kontrolách zdaňovacích období před 1. 1. 2015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</a:rPr>
              <a:t>Aplikace § </a:t>
            </a:r>
            <a:r>
              <a:rPr lang="cs-CZ" b="1" dirty="0" smtClean="0">
                <a:solidFill>
                  <a:schemeClr val="tx2"/>
                </a:solidFill>
              </a:rPr>
              <a:t>24/2/</a:t>
            </a:r>
            <a:r>
              <a:rPr lang="cs-CZ" b="1" dirty="0" err="1" smtClean="0">
                <a:solidFill>
                  <a:schemeClr val="tx2"/>
                </a:solidFill>
              </a:rPr>
              <a:t>zc</a:t>
            </a:r>
            <a:r>
              <a:rPr lang="cs-CZ" b="1" dirty="0" smtClean="0">
                <a:solidFill>
                  <a:schemeClr val="tx2"/>
                </a:solidFill>
              </a:rPr>
              <a:t> </a:t>
            </a:r>
            <a:r>
              <a:rPr lang="cs-CZ" b="1" dirty="0">
                <a:solidFill>
                  <a:schemeClr val="tx2"/>
                </a:solidFill>
              </a:rPr>
              <a:t>ZDP pouze na přefakturaci i ve znění do </a:t>
            </a:r>
            <a:r>
              <a:rPr lang="cs-CZ" b="1" dirty="0" smtClean="0">
                <a:solidFill>
                  <a:schemeClr val="tx2"/>
                </a:solidFill>
              </a:rPr>
              <a:t>31.12.2014</a:t>
            </a:r>
          </a:p>
          <a:p>
            <a:r>
              <a:rPr lang="cs-CZ" sz="1800" i="1" dirty="0" smtClean="0"/>
              <a:t>„Teprve </a:t>
            </a:r>
            <a:r>
              <a:rPr lang="cs-CZ" sz="1800" i="1" dirty="0"/>
              <a:t>za situace, kdy vzniklý náklad bude druhově </a:t>
            </a:r>
            <a:r>
              <a:rPr lang="cs-CZ" sz="1800" i="1" dirty="0" err="1"/>
              <a:t>podřaditelný</a:t>
            </a:r>
            <a:r>
              <a:rPr lang="cs-CZ" sz="1800" i="1" dirty="0"/>
              <a:t> pod režim </a:t>
            </a:r>
            <a:r>
              <a:rPr lang="cs-CZ" sz="1800" i="1" dirty="0" smtClean="0"/>
              <a:t> § </a:t>
            </a:r>
            <a:r>
              <a:rPr lang="cs-CZ" sz="1800" i="1" dirty="0"/>
              <a:t>24 odst. 2 písm. </a:t>
            </a:r>
            <a:r>
              <a:rPr lang="cs-CZ" sz="1800" i="1" dirty="0" err="1"/>
              <a:t>zc</a:t>
            </a:r>
            <a:r>
              <a:rPr lang="cs-CZ" sz="1800" i="1" dirty="0"/>
              <a:t>) ZDP, muže být posuzováno splnění dalších podmínek pro aplikaci tohoto ustanovení, </a:t>
            </a:r>
            <a:r>
              <a:rPr lang="cs-CZ" sz="1800" i="1" u="sng" dirty="0"/>
              <a:t>kdy z dikce tohoto ustanovení jednoznačně vyplývá, že příslušné nedaňové náklady musí být </a:t>
            </a:r>
            <a:r>
              <a:rPr lang="cs-CZ" sz="1800" b="1" i="1" u="sng" dirty="0"/>
              <a:t>de facto přímo „přefakturovány“ jiné osobě</a:t>
            </a:r>
            <a:r>
              <a:rPr lang="cs-CZ" sz="1800" i="1" dirty="0"/>
              <a:t> a tímto způsobem musí vstoupit do zdanitelných příjmu ve stejném nebo </a:t>
            </a:r>
            <a:r>
              <a:rPr lang="cs-CZ" sz="1800" i="1" dirty="0" smtClean="0"/>
              <a:t>minulých </a:t>
            </a:r>
            <a:r>
              <a:rPr lang="cs-CZ" sz="1800" i="1" dirty="0"/>
              <a:t>zdaňovacích obdobích</a:t>
            </a:r>
            <a:r>
              <a:rPr lang="cs-CZ" sz="1800" i="1" dirty="0" smtClean="0"/>
              <a:t>.“</a:t>
            </a:r>
          </a:p>
          <a:p>
            <a:r>
              <a:rPr lang="cs-CZ" sz="1800" i="1" dirty="0" smtClean="0"/>
              <a:t>„Na </a:t>
            </a:r>
            <a:r>
              <a:rPr lang="cs-CZ" sz="1800" i="1" dirty="0"/>
              <a:t>tomto místě je tak nutné upozornit, že toto ustanovení má svoje omezení a </a:t>
            </a:r>
            <a:r>
              <a:rPr lang="cs-CZ" sz="1800" i="1" u="sng" dirty="0"/>
              <a:t>nelze jej aplikovat na takové případy nedaňových nákladu, s nimiž prokazatelné přímo žádný </a:t>
            </a:r>
            <a:r>
              <a:rPr lang="cs-CZ" sz="1800" b="1" i="1" u="sng" dirty="0"/>
              <a:t>přefakturovaný</a:t>
            </a:r>
            <a:r>
              <a:rPr lang="cs-CZ" sz="1800" i="1" u="sng" dirty="0"/>
              <a:t> </a:t>
            </a:r>
            <a:r>
              <a:rPr lang="cs-CZ" sz="1800" i="1" u="sng" dirty="0" smtClean="0"/>
              <a:t>příjem </a:t>
            </a:r>
            <a:r>
              <a:rPr lang="cs-CZ" sz="1800" i="1" u="sng" dirty="0"/>
              <a:t>nesouvisí</a:t>
            </a:r>
            <a:r>
              <a:rPr lang="cs-CZ" sz="1800" i="1" dirty="0" smtClean="0"/>
              <a:t>.“</a:t>
            </a:r>
            <a:endParaRPr lang="cs-CZ" sz="1800" b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75D7C3A-56B0-47B3-A1C0-B2F11A56F897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723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správců daně v probíhajících kontrolách zdaňovacích období před 1. 1. 2015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Dovozování účelu § </a:t>
            </a:r>
            <a:r>
              <a:rPr lang="cs-CZ" b="1" dirty="0">
                <a:solidFill>
                  <a:schemeClr val="tx2"/>
                </a:solidFill>
              </a:rPr>
              <a:t>24/2/</a:t>
            </a:r>
            <a:r>
              <a:rPr lang="cs-CZ" b="1" dirty="0" err="1">
                <a:solidFill>
                  <a:schemeClr val="tx2"/>
                </a:solidFill>
              </a:rPr>
              <a:t>zc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ZDP ve </a:t>
            </a:r>
            <a:r>
              <a:rPr lang="cs-CZ" b="1" dirty="0">
                <a:solidFill>
                  <a:schemeClr val="tx2"/>
                </a:solidFill>
              </a:rPr>
              <a:t>znění do </a:t>
            </a:r>
            <a:r>
              <a:rPr lang="cs-CZ" b="1" dirty="0" smtClean="0">
                <a:solidFill>
                  <a:schemeClr val="tx2"/>
                </a:solidFill>
              </a:rPr>
              <a:t>31.12.2014 dle důvodové zprávy k novele 2015</a:t>
            </a:r>
          </a:p>
          <a:p>
            <a:pPr>
              <a:spcBef>
                <a:spcPts val="600"/>
              </a:spcBef>
            </a:pPr>
            <a:r>
              <a:rPr lang="cs-CZ" sz="1600" i="1" dirty="0" smtClean="0"/>
              <a:t>„</a:t>
            </a:r>
            <a:r>
              <a:rPr lang="cs-CZ" sz="1600" i="1" dirty="0"/>
              <a:t>Ustanovení § 24 odst. 2 písm. </a:t>
            </a:r>
            <a:r>
              <a:rPr lang="cs-CZ" sz="1600" i="1" dirty="0" err="1"/>
              <a:t>zc</a:t>
            </a:r>
            <a:r>
              <a:rPr lang="cs-CZ" sz="1600" i="1" dirty="0"/>
              <a:t>) ZDP bylo do zákona začleněno zákonem č. 316/1996 Sb., </a:t>
            </a:r>
            <a:r>
              <a:rPr lang="cs-CZ" sz="1600" b="1" i="1" dirty="0"/>
              <a:t>novelizováno</a:t>
            </a:r>
            <a:r>
              <a:rPr lang="cs-CZ" sz="1600" i="1" dirty="0"/>
              <a:t> zákonem c. 438/2003 Sb. a </a:t>
            </a:r>
            <a:r>
              <a:rPr lang="cs-CZ" sz="1600" b="1" i="1" dirty="0"/>
              <a:t>s účinností ode dne 1. 1. 2015 zákonem c. 267/2014 Sb., přičemž obsáhlejší je pouze důvodová zpráva k poslední zmiňované novele</a:t>
            </a:r>
            <a:r>
              <a:rPr lang="cs-CZ" sz="1600" i="1" dirty="0"/>
              <a:t>. Z této důvodové zprávy (sněmovní tisk 252) je mimo jiné </a:t>
            </a:r>
            <a:r>
              <a:rPr lang="cs-CZ" sz="1600" b="1" i="1" dirty="0"/>
              <a:t>sehnatelné, že došlo k upřesnění předmětného ustanovení s tím, že „cílem nového znění ustanovení </a:t>
            </a:r>
            <a:r>
              <a:rPr lang="cs-CZ" sz="1600" b="1" i="1" dirty="0" smtClean="0"/>
              <a:t>§ 24 </a:t>
            </a:r>
            <a:r>
              <a:rPr lang="cs-CZ" sz="1600" b="1" i="1" dirty="0"/>
              <a:t>odst. 2 písm. </a:t>
            </a:r>
            <a:r>
              <a:rPr lang="cs-CZ" sz="1600" b="1" i="1" dirty="0" err="1"/>
              <a:t>zc</a:t>
            </a:r>
            <a:r>
              <a:rPr lang="cs-CZ" sz="1600" b="1" i="1" dirty="0"/>
              <a:t>) je realizace původního záměru daného ustanovení, a to sice jeho aplikace na tzv. „</a:t>
            </a:r>
            <a:r>
              <a:rPr lang="cs-CZ" sz="1600" b="1" i="1" dirty="0" smtClean="0"/>
              <a:t>přefakturace“</a:t>
            </a:r>
            <a:r>
              <a:rPr lang="cs-CZ" sz="1600" i="1" dirty="0" smtClean="0"/>
              <a:t>.“</a:t>
            </a:r>
          </a:p>
          <a:p>
            <a:pPr>
              <a:spcBef>
                <a:spcPts val="600"/>
              </a:spcBef>
            </a:pPr>
            <a:r>
              <a:rPr lang="cs-CZ" sz="1600" i="1" dirty="0" smtClean="0"/>
              <a:t>„</a:t>
            </a:r>
            <a:r>
              <a:rPr lang="cs-CZ" sz="1600" b="1" i="1" dirty="0" smtClean="0"/>
              <a:t>Původním </a:t>
            </a:r>
            <a:r>
              <a:rPr lang="cs-CZ" sz="1600" b="1" i="1" dirty="0"/>
              <a:t>smyslem </a:t>
            </a:r>
            <a:r>
              <a:rPr lang="cs-CZ" sz="1600" i="1" dirty="0"/>
              <a:t>uvedeného ustanovení zákona je tedy </a:t>
            </a:r>
            <a:r>
              <a:rPr lang="cs-CZ" sz="1600" b="1" i="1" dirty="0"/>
              <a:t>orientace na přefakturaci </a:t>
            </a:r>
            <a:r>
              <a:rPr lang="cs-CZ" sz="1600" i="1" dirty="0"/>
              <a:t>nedaňových výdajů s tím, že </a:t>
            </a:r>
            <a:r>
              <a:rPr lang="cs-CZ" sz="1600" b="1" i="1" dirty="0"/>
              <a:t>zároveň dochází k přenosu </a:t>
            </a:r>
            <a:r>
              <a:rPr lang="cs-CZ" sz="1600" b="1" i="1" dirty="0" err="1"/>
              <a:t>nedaňovosti</a:t>
            </a:r>
            <a:r>
              <a:rPr lang="cs-CZ" sz="1600" b="1" i="1" dirty="0"/>
              <a:t> </a:t>
            </a:r>
            <a:r>
              <a:rPr lang="cs-CZ" sz="1600" b="1" i="1" dirty="0" smtClean="0"/>
              <a:t>výdaje </a:t>
            </a:r>
            <a:r>
              <a:rPr lang="cs-CZ" sz="1600" b="1" i="1" dirty="0"/>
              <a:t>na jiného poplatníka.</a:t>
            </a:r>
            <a:r>
              <a:rPr lang="cs-CZ" sz="1600" i="1" dirty="0"/>
              <a:t>“ </a:t>
            </a:r>
            <a:endParaRPr lang="cs-CZ" sz="1600" b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75D7C3A-56B0-47B3-A1C0-B2F11A56F897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18381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správců daně v probíhajících kontrolách zdaňovacích období před 1. 1. 2015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Použití metody </a:t>
            </a:r>
            <a:r>
              <a:rPr lang="cs-CZ" b="1" dirty="0" err="1" smtClean="0">
                <a:solidFill>
                  <a:schemeClr val="tx2"/>
                </a:solidFill>
              </a:rPr>
              <a:t>Cost</a:t>
            </a:r>
            <a:r>
              <a:rPr lang="cs-CZ" b="1" dirty="0" smtClean="0">
                <a:solidFill>
                  <a:schemeClr val="tx2"/>
                </a:solidFill>
              </a:rPr>
              <a:t>+ pro účely TP vs. § </a:t>
            </a:r>
            <a:r>
              <a:rPr lang="cs-CZ" b="1" dirty="0">
                <a:solidFill>
                  <a:schemeClr val="tx2"/>
                </a:solidFill>
              </a:rPr>
              <a:t>24/2/</a:t>
            </a:r>
            <a:r>
              <a:rPr lang="cs-CZ" b="1" dirty="0" err="1">
                <a:solidFill>
                  <a:schemeClr val="tx2"/>
                </a:solidFill>
              </a:rPr>
              <a:t>zc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ZDP</a:t>
            </a:r>
          </a:p>
          <a:p>
            <a:r>
              <a:rPr lang="cs-CZ" sz="1600" i="1" dirty="0" smtClean="0"/>
              <a:t>„Odvolací </a:t>
            </a:r>
            <a:r>
              <a:rPr lang="cs-CZ" sz="1600" i="1" dirty="0"/>
              <a:t>orgán uvádí, že </a:t>
            </a:r>
            <a:r>
              <a:rPr lang="cs-CZ" sz="1600" i="1" u="sng" dirty="0"/>
              <a:t>pouze z výpočtu odměny za služby </a:t>
            </a:r>
            <a:r>
              <a:rPr lang="cs-CZ" sz="1600" i="1" dirty="0"/>
              <a:t>dle uzavřené Smlouvy o poskytování služeb, </a:t>
            </a:r>
            <a:r>
              <a:rPr lang="cs-CZ" sz="1600" i="1" u="sng" dirty="0"/>
              <a:t>kdy nedaňové náklady vstoupily do výpočtu fakturované ceny, nelze nijak automaticky dovodit, že jakákoliv částka na straně nákladu prokazatelně generuje daňovému subjektu identický výnos</a:t>
            </a:r>
            <a:r>
              <a:rPr lang="cs-CZ" sz="1600" i="1" dirty="0"/>
              <a:t>, a tím že by byly splněny podmínky pro aplikaci ust. § 24 odst. 2 písm. </a:t>
            </a:r>
            <a:r>
              <a:rPr lang="cs-CZ" sz="1600" i="1" dirty="0" err="1"/>
              <a:t>zc</a:t>
            </a:r>
            <a:r>
              <a:rPr lang="cs-CZ" sz="1600" i="1" dirty="0"/>
              <a:t>) ZDP. Na tomto místě je nutno zdůraznit, že d</a:t>
            </a:r>
            <a:r>
              <a:rPr lang="cs-CZ" sz="1600" i="1" u="sng" dirty="0"/>
              <a:t>aňovým subjektem uplatňovaná metoda </a:t>
            </a:r>
            <a:r>
              <a:rPr lang="cs-CZ" sz="1600" i="1" u="sng" dirty="0" err="1"/>
              <a:t>Cost</a:t>
            </a:r>
            <a:r>
              <a:rPr lang="cs-CZ" sz="1600" i="1" u="sng" dirty="0"/>
              <a:t>+ je pouze jednou z metod stanovení ceny transakce a její konkrétní uplatnění rozhodne nelze chápat ve smyslu, že všechny do výpočtu zahrnuté náklady jsou přímo přefakturovány spojené osobě</a:t>
            </a:r>
            <a:r>
              <a:rPr lang="cs-CZ" sz="1600" i="1" dirty="0"/>
              <a:t>. Mezi předmětnými </a:t>
            </a:r>
            <a:r>
              <a:rPr lang="cs-CZ" sz="1600" i="1" dirty="0" smtClean="0"/>
              <a:t>daňově </a:t>
            </a:r>
            <a:r>
              <a:rPr lang="cs-CZ" sz="1600" i="1" dirty="0"/>
              <a:t>neuznatelnými náklady a výnosy zúčtovanými na základe uzavřené Smlouvy o poskytování služeb tak, nelze automaticky spatřovat žádnou přímou souvislost.</a:t>
            </a:r>
            <a:endParaRPr lang="cs-CZ" sz="1600" dirty="0"/>
          </a:p>
          <a:p>
            <a:r>
              <a:rPr lang="cs-CZ" sz="1600" i="1" u="sng" dirty="0"/>
              <a:t>Pouhé zohlednění těchto nákladu v kalkulaci ceny sjednané služby</a:t>
            </a:r>
            <a:r>
              <a:rPr lang="cs-CZ" sz="1600" i="1" dirty="0"/>
              <a:t> daňovým subjektem, tj. skutečnost, že nedaňové náklady vstoupily do výpočtu fakturované ceny dle Smlouvy o poskytování služeb, </a:t>
            </a:r>
            <a:r>
              <a:rPr lang="cs-CZ" sz="1600" i="1" u="sng" dirty="0"/>
              <a:t>nelze považovat za doložení přímé souvislosti</a:t>
            </a:r>
            <a:r>
              <a:rPr lang="cs-CZ" sz="1600" i="1" dirty="0"/>
              <a:t> těchto nákladu se zcela konkrétními výnosy tak, aby byla naplněna podmínka využití § 24 odst. 2 písm. </a:t>
            </a:r>
            <a:r>
              <a:rPr lang="cs-CZ" sz="1600" i="1" dirty="0" err="1"/>
              <a:t>zc</a:t>
            </a:r>
            <a:r>
              <a:rPr lang="cs-CZ" sz="1600" i="1" dirty="0"/>
              <a:t>) ZDP.“ </a:t>
            </a:r>
            <a:endParaRPr lang="cs-CZ" sz="1600" b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75D7C3A-56B0-47B3-A1C0-B2F11A56F897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1196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Argumenty správců daně v probíhajících kontrolách zdaňovacích období před 1. 1. 2015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</a:rPr>
              <a:t>Použití metody </a:t>
            </a:r>
            <a:r>
              <a:rPr lang="cs-CZ" b="1" dirty="0" err="1" smtClean="0">
                <a:solidFill>
                  <a:schemeClr val="tx2"/>
                </a:solidFill>
              </a:rPr>
              <a:t>Cost</a:t>
            </a:r>
            <a:r>
              <a:rPr lang="cs-CZ" b="1" dirty="0" smtClean="0">
                <a:solidFill>
                  <a:schemeClr val="tx2"/>
                </a:solidFill>
              </a:rPr>
              <a:t>+ pro účely TP vs. § </a:t>
            </a:r>
            <a:r>
              <a:rPr lang="cs-CZ" b="1" dirty="0">
                <a:solidFill>
                  <a:schemeClr val="tx2"/>
                </a:solidFill>
              </a:rPr>
              <a:t>24/2/</a:t>
            </a:r>
            <a:r>
              <a:rPr lang="cs-CZ" b="1" dirty="0" err="1">
                <a:solidFill>
                  <a:schemeClr val="tx2"/>
                </a:solidFill>
              </a:rPr>
              <a:t>zc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r>
              <a:rPr lang="cs-CZ" b="1" dirty="0" smtClean="0">
                <a:solidFill>
                  <a:schemeClr val="tx2"/>
                </a:solidFill>
              </a:rPr>
              <a:t>ZDP</a:t>
            </a:r>
          </a:p>
          <a:p>
            <a:r>
              <a:rPr lang="cs-CZ" sz="1600" i="1" dirty="0" smtClean="0"/>
              <a:t>„</a:t>
            </a:r>
            <a:r>
              <a:rPr lang="cs-CZ" sz="1600" i="1" dirty="0"/>
              <a:t>Pro oblast převodních cen mezi spojenými osobami ve smyslu ust. § 23 odst. 7 ZDP platí, že uvedená metoda „</a:t>
            </a:r>
            <a:r>
              <a:rPr lang="cs-CZ" sz="1600" i="1" dirty="0" err="1"/>
              <a:t>Cost</a:t>
            </a:r>
            <a:r>
              <a:rPr lang="cs-CZ" sz="1600" i="1" dirty="0"/>
              <a:t>+“ je pouze jednou z metod použitých pro stanovení ceny transakce. Jde jen o stanovení ceny za plnění, při kterém se </a:t>
            </a:r>
            <a:r>
              <a:rPr lang="cs-CZ" sz="1600" i="1" dirty="0" smtClean="0"/>
              <a:t>může</a:t>
            </a:r>
            <a:r>
              <a:rPr lang="cs-CZ" sz="1600" i="1" dirty="0"/>
              <a:t>, ale i nemusí vycházet z konkrétních zaúčtovaných </a:t>
            </a:r>
            <a:r>
              <a:rPr lang="cs-CZ" sz="1600" i="1" dirty="0" smtClean="0"/>
              <a:t>nákladů </a:t>
            </a:r>
            <a:r>
              <a:rPr lang="cs-CZ" sz="1600" i="1" dirty="0"/>
              <a:t>daňového subjektu. </a:t>
            </a:r>
            <a:r>
              <a:rPr lang="cs-CZ" sz="1600" b="1" i="1" dirty="0"/>
              <a:t>Cena zjištěná pomocí metody „</a:t>
            </a:r>
            <a:r>
              <a:rPr lang="cs-CZ" sz="1600" b="1" i="1" dirty="0" err="1"/>
              <a:t>Cost</a:t>
            </a:r>
            <a:r>
              <a:rPr lang="cs-CZ" sz="1600" b="1" i="1" dirty="0"/>
              <a:t>+“ </a:t>
            </a:r>
            <a:r>
              <a:rPr lang="cs-CZ" sz="1600" b="1" i="1" u="sng" dirty="0"/>
              <a:t>nemůže být chápána jako přímá přefakturace </a:t>
            </a:r>
            <a:r>
              <a:rPr lang="cs-CZ" sz="1600" b="1" i="1" dirty="0"/>
              <a:t>určitých nákladu, ale je pouze způsobem zjištění obvyklé ceny.</a:t>
            </a:r>
            <a:r>
              <a:rPr lang="cs-CZ" sz="1600" i="1" dirty="0"/>
              <a:t> Takový extenzivní výklad by vedl k neodůvodněným rozdílům co do posuzování daňové uznatelnosti nákladů u jednotlivých </a:t>
            </a:r>
            <a:r>
              <a:rPr lang="cs-CZ" sz="1600" i="1" dirty="0" smtClean="0"/>
              <a:t>poplatníků. </a:t>
            </a:r>
            <a:r>
              <a:rPr lang="cs-CZ" sz="1600" i="1" dirty="0"/>
              <a:t>Skutečnost, že v návaznosti na tyto nedaňové náklady byla stanovena převodní cena, nečiní z těchto nákladu náklady přímo související s dosahovanými výnosy (příjmy).“</a:t>
            </a:r>
            <a:endParaRPr lang="cs-CZ" sz="1600" b="1" dirty="0">
              <a:solidFill>
                <a:schemeClr val="tx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cs-CZ" smtClean="0"/>
              <a:t>prosinec 2016</a:t>
            </a: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75D7C3A-56B0-47B3-A1C0-B2F11A56F897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9521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33400" y="4572000"/>
            <a:ext cx="4800600" cy="2057400"/>
          </a:xfrm>
        </p:spPr>
        <p:txBody>
          <a:bodyPr/>
          <a:lstStyle/>
          <a:p>
            <a:r>
              <a:rPr lang="cs-CZ" dirty="0" smtClean="0"/>
              <a:t>Informace obsažené v této publikaci mají obecný charakter a neslouží jako zdroj odborného poradenství. Nedoporučujeme, abyste na základě těchto informací podnikali konkrétní kroky bez dodatečné odborné konzultace. Neposkytujeme žádná prohlášení ani záruky (výslovné ani učiněné mlčky), pokud jde o úplnost a přesnost informací obsažených v této publikaci. </a:t>
            </a:r>
            <a:r>
              <a:rPr lang="cs-CZ" dirty="0" err="1" smtClean="0"/>
              <a:t>PricewaterhouseCoopers</a:t>
            </a:r>
            <a:r>
              <a:rPr lang="cs-CZ" dirty="0" smtClean="0"/>
              <a:t> Česká republika, s.r.o., její členové, zaměstnanci a spolupracovníci, v rozsahu povoleném příslušnými právními předpisy, neodpovídají za jakékoliv následky způsobené případným jednáním, zdržením se jednání, spoléháním se na informace obsažené v této publikaci či jakýmkoliv rozhodnutím učiněným na základě informací v této publikaci. </a:t>
            </a:r>
          </a:p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smtClean="0"/>
              <a:t>© 2016 </a:t>
            </a:r>
            <a:r>
              <a:rPr lang="cs-CZ" dirty="0" err="1" smtClean="0"/>
              <a:t>PricewaterhouseCoopers</a:t>
            </a:r>
            <a:r>
              <a:rPr lang="cs-CZ" dirty="0" smtClean="0"/>
              <a:t> Česká republika, s.r.o. Všechna práva vyhrazena. “PwC” je značka, pod níž členské společnosti </a:t>
            </a:r>
            <a:r>
              <a:rPr lang="cs-CZ" dirty="0" err="1" smtClean="0"/>
              <a:t>PricewaterhouseCoopers</a:t>
            </a:r>
            <a:r>
              <a:rPr lang="cs-CZ" dirty="0" smtClean="0"/>
              <a:t> International Limited (</a:t>
            </a:r>
            <a:r>
              <a:rPr lang="cs-CZ" dirty="0" err="1" smtClean="0"/>
              <a:t>PwCIL</a:t>
            </a:r>
            <a:r>
              <a:rPr lang="cs-CZ" dirty="0" smtClean="0"/>
              <a:t>) podnikají a poskytují své služby. Společně tvoří světovou síť společností PwC. Každá společnost je samostatným právním subjektem a jednotlivé společnosti nezastupují síť </a:t>
            </a:r>
            <a:r>
              <a:rPr lang="cs-CZ" dirty="0" err="1" smtClean="0"/>
              <a:t>PwCIL</a:t>
            </a:r>
            <a:r>
              <a:rPr lang="cs-CZ" dirty="0" smtClean="0"/>
              <a:t> ani žádnou jinou členskou společnost. </a:t>
            </a:r>
            <a:r>
              <a:rPr lang="cs-CZ" dirty="0" err="1" smtClean="0"/>
              <a:t>PwCIL</a:t>
            </a:r>
            <a:r>
              <a:rPr lang="cs-CZ" dirty="0" smtClean="0"/>
              <a:t> neposkytuje žádné služby klientům. </a:t>
            </a:r>
            <a:r>
              <a:rPr lang="cs-CZ" dirty="0" err="1" smtClean="0"/>
              <a:t>PwCIL</a:t>
            </a:r>
            <a:r>
              <a:rPr lang="cs-CZ" dirty="0" smtClean="0"/>
              <a:t> neodpovídá za jednání či opomenutí jednotlivých společností sítě PwC, ani nemůže kontrolovat výkon jejich profesionální činnosti či je jakýmkoli způsobem ovlivňovat. </a:t>
            </a:r>
            <a:endParaRPr lang="cs-CZ" dirty="0" smtClean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700808"/>
            <a:ext cx="1644452" cy="21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97932" y="1760712"/>
            <a:ext cx="4572000" cy="154657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74320">
              <a:spcAft>
                <a:spcPts val="900"/>
              </a:spcAft>
            </a:pPr>
            <a:r>
              <a:rPr lang="cs-CZ" b="1" i="1" dirty="0">
                <a:solidFill>
                  <a:srgbClr val="000000"/>
                </a:solidFill>
                <a:latin typeface="Georgia" pitchFamily="18" charset="0"/>
              </a:rPr>
              <a:t>Radek Buršík</a:t>
            </a:r>
          </a:p>
          <a:p>
            <a:pPr indent="-274320">
              <a:spcAft>
                <a:spcPts val="900"/>
              </a:spcAft>
            </a:pPr>
            <a:r>
              <a:rPr lang="cs-CZ" dirty="0" smtClean="0">
                <a:solidFill>
                  <a:srgbClr val="000000"/>
                </a:solidFill>
                <a:latin typeface="Georgia" pitchFamily="18" charset="0"/>
              </a:rPr>
              <a:t>Vedoucí advokát</a:t>
            </a:r>
            <a:endParaRPr lang="cs-CZ" dirty="0">
              <a:solidFill>
                <a:srgbClr val="000000"/>
              </a:solidFill>
              <a:latin typeface="Georgia" pitchFamily="18" charset="0"/>
            </a:endParaRPr>
          </a:p>
          <a:p>
            <a:pPr indent="-274320">
              <a:spcAft>
                <a:spcPts val="900"/>
              </a:spcAft>
            </a:pPr>
            <a:r>
              <a:rPr lang="cs-CZ" dirty="0">
                <a:solidFill>
                  <a:srgbClr val="000000"/>
                </a:solidFill>
                <a:latin typeface="Georgia" pitchFamily="18" charset="0"/>
              </a:rPr>
              <a:t>E-mail: radek.bursik@pwclegal.cz</a:t>
            </a:r>
          </a:p>
          <a:p>
            <a:pPr indent="-274320">
              <a:spcAft>
                <a:spcPts val="900"/>
              </a:spcAft>
            </a:pPr>
            <a:r>
              <a:rPr lang="cs-CZ" dirty="0">
                <a:solidFill>
                  <a:srgbClr val="000000"/>
                </a:solidFill>
                <a:latin typeface="Georgia" pitchFamily="18" charset="0"/>
              </a:rPr>
              <a:t>Tel.: +420 </a:t>
            </a:r>
            <a:r>
              <a:rPr lang="cs-CZ" dirty="0" smtClean="0">
                <a:solidFill>
                  <a:srgbClr val="000000"/>
                </a:solidFill>
                <a:latin typeface="Georgia" pitchFamily="18" charset="0"/>
              </a:rPr>
              <a:t>734 </a:t>
            </a:r>
            <a:r>
              <a:rPr lang="cs-CZ" dirty="0">
                <a:solidFill>
                  <a:srgbClr val="000000"/>
                </a:solidFill>
                <a:latin typeface="Georgia" pitchFamily="18" charset="0"/>
              </a:rPr>
              <a:t>64 54 35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Z PwC CR Presentation">
  <a:themeElements>
    <a:clrScheme name="PwC Orange">
      <a:dk1>
        <a:srgbClr val="000000"/>
      </a:dk1>
      <a:lt1>
        <a:srgbClr val="FFFFFF"/>
      </a:lt1>
      <a:dk2>
        <a:srgbClr val="DC6900"/>
      </a:dk2>
      <a:lt2>
        <a:srgbClr val="FFFFFF"/>
      </a:lt2>
      <a:accent1>
        <a:srgbClr val="DC6900"/>
      </a:accent1>
      <a:accent2>
        <a:srgbClr val="FFB600"/>
      </a:accent2>
      <a:accent3>
        <a:srgbClr val="602320"/>
      </a:accent3>
      <a:accent4>
        <a:srgbClr val="DB536A"/>
      </a:accent4>
      <a:accent5>
        <a:srgbClr val="A32020"/>
      </a:accent5>
      <a:accent6>
        <a:srgbClr val="E0301E"/>
      </a:accent6>
      <a:hlink>
        <a:srgbClr val="DC6900"/>
      </a:hlink>
      <a:folHlink>
        <a:srgbClr val="DC6900"/>
      </a:folHlink>
    </a:clrScheme>
    <a:fontScheme name="PwC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ltGray">
        <a:solidFill>
          <a:schemeClr val="tx2"/>
        </a:solidFill>
        <a:ln w="3175"/>
      </a:spPr>
      <a:bodyPr rtlCol="0" anchor="ctr"/>
      <a:lstStyle>
        <a:defPPr algn="ctr">
          <a:defRPr dirty="0" err="1" smtClean="0">
            <a:solidFill>
              <a:schemeClr val="bg1"/>
            </a:solidFill>
            <a:latin typeface="Georgia" pitchFamily="18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vert="horz" wrap="square" lIns="0" tIns="0" rIns="0" bIns="0" rtlCol="0">
        <a:noAutofit/>
      </a:bodyPr>
      <a:lstStyle>
        <a:defPPr indent="-274320">
          <a:spcAft>
            <a:spcPts val="900"/>
          </a:spcAft>
          <a:defRPr sz="2000" dirty="0" err="1" smtClean="0">
            <a:latin typeface="Georgia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CZ PwC CR Presentation</Template>
  <TotalTime>60</TotalTime>
  <Words>1273</Words>
  <Application>Microsoft Office PowerPoint</Application>
  <PresentationFormat>On-screen Show (4:3)</PresentationFormat>
  <Paragraphs>59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Georgia</vt:lpstr>
      <vt:lpstr>CZ PwC CR Presentation</vt:lpstr>
      <vt:lpstr>Minulost a budoucnost smluv postavených na metodě Cost+ </vt:lpstr>
      <vt:lpstr>Změna ustanovení § 24 odst. 2 písm. zc) ZDP účinná od 2015</vt:lpstr>
      <vt:lpstr>Ustanovení § 23 písm. 4 odst. e) ZDP</vt:lpstr>
      <vt:lpstr>MF: Věcné změny v oblasti daní z příjmů – záměry k diskusi, verze k 13. srpnu 2015</vt:lpstr>
      <vt:lpstr>Argumenty správců daně v probíhajících kontrolách zdaňovacích období před 1. 1. 2015</vt:lpstr>
      <vt:lpstr>Argumenty správců daně v probíhajících kontrolách zdaňovacích období před 1. 1. 2015</vt:lpstr>
      <vt:lpstr>Argumenty správců daně v probíhajících kontrolách zdaňovacích období před 1. 1. 2015</vt:lpstr>
      <vt:lpstr>Argumenty správců daně v probíhajících kontrolách zdaňovacích období před 1. 1. 2015</vt:lpstr>
      <vt:lpstr>Děkuji za pozornost</vt:lpstr>
    </vt:vector>
  </TitlesOfParts>
  <Company>PricewaterhouseCoopers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Minulost a budoucnost smluv postavených na metodě cost plus</dc:title>
  <dc:creator>Zuzana Hajkova</dc:creator>
  <cp:lastModifiedBy>Zuzana Potockova</cp:lastModifiedBy>
  <cp:revision>7</cp:revision>
  <dcterms:created xsi:type="dcterms:W3CDTF">2016-12-06T09:56:43Z</dcterms:created>
  <dcterms:modified xsi:type="dcterms:W3CDTF">2016-12-06T10:57:36Z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B template version">
    <vt:lpwstr>6</vt:lpwstr>
  </property>
  <property fmtid="{D5CDD505-2E9C-101B-9397-08002B2CF9AE}" pid="3" name="TB template type">
    <vt:lpwstr>Onscreen</vt:lpwstr>
  </property>
  <property fmtid="{D5CDD505-2E9C-101B-9397-08002B2CF9AE}" pid="4" name="Template created by">
    <vt:lpwstr>PwC</vt:lpwstr>
  </property>
  <property fmtid="{D5CDD505-2E9C-101B-9397-08002B2CF9AE}" pid="5" name="Template version">
    <vt:lpwstr>5</vt:lpwstr>
  </property>
</Properties>
</file>