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77" r:id="rId9"/>
    <p:sldId id="263" r:id="rId10"/>
    <p:sldId id="278" r:id="rId11"/>
    <p:sldId id="267" r:id="rId12"/>
    <p:sldId id="270" r:id="rId13"/>
    <p:sldId id="273" r:id="rId14"/>
    <p:sldId id="274" r:id="rId15"/>
    <p:sldId id="275" r:id="rId16"/>
    <p:sldId id="271" r:id="rId17"/>
    <p:sldId id="272" r:id="rId18"/>
    <p:sldId id="276" r:id="rId19"/>
    <p:sldId id="286" r:id="rId20"/>
    <p:sldId id="282" r:id="rId21"/>
    <p:sldId id="285" r:id="rId22"/>
    <p:sldId id="283" r:id="rId23"/>
    <p:sldId id="284" r:id="rId2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58" y="17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202275.PC166\Documents\Specializovan&#253;%20F&#218;\Odbor%20v&#253;konu%20dan&#237;\Analytick&#233;%20odd&#283;len&#237;\Prezentace_Smilovice\VDS_platby_2008-2011_Graf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202275.PC166\Documents\Specializovan&#253;%20F&#218;\Odbor%20v&#253;konu%20dan&#237;\Analytick&#233;%20odd&#283;len&#237;\Prezentace_Smilovice\VDS_platby_2008-2011_Graf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625" b="1" i="0" u="sng" strike="noStrike">
                <a:solidFill>
                  <a:srgbClr val="000000"/>
                </a:solidFill>
                <a:latin typeface="Arial"/>
                <a:cs typeface="Arial"/>
              </a:rPr>
              <a:t>DPPO</a:t>
            </a:r>
            <a:endParaRPr lang="cs-CZ" sz="1200" b="1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200" b="1" i="0" strike="noStrike">
                <a:solidFill>
                  <a:srgbClr val="000000"/>
                </a:solidFill>
                <a:latin typeface="Arial"/>
                <a:cs typeface="Arial"/>
              </a:rPr>
              <a:t>Podíl plateb vybraných DS na celkovém výběru ČR</a:t>
            </a:r>
          </a:p>
        </c:rich>
      </c:tx>
      <c:layout>
        <c:manualLayout>
          <c:xMode val="edge"/>
          <c:yMode val="edge"/>
          <c:x val="0.23618799031336551"/>
          <c:y val="2.8368794326241127E-2"/>
        </c:manualLayout>
      </c:layout>
      <c:spPr>
        <a:noFill/>
        <a:ln w="25400">
          <a:noFill/>
        </a:ln>
      </c:spPr>
    </c:title>
    <c:view3D>
      <c:rotX val="30"/>
      <c:hPercent val="50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5948579631966"/>
          <c:y val="9.5919629057187011E-2"/>
          <c:w val="0.84944808669830718"/>
          <c:h val="0.8161416105830675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181569963179528E-2"/>
                  <c:y val="-6.7457925651929623E-2"/>
                </c:manualLayout>
              </c:layout>
              <c:showVal val="1"/>
            </c:dLbl>
            <c:dLbl>
              <c:idx val="1"/>
              <c:layout>
                <c:manualLayout>
                  <c:x val="2.6404494767602153E-2"/>
                  <c:y val="-6.1619296604499177E-2"/>
                </c:manualLayout>
              </c:layout>
              <c:showVal val="1"/>
            </c:dLbl>
            <c:dLbl>
              <c:idx val="2"/>
              <c:layout>
                <c:manualLayout>
                  <c:x val="3.6518300517449052E-2"/>
                  <c:y val="-5.7174486756215719E-2"/>
                </c:manualLayout>
              </c:layout>
              <c:showVal val="1"/>
            </c:dLbl>
            <c:dLbl>
              <c:idx val="3"/>
              <c:layout>
                <c:manualLayout>
                  <c:x val="4.2488312054391381E-2"/>
                  <c:y val="-6.3141403214746192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'Platby _souhrn'!$G$4:$J$4</c:f>
              <c:numCache>
                <c:formatCode>0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'Platby _souhrn'!$G$9:$J$9</c:f>
              <c:numCache>
                <c:formatCode>0.00%</c:formatCode>
                <c:ptCount val="4"/>
                <c:pt idx="0">
                  <c:v>0.49823722564663864</c:v>
                </c:pt>
                <c:pt idx="1">
                  <c:v>0.54269379336547818</c:v>
                </c:pt>
                <c:pt idx="2">
                  <c:v>0.57513115925609615</c:v>
                </c:pt>
                <c:pt idx="3">
                  <c:v>0.58074136416861855</c:v>
                </c:pt>
              </c:numCache>
            </c:numRef>
          </c:val>
        </c:ser>
        <c:dLbls/>
        <c:shape val="cylinder"/>
        <c:axId val="225572352"/>
        <c:axId val="225573888"/>
        <c:axId val="0"/>
      </c:bar3DChart>
      <c:catAx>
        <c:axId val="225572352"/>
        <c:scaling>
          <c:orientation val="minMax"/>
        </c:scaling>
        <c:axPos val="b"/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573888"/>
        <c:crosses val="autoZero"/>
        <c:auto val="1"/>
        <c:lblAlgn val="ctr"/>
        <c:lblOffset val="100"/>
        <c:tickLblSkip val="1"/>
        <c:tickMarkSkip val="1"/>
      </c:catAx>
      <c:valAx>
        <c:axId val="225573888"/>
        <c:scaling>
          <c:orientation val="minMax"/>
          <c:max val="0.65000000000000091"/>
          <c:min val="0.35000000000000031"/>
        </c:scaling>
        <c:axPos val="l"/>
        <c:numFmt formatCode="0.0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572352"/>
        <c:crosses val="autoZero"/>
        <c:crossBetween val="between"/>
        <c:majorUnit val="5.0000000000000044E-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200" b="1" i="0" u="sng" strike="noStrike">
                <a:solidFill>
                  <a:srgbClr val="000000"/>
                </a:solidFill>
                <a:latin typeface="Arial"/>
                <a:cs typeface="Arial"/>
              </a:rPr>
              <a:t>DPH</a:t>
            </a:r>
            <a:endParaRPr lang="cs-CZ" sz="1200" b="1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200" b="1" i="0" strike="noStrike">
                <a:solidFill>
                  <a:srgbClr val="000000"/>
                </a:solidFill>
                <a:latin typeface="Arial"/>
                <a:cs typeface="Arial"/>
              </a:rPr>
              <a:t>Podíl plateb vybraných DS na celkovém výběru ČR</a:t>
            </a:r>
          </a:p>
        </c:rich>
      </c:tx>
      <c:layout>
        <c:manualLayout>
          <c:xMode val="edge"/>
          <c:yMode val="edge"/>
          <c:x val="0.23651481324170576"/>
          <c:y val="2.8503562945368172E-2"/>
        </c:manualLayout>
      </c:layout>
      <c:spPr>
        <a:noFill/>
        <a:ln w="25400">
          <a:noFill/>
        </a:ln>
      </c:spPr>
    </c:title>
    <c:view3D>
      <c:rotX val="30"/>
      <c:hPercent val="55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672224390863254"/>
          <c:y val="0.15201917868910841"/>
          <c:w val="0.7385902092385922"/>
          <c:h val="0.69596280243607456"/>
        </c:manualLayout>
      </c:layout>
      <c:bar3DChart>
        <c:barDir val="col"/>
        <c:grouping val="clustered"/>
        <c:ser>
          <c:idx val="0"/>
          <c:order val="0"/>
          <c:tx>
            <c:strRef>
              <c:f>'Platby _souhrn'!$C$4:$F$4</c:f>
              <c:strCache>
                <c:ptCount val="1"/>
                <c:pt idx="0">
                  <c:v>2008 2009 2010 2011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3600680475455688E-2"/>
                  <c:y val="-6.2119925284167397E-2"/>
                </c:manualLayout>
              </c:layout>
              <c:showVal val="1"/>
            </c:dLbl>
            <c:dLbl>
              <c:idx val="1"/>
              <c:layout>
                <c:manualLayout>
                  <c:x val="2.5016533292066774E-2"/>
                  <c:y val="-5.3926081300685394E-2"/>
                </c:manualLayout>
              </c:layout>
              <c:showVal val="1"/>
            </c:dLbl>
            <c:dLbl>
              <c:idx val="2"/>
              <c:layout>
                <c:manualLayout>
                  <c:x val="3.4731007294552592E-2"/>
                  <c:y val="-4.7741581204052572E-2"/>
                </c:manualLayout>
              </c:layout>
              <c:showVal val="1"/>
            </c:dLbl>
            <c:dLbl>
              <c:idx val="3"/>
              <c:layout>
                <c:manualLayout>
                  <c:x val="4.1679371041789766E-2"/>
                  <c:y val="-5.4763510112802907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'Platby _souhrn'!$C$4:$F$4</c:f>
              <c:numCache>
                <c:formatCode>0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'Platby _souhrn'!$C$9:$F$9</c:f>
              <c:numCache>
                <c:formatCode>0.00%</c:formatCode>
                <c:ptCount val="4"/>
                <c:pt idx="0">
                  <c:v>0.37622725436280863</c:v>
                </c:pt>
                <c:pt idx="1">
                  <c:v>0.33886863617712998</c:v>
                </c:pt>
                <c:pt idx="2">
                  <c:v>0.34110215073706701</c:v>
                </c:pt>
                <c:pt idx="3">
                  <c:v>0.34714449757983656</c:v>
                </c:pt>
              </c:numCache>
            </c:numRef>
          </c:val>
        </c:ser>
        <c:dLbls/>
        <c:shape val="cylinder"/>
        <c:axId val="225890304"/>
        <c:axId val="225891840"/>
        <c:axId val="0"/>
      </c:bar3DChart>
      <c:catAx>
        <c:axId val="225890304"/>
        <c:scaling>
          <c:orientation val="minMax"/>
        </c:scaling>
        <c:axPos val="b"/>
        <c:numFmt formatCode="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891840"/>
        <c:crosses val="autoZero"/>
        <c:auto val="1"/>
        <c:lblAlgn val="ctr"/>
        <c:lblOffset val="100"/>
        <c:tickLblSkip val="1"/>
        <c:tickMarkSkip val="1"/>
      </c:catAx>
      <c:valAx>
        <c:axId val="225891840"/>
        <c:scaling>
          <c:orientation val="minMax"/>
          <c:max val="0.45"/>
          <c:min val="0.25"/>
        </c:scaling>
        <c:axPos val="l"/>
        <c:numFmt formatCode="0.0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890304"/>
        <c:crosses val="autoZero"/>
        <c:crossBetween val="between"/>
        <c:majorUnit val="0.05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BA99D-E9FA-4B82-8352-E0190796392D}" type="doc">
      <dgm:prSet loTypeId="urn:microsoft.com/office/officeart/2005/8/layout/funnel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F54193CF-1C92-42F4-852E-E7434AF85F9F}">
      <dgm:prSet phldrT="[Text]" custT="1"/>
      <dgm:spPr/>
      <dgm:t>
        <a:bodyPr/>
        <a:lstStyle/>
        <a:p>
          <a:r>
            <a:rPr lang="cs-CZ" sz="1600" dirty="0"/>
            <a:t>Interní data z účetních výkazů a dalších dokumentů</a:t>
          </a:r>
        </a:p>
      </dgm:t>
    </dgm:pt>
    <dgm:pt modelId="{E0DF2446-83EE-4F0A-96CA-C06F197BEDCF}" type="parTrans" cxnId="{BA1C3EBD-CB46-4F1A-A501-81BDA9EAD377}">
      <dgm:prSet/>
      <dgm:spPr/>
      <dgm:t>
        <a:bodyPr/>
        <a:lstStyle/>
        <a:p>
          <a:endParaRPr lang="cs-CZ"/>
        </a:p>
      </dgm:t>
    </dgm:pt>
    <dgm:pt modelId="{8D1CE8E3-B755-420E-81F7-6302C8014ED9}" type="sibTrans" cxnId="{BA1C3EBD-CB46-4F1A-A501-81BDA9EAD377}">
      <dgm:prSet/>
      <dgm:spPr/>
      <dgm:t>
        <a:bodyPr/>
        <a:lstStyle/>
        <a:p>
          <a:endParaRPr lang="cs-CZ"/>
        </a:p>
      </dgm:t>
    </dgm:pt>
    <dgm:pt modelId="{291C1B86-2317-4D7E-A6A9-D673FEB8E480}">
      <dgm:prSet phldrT="[Text]" custT="1"/>
      <dgm:spPr/>
      <dgm:t>
        <a:bodyPr/>
        <a:lstStyle/>
        <a:p>
          <a:r>
            <a:rPr lang="cs-CZ" sz="1600" dirty="0"/>
            <a:t>Externí data, srovnávací oborové analýzy</a:t>
          </a:r>
        </a:p>
      </dgm:t>
    </dgm:pt>
    <dgm:pt modelId="{81337022-197B-49C0-A1EB-835CD88CD919}" type="parTrans" cxnId="{4C2CD8AD-52B1-457A-84B6-57C408133518}">
      <dgm:prSet/>
      <dgm:spPr/>
      <dgm:t>
        <a:bodyPr/>
        <a:lstStyle/>
        <a:p>
          <a:endParaRPr lang="cs-CZ"/>
        </a:p>
      </dgm:t>
    </dgm:pt>
    <dgm:pt modelId="{22109ABF-C3FF-4028-B9D1-BAF3CF989B90}" type="sibTrans" cxnId="{4C2CD8AD-52B1-457A-84B6-57C408133518}">
      <dgm:prSet/>
      <dgm:spPr/>
      <dgm:t>
        <a:bodyPr/>
        <a:lstStyle/>
        <a:p>
          <a:endParaRPr lang="cs-CZ"/>
        </a:p>
      </dgm:t>
    </dgm:pt>
    <dgm:pt modelId="{020A0768-CAA8-4833-BEEA-A8EF8BF36054}">
      <dgm:prSet phldrT="[Text]"/>
      <dgm:spPr/>
      <dgm:t>
        <a:bodyPr/>
        <a:lstStyle/>
        <a:p>
          <a:r>
            <a:rPr lang="cs-CZ" dirty="0"/>
            <a:t>Poznatkové databáze</a:t>
          </a:r>
        </a:p>
      </dgm:t>
    </dgm:pt>
    <dgm:pt modelId="{22668F32-A425-43CE-941B-7DC1767835A1}" type="parTrans" cxnId="{F2B6157B-3879-452B-9B59-D94EE6EA7C0A}">
      <dgm:prSet/>
      <dgm:spPr/>
      <dgm:t>
        <a:bodyPr/>
        <a:lstStyle/>
        <a:p>
          <a:endParaRPr lang="cs-CZ"/>
        </a:p>
      </dgm:t>
    </dgm:pt>
    <dgm:pt modelId="{E7B4360D-4974-4416-BFC2-3B1742CB3F52}" type="sibTrans" cxnId="{F2B6157B-3879-452B-9B59-D94EE6EA7C0A}">
      <dgm:prSet/>
      <dgm:spPr/>
      <dgm:t>
        <a:bodyPr/>
        <a:lstStyle/>
        <a:p>
          <a:endParaRPr lang="cs-CZ"/>
        </a:p>
      </dgm:t>
    </dgm:pt>
    <dgm:pt modelId="{446B365A-CD9C-42EB-9898-CCE06BAB5340}">
      <dgm:prSet phldrT="[Text]"/>
      <dgm:spPr/>
      <dgm:t>
        <a:bodyPr/>
        <a:lstStyle/>
        <a:p>
          <a:r>
            <a:rPr lang="cs-CZ" dirty="0"/>
            <a:t>Rizikový profil subjektu</a:t>
          </a:r>
        </a:p>
      </dgm:t>
    </dgm:pt>
    <dgm:pt modelId="{EF088A8F-0C89-4B3C-9D13-1B835D4F16A2}" type="parTrans" cxnId="{CDAAE787-1771-41CF-BC95-47E6C4DCDE03}">
      <dgm:prSet/>
      <dgm:spPr/>
      <dgm:t>
        <a:bodyPr/>
        <a:lstStyle/>
        <a:p>
          <a:endParaRPr lang="cs-CZ"/>
        </a:p>
      </dgm:t>
    </dgm:pt>
    <dgm:pt modelId="{B0A5EA19-AFC3-4099-AAD7-7FABC021E5BE}" type="sibTrans" cxnId="{CDAAE787-1771-41CF-BC95-47E6C4DCDE03}">
      <dgm:prSet/>
      <dgm:spPr/>
      <dgm:t>
        <a:bodyPr/>
        <a:lstStyle/>
        <a:p>
          <a:endParaRPr lang="cs-CZ"/>
        </a:p>
      </dgm:t>
    </dgm:pt>
    <dgm:pt modelId="{B7DE6BD9-4907-4A8F-B2DB-4381422F8DF7}" type="pres">
      <dgm:prSet presAssocID="{932BA99D-E9FA-4B82-8352-E0190796392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0F5A53-E430-4F8B-B0C8-46A2D85F8571}" type="pres">
      <dgm:prSet presAssocID="{932BA99D-E9FA-4B82-8352-E0190796392D}" presName="ellipse" presStyleLbl="trBgShp" presStyleIdx="0" presStyleCnt="1"/>
      <dgm:spPr/>
      <dgm:t>
        <a:bodyPr/>
        <a:lstStyle/>
        <a:p>
          <a:endParaRPr lang="cs-CZ"/>
        </a:p>
      </dgm:t>
    </dgm:pt>
    <dgm:pt modelId="{E7F6EAF7-348D-447D-A8A6-7AFBB3151E5E}" type="pres">
      <dgm:prSet presAssocID="{932BA99D-E9FA-4B82-8352-E0190796392D}" presName="arrow1" presStyleLbl="fgShp" presStyleIdx="0" presStyleCnt="1"/>
      <dgm:spPr/>
      <dgm:t>
        <a:bodyPr/>
        <a:lstStyle/>
        <a:p>
          <a:endParaRPr lang="cs-CZ"/>
        </a:p>
      </dgm:t>
    </dgm:pt>
    <dgm:pt modelId="{3E5F95CD-F2D5-41CB-8634-D756729811DC}" type="pres">
      <dgm:prSet presAssocID="{932BA99D-E9FA-4B82-8352-E0190796392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8F9FF5-2A0C-49F8-A8BE-B21E6A5DBE8E}" type="pres">
      <dgm:prSet presAssocID="{291C1B86-2317-4D7E-A6A9-D673FEB8E480}" presName="item1" presStyleLbl="node1" presStyleIdx="0" presStyleCnt="3" custScaleX="2827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7C6632-2CE1-43F5-BCDC-140D0EDACDCE}" type="pres">
      <dgm:prSet presAssocID="{020A0768-CAA8-4833-BEEA-A8EF8BF36054}" presName="item2" presStyleLbl="node1" presStyleIdx="1" presStyleCnt="3" custScaleX="361083" custLinFactNeighborX="-75945" custLinFactNeighborY="-353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0B0087-9516-4C08-B724-C33633264298}" type="pres">
      <dgm:prSet presAssocID="{446B365A-CD9C-42EB-9898-CCE06BAB5340}" presName="item3" presStyleLbl="node1" presStyleIdx="2" presStyleCnt="3" custScaleX="334762" custLinFactNeighborX="97173" custLinFactNeighborY="57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1B6037-3674-46D8-B03A-C9BDF72F16A1}" type="pres">
      <dgm:prSet presAssocID="{932BA99D-E9FA-4B82-8352-E0190796392D}" presName="funnel" presStyleLbl="trAlignAcc1" presStyleIdx="0" presStyleCnt="1" custScaleX="205473" custLinFactNeighborX="1541" custLinFactNeighborY="5375"/>
      <dgm:spPr/>
      <dgm:t>
        <a:bodyPr/>
        <a:lstStyle/>
        <a:p>
          <a:endParaRPr lang="cs-CZ"/>
        </a:p>
      </dgm:t>
    </dgm:pt>
  </dgm:ptLst>
  <dgm:cxnLst>
    <dgm:cxn modelId="{4C2CD8AD-52B1-457A-84B6-57C408133518}" srcId="{932BA99D-E9FA-4B82-8352-E0190796392D}" destId="{291C1B86-2317-4D7E-A6A9-D673FEB8E480}" srcOrd="1" destOrd="0" parTransId="{81337022-197B-49C0-A1EB-835CD88CD919}" sibTransId="{22109ABF-C3FF-4028-B9D1-BAF3CF989B90}"/>
    <dgm:cxn modelId="{CDAAE787-1771-41CF-BC95-47E6C4DCDE03}" srcId="{932BA99D-E9FA-4B82-8352-E0190796392D}" destId="{446B365A-CD9C-42EB-9898-CCE06BAB5340}" srcOrd="3" destOrd="0" parTransId="{EF088A8F-0C89-4B3C-9D13-1B835D4F16A2}" sibTransId="{B0A5EA19-AFC3-4099-AAD7-7FABC021E5BE}"/>
    <dgm:cxn modelId="{3145E2BC-90A6-4945-B308-C3A908B5A5AA}" type="presOf" srcId="{F54193CF-1C92-42F4-852E-E7434AF85F9F}" destId="{E90B0087-9516-4C08-B724-C33633264298}" srcOrd="0" destOrd="0" presId="urn:microsoft.com/office/officeart/2005/8/layout/funnel1"/>
    <dgm:cxn modelId="{EB81DA23-ECD8-40BB-8EE7-7078F16A9F65}" type="presOf" srcId="{020A0768-CAA8-4833-BEEA-A8EF8BF36054}" destId="{5B8F9FF5-2A0C-49F8-A8BE-B21E6A5DBE8E}" srcOrd="0" destOrd="0" presId="urn:microsoft.com/office/officeart/2005/8/layout/funnel1"/>
    <dgm:cxn modelId="{F2B6157B-3879-452B-9B59-D94EE6EA7C0A}" srcId="{932BA99D-E9FA-4B82-8352-E0190796392D}" destId="{020A0768-CAA8-4833-BEEA-A8EF8BF36054}" srcOrd="2" destOrd="0" parTransId="{22668F32-A425-43CE-941B-7DC1767835A1}" sibTransId="{E7B4360D-4974-4416-BFC2-3B1742CB3F52}"/>
    <dgm:cxn modelId="{BA1C3EBD-CB46-4F1A-A501-81BDA9EAD377}" srcId="{932BA99D-E9FA-4B82-8352-E0190796392D}" destId="{F54193CF-1C92-42F4-852E-E7434AF85F9F}" srcOrd="0" destOrd="0" parTransId="{E0DF2446-83EE-4F0A-96CA-C06F197BEDCF}" sibTransId="{8D1CE8E3-B755-420E-81F7-6302C8014ED9}"/>
    <dgm:cxn modelId="{FEDCF12D-2569-466D-BBF9-020CBC99CB1F}" type="presOf" srcId="{932BA99D-E9FA-4B82-8352-E0190796392D}" destId="{B7DE6BD9-4907-4A8F-B2DB-4381422F8DF7}" srcOrd="0" destOrd="0" presId="urn:microsoft.com/office/officeart/2005/8/layout/funnel1"/>
    <dgm:cxn modelId="{0B1E132A-0F1B-45F4-AAC5-83D37EC7640A}" type="presOf" srcId="{446B365A-CD9C-42EB-9898-CCE06BAB5340}" destId="{3E5F95CD-F2D5-41CB-8634-D756729811DC}" srcOrd="0" destOrd="0" presId="urn:microsoft.com/office/officeart/2005/8/layout/funnel1"/>
    <dgm:cxn modelId="{AC228634-E33A-4BE7-9466-63698FB6D79A}" type="presOf" srcId="{291C1B86-2317-4D7E-A6A9-D673FEB8E480}" destId="{C27C6632-2CE1-43F5-BCDC-140D0EDACDCE}" srcOrd="0" destOrd="0" presId="urn:microsoft.com/office/officeart/2005/8/layout/funnel1"/>
    <dgm:cxn modelId="{5385C3C0-3440-445F-82B9-E4FD67F1F5A0}" type="presParOf" srcId="{B7DE6BD9-4907-4A8F-B2DB-4381422F8DF7}" destId="{010F5A53-E430-4F8B-B0C8-46A2D85F8571}" srcOrd="0" destOrd="0" presId="urn:microsoft.com/office/officeart/2005/8/layout/funnel1"/>
    <dgm:cxn modelId="{4CB584CE-03E0-4148-A4D8-8CEEE905E3DE}" type="presParOf" srcId="{B7DE6BD9-4907-4A8F-B2DB-4381422F8DF7}" destId="{E7F6EAF7-348D-447D-A8A6-7AFBB3151E5E}" srcOrd="1" destOrd="0" presId="urn:microsoft.com/office/officeart/2005/8/layout/funnel1"/>
    <dgm:cxn modelId="{38857232-166E-4F81-988A-6B82677C8F7D}" type="presParOf" srcId="{B7DE6BD9-4907-4A8F-B2DB-4381422F8DF7}" destId="{3E5F95CD-F2D5-41CB-8634-D756729811DC}" srcOrd="2" destOrd="0" presId="urn:microsoft.com/office/officeart/2005/8/layout/funnel1"/>
    <dgm:cxn modelId="{FE1303A1-E43B-4E1F-A5B5-2B2F95CE3378}" type="presParOf" srcId="{B7DE6BD9-4907-4A8F-B2DB-4381422F8DF7}" destId="{5B8F9FF5-2A0C-49F8-A8BE-B21E6A5DBE8E}" srcOrd="3" destOrd="0" presId="urn:microsoft.com/office/officeart/2005/8/layout/funnel1"/>
    <dgm:cxn modelId="{33CEEC59-3211-466E-A503-3FCA96A27CB5}" type="presParOf" srcId="{B7DE6BD9-4907-4A8F-B2DB-4381422F8DF7}" destId="{C27C6632-2CE1-43F5-BCDC-140D0EDACDCE}" srcOrd="4" destOrd="0" presId="urn:microsoft.com/office/officeart/2005/8/layout/funnel1"/>
    <dgm:cxn modelId="{8EC31857-1EF5-4838-9A5C-E66D7ED47AD0}" type="presParOf" srcId="{B7DE6BD9-4907-4A8F-B2DB-4381422F8DF7}" destId="{E90B0087-9516-4C08-B724-C33633264298}" srcOrd="5" destOrd="0" presId="urn:microsoft.com/office/officeart/2005/8/layout/funnel1"/>
    <dgm:cxn modelId="{AB864A01-DD1B-4AE8-A1DA-9F5A7A944969}" type="presParOf" srcId="{B7DE6BD9-4907-4A8F-B2DB-4381422F8DF7}" destId="{AB1B6037-3674-46D8-B03A-C9BDF72F16A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3BC96-1C95-4E1E-B5F5-EE98BAAF6194}" type="doc">
      <dgm:prSet loTypeId="urn:microsoft.com/office/officeart/2005/8/layout/funnel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F49D6077-F525-4199-A1D9-E626556F42F8}">
      <dgm:prSet phldrT="[Text]" custT="1"/>
      <dgm:spPr/>
      <dgm:t>
        <a:bodyPr/>
        <a:lstStyle/>
        <a:p>
          <a:r>
            <a:rPr lang="cs-CZ" sz="1600" dirty="0"/>
            <a:t>Informace o provedených kontrolách a dalších šetřeních u DS</a:t>
          </a:r>
        </a:p>
      </dgm:t>
    </dgm:pt>
    <dgm:pt modelId="{EDA48C94-4ADA-47AA-BB34-3CF18B7E1B33}" type="parTrans" cxnId="{5ABF621D-3C98-4BDC-AAE8-C785CADACABA}">
      <dgm:prSet/>
      <dgm:spPr/>
      <dgm:t>
        <a:bodyPr/>
        <a:lstStyle/>
        <a:p>
          <a:endParaRPr lang="cs-CZ"/>
        </a:p>
      </dgm:t>
    </dgm:pt>
    <dgm:pt modelId="{22FCC142-A238-4F7F-B5D0-42910E293333}" type="sibTrans" cxnId="{5ABF621D-3C98-4BDC-AAE8-C785CADACABA}">
      <dgm:prSet/>
      <dgm:spPr/>
      <dgm:t>
        <a:bodyPr/>
        <a:lstStyle/>
        <a:p>
          <a:endParaRPr lang="cs-CZ"/>
        </a:p>
      </dgm:t>
    </dgm:pt>
    <dgm:pt modelId="{6424B7FE-1CC0-4FF4-A81D-C829209C5319}">
      <dgm:prSet phldrT="[Text]" custT="1"/>
      <dgm:spPr/>
      <dgm:t>
        <a:bodyPr/>
        <a:lstStyle/>
        <a:p>
          <a:r>
            <a:rPr lang="cs-CZ" sz="1600" dirty="0"/>
            <a:t>Informace od příslušného pracovníka správce </a:t>
          </a:r>
          <a:r>
            <a:rPr lang="cs-CZ" sz="1600" dirty="0" smtClean="0"/>
            <a:t>daně </a:t>
          </a:r>
          <a:r>
            <a:rPr lang="cs-CZ" sz="1600" dirty="0"/>
            <a:t>vč. </a:t>
          </a:r>
          <a:r>
            <a:rPr lang="cs-CZ" sz="1600" dirty="0" smtClean="0"/>
            <a:t>územního pracoviště </a:t>
          </a:r>
          <a:r>
            <a:rPr lang="cs-CZ" sz="1600" dirty="0"/>
            <a:t>- podněty</a:t>
          </a:r>
        </a:p>
      </dgm:t>
    </dgm:pt>
    <dgm:pt modelId="{C2DDC59B-8DE4-49F0-9DB7-0103051E372B}" type="parTrans" cxnId="{96E091DD-7915-4CED-9D00-9295585B1EC7}">
      <dgm:prSet/>
      <dgm:spPr/>
      <dgm:t>
        <a:bodyPr/>
        <a:lstStyle/>
        <a:p>
          <a:endParaRPr lang="cs-CZ"/>
        </a:p>
      </dgm:t>
    </dgm:pt>
    <dgm:pt modelId="{0FAC78BB-49DD-4AF6-B5B1-E3B79D5E852D}" type="sibTrans" cxnId="{96E091DD-7915-4CED-9D00-9295585B1EC7}">
      <dgm:prSet/>
      <dgm:spPr/>
      <dgm:t>
        <a:bodyPr/>
        <a:lstStyle/>
        <a:p>
          <a:endParaRPr lang="cs-CZ"/>
        </a:p>
      </dgm:t>
    </dgm:pt>
    <dgm:pt modelId="{29F4BF85-0F12-44BB-9DD1-1EA82694850B}">
      <dgm:prSet phldrT="[Text]" custT="1"/>
      <dgm:spPr/>
      <dgm:t>
        <a:bodyPr/>
        <a:lstStyle/>
        <a:p>
          <a:r>
            <a:rPr lang="cs-CZ" sz="1600" dirty="0"/>
            <a:t>Provedená analýza dle rizikového profilu DS</a:t>
          </a:r>
        </a:p>
      </dgm:t>
    </dgm:pt>
    <dgm:pt modelId="{EA5AD469-EA21-4807-BDCA-7892AB372112}" type="parTrans" cxnId="{E43B03D3-BBE2-4F23-A501-ACA2ABFFA8AE}">
      <dgm:prSet/>
      <dgm:spPr/>
      <dgm:t>
        <a:bodyPr/>
        <a:lstStyle/>
        <a:p>
          <a:endParaRPr lang="cs-CZ"/>
        </a:p>
      </dgm:t>
    </dgm:pt>
    <dgm:pt modelId="{7881BCCD-4E4D-4CC8-A284-8E30DD3DA029}" type="sibTrans" cxnId="{E43B03D3-BBE2-4F23-A501-ACA2ABFFA8AE}">
      <dgm:prSet/>
      <dgm:spPr/>
      <dgm:t>
        <a:bodyPr/>
        <a:lstStyle/>
        <a:p>
          <a:endParaRPr lang="cs-CZ"/>
        </a:p>
      </dgm:t>
    </dgm:pt>
    <dgm:pt modelId="{236B7742-4143-413F-A26E-C7E0FD8BC753}">
      <dgm:prSet phldrT="[Text]"/>
      <dgm:spPr/>
      <dgm:t>
        <a:bodyPr/>
        <a:lstStyle/>
        <a:p>
          <a:r>
            <a:rPr lang="cs-CZ" dirty="0"/>
            <a:t>Plán kontrol</a:t>
          </a:r>
        </a:p>
      </dgm:t>
    </dgm:pt>
    <dgm:pt modelId="{34EDFCDF-61ED-4278-9A44-3138587C21BF}" type="parTrans" cxnId="{A51A8CCA-D255-4EDF-B1E8-D3AE4BF331AE}">
      <dgm:prSet/>
      <dgm:spPr/>
      <dgm:t>
        <a:bodyPr/>
        <a:lstStyle/>
        <a:p>
          <a:endParaRPr lang="cs-CZ"/>
        </a:p>
      </dgm:t>
    </dgm:pt>
    <dgm:pt modelId="{78D2BF10-B8F6-4FCF-A231-8BFF404ED287}" type="sibTrans" cxnId="{A51A8CCA-D255-4EDF-B1E8-D3AE4BF331AE}">
      <dgm:prSet/>
      <dgm:spPr/>
      <dgm:t>
        <a:bodyPr/>
        <a:lstStyle/>
        <a:p>
          <a:endParaRPr lang="cs-CZ"/>
        </a:p>
      </dgm:t>
    </dgm:pt>
    <dgm:pt modelId="{5F01EF24-1264-495B-8270-E40B0804D18E}" type="pres">
      <dgm:prSet presAssocID="{EBF3BC96-1C95-4E1E-B5F5-EE98BAAF619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3ACD7A-8F2A-428A-9B23-4C0D9882C5D2}" type="pres">
      <dgm:prSet presAssocID="{EBF3BC96-1C95-4E1E-B5F5-EE98BAAF6194}" presName="ellipse" presStyleLbl="trBgShp" presStyleIdx="0" presStyleCnt="1"/>
      <dgm:spPr/>
      <dgm:t>
        <a:bodyPr/>
        <a:lstStyle/>
        <a:p>
          <a:endParaRPr lang="cs-CZ"/>
        </a:p>
      </dgm:t>
    </dgm:pt>
    <dgm:pt modelId="{529B2C92-B48B-4BA0-9323-B7F27D780579}" type="pres">
      <dgm:prSet presAssocID="{EBF3BC96-1C95-4E1E-B5F5-EE98BAAF6194}" presName="arrow1" presStyleLbl="fgShp" presStyleIdx="0" presStyleCnt="1"/>
      <dgm:spPr/>
      <dgm:t>
        <a:bodyPr/>
        <a:lstStyle/>
        <a:p>
          <a:endParaRPr lang="cs-CZ"/>
        </a:p>
      </dgm:t>
    </dgm:pt>
    <dgm:pt modelId="{D291DD9A-0BD6-43ED-A9A1-874DFC92AA8F}" type="pres">
      <dgm:prSet presAssocID="{EBF3BC96-1C95-4E1E-B5F5-EE98BAAF619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B590C1-8A20-4F3C-86D3-2050E8EFE8D1}" type="pres">
      <dgm:prSet presAssocID="{6424B7FE-1CC0-4FF4-A81D-C829209C5319}" presName="item1" presStyleLbl="node1" presStyleIdx="0" presStyleCnt="3" custScaleX="1940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6E71FB-74F9-4C3B-ACD3-DE94F0BBA622}" type="pres">
      <dgm:prSet presAssocID="{29F4BF85-0F12-44BB-9DD1-1EA82694850B}" presName="item2" presStyleLbl="node1" presStyleIdx="1" presStyleCnt="3" custScaleX="216786" custLinFactNeighborX="-86880" custLinFactNeighborY="-140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C000EF-C8B0-4033-9E6A-01C0EA1E3B98}" type="pres">
      <dgm:prSet presAssocID="{236B7742-4143-413F-A26E-C7E0FD8BC753}" presName="item3" presStyleLbl="node1" presStyleIdx="2" presStyleCnt="3" custScaleX="177995" custScaleY="101185" custLinFactX="14325" custLinFactNeighborX="100000" custLinFactNeighborY="63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0A7CA1-5B0D-448A-992A-5FA809270AD8}" type="pres">
      <dgm:prSet presAssocID="{EBF3BC96-1C95-4E1E-B5F5-EE98BAAF6194}" presName="funnel" presStyleLbl="trAlignAcc1" presStyleIdx="0" presStyleCnt="1" custScaleX="187290" custLinFactNeighborX="913" custLinFactNeighborY="-1443"/>
      <dgm:spPr/>
      <dgm:t>
        <a:bodyPr/>
        <a:lstStyle/>
        <a:p>
          <a:endParaRPr lang="cs-CZ"/>
        </a:p>
      </dgm:t>
    </dgm:pt>
  </dgm:ptLst>
  <dgm:cxnLst>
    <dgm:cxn modelId="{81C556C3-0BE9-4523-9B38-BC180DA7AFA4}" type="presOf" srcId="{6424B7FE-1CC0-4FF4-A81D-C829209C5319}" destId="{BA6E71FB-74F9-4C3B-ACD3-DE94F0BBA622}" srcOrd="0" destOrd="0" presId="urn:microsoft.com/office/officeart/2005/8/layout/funnel1"/>
    <dgm:cxn modelId="{BF6A6CC3-E466-49B6-80E6-D83C256CCA66}" type="presOf" srcId="{29F4BF85-0F12-44BB-9DD1-1EA82694850B}" destId="{9BB590C1-8A20-4F3C-86D3-2050E8EFE8D1}" srcOrd="0" destOrd="0" presId="urn:microsoft.com/office/officeart/2005/8/layout/funnel1"/>
    <dgm:cxn modelId="{96E091DD-7915-4CED-9D00-9295585B1EC7}" srcId="{EBF3BC96-1C95-4E1E-B5F5-EE98BAAF6194}" destId="{6424B7FE-1CC0-4FF4-A81D-C829209C5319}" srcOrd="1" destOrd="0" parTransId="{C2DDC59B-8DE4-49F0-9DB7-0103051E372B}" sibTransId="{0FAC78BB-49DD-4AF6-B5B1-E3B79D5E852D}"/>
    <dgm:cxn modelId="{E43B03D3-BBE2-4F23-A501-ACA2ABFFA8AE}" srcId="{EBF3BC96-1C95-4E1E-B5F5-EE98BAAF6194}" destId="{29F4BF85-0F12-44BB-9DD1-1EA82694850B}" srcOrd="2" destOrd="0" parTransId="{EA5AD469-EA21-4807-BDCA-7892AB372112}" sibTransId="{7881BCCD-4E4D-4CC8-A284-8E30DD3DA029}"/>
    <dgm:cxn modelId="{5ABF621D-3C98-4BDC-AAE8-C785CADACABA}" srcId="{EBF3BC96-1C95-4E1E-B5F5-EE98BAAF6194}" destId="{F49D6077-F525-4199-A1D9-E626556F42F8}" srcOrd="0" destOrd="0" parTransId="{EDA48C94-4ADA-47AA-BB34-3CF18B7E1B33}" sibTransId="{22FCC142-A238-4F7F-B5D0-42910E293333}"/>
    <dgm:cxn modelId="{07F247EF-8EA4-44A8-AA12-F14FD376DC1F}" type="presOf" srcId="{F49D6077-F525-4199-A1D9-E626556F42F8}" destId="{A5C000EF-C8B0-4033-9E6A-01C0EA1E3B98}" srcOrd="0" destOrd="0" presId="urn:microsoft.com/office/officeart/2005/8/layout/funnel1"/>
    <dgm:cxn modelId="{F03BF755-A416-49CE-99BF-BAE455CBF4AE}" type="presOf" srcId="{EBF3BC96-1C95-4E1E-B5F5-EE98BAAF6194}" destId="{5F01EF24-1264-495B-8270-E40B0804D18E}" srcOrd="0" destOrd="0" presId="urn:microsoft.com/office/officeart/2005/8/layout/funnel1"/>
    <dgm:cxn modelId="{C326F086-7769-4B93-847B-4BCCF55E4017}" type="presOf" srcId="{236B7742-4143-413F-A26E-C7E0FD8BC753}" destId="{D291DD9A-0BD6-43ED-A9A1-874DFC92AA8F}" srcOrd="0" destOrd="0" presId="urn:microsoft.com/office/officeart/2005/8/layout/funnel1"/>
    <dgm:cxn modelId="{A51A8CCA-D255-4EDF-B1E8-D3AE4BF331AE}" srcId="{EBF3BC96-1C95-4E1E-B5F5-EE98BAAF6194}" destId="{236B7742-4143-413F-A26E-C7E0FD8BC753}" srcOrd="3" destOrd="0" parTransId="{34EDFCDF-61ED-4278-9A44-3138587C21BF}" sibTransId="{78D2BF10-B8F6-4FCF-A231-8BFF404ED287}"/>
    <dgm:cxn modelId="{91DA1F8D-3E86-484E-A21B-7A3CBCADD40C}" type="presParOf" srcId="{5F01EF24-1264-495B-8270-E40B0804D18E}" destId="{CB3ACD7A-8F2A-428A-9B23-4C0D9882C5D2}" srcOrd="0" destOrd="0" presId="urn:microsoft.com/office/officeart/2005/8/layout/funnel1"/>
    <dgm:cxn modelId="{D6142CDD-687A-484C-A341-74129391281F}" type="presParOf" srcId="{5F01EF24-1264-495B-8270-E40B0804D18E}" destId="{529B2C92-B48B-4BA0-9323-B7F27D780579}" srcOrd="1" destOrd="0" presId="urn:microsoft.com/office/officeart/2005/8/layout/funnel1"/>
    <dgm:cxn modelId="{6DB5B3FD-086D-46F2-9EAB-884A5C66C95A}" type="presParOf" srcId="{5F01EF24-1264-495B-8270-E40B0804D18E}" destId="{D291DD9A-0BD6-43ED-A9A1-874DFC92AA8F}" srcOrd="2" destOrd="0" presId="urn:microsoft.com/office/officeart/2005/8/layout/funnel1"/>
    <dgm:cxn modelId="{0372C84C-AAD7-4615-8201-404F1CEBFCD1}" type="presParOf" srcId="{5F01EF24-1264-495B-8270-E40B0804D18E}" destId="{9BB590C1-8A20-4F3C-86D3-2050E8EFE8D1}" srcOrd="3" destOrd="0" presId="urn:microsoft.com/office/officeart/2005/8/layout/funnel1"/>
    <dgm:cxn modelId="{0B86CA7F-4198-47C7-B041-E15077E4D7B6}" type="presParOf" srcId="{5F01EF24-1264-495B-8270-E40B0804D18E}" destId="{BA6E71FB-74F9-4C3B-ACD3-DE94F0BBA622}" srcOrd="4" destOrd="0" presId="urn:microsoft.com/office/officeart/2005/8/layout/funnel1"/>
    <dgm:cxn modelId="{93BB851C-5826-4ED0-9E59-88A21DCA20CC}" type="presParOf" srcId="{5F01EF24-1264-495B-8270-E40B0804D18E}" destId="{A5C000EF-C8B0-4033-9E6A-01C0EA1E3B98}" srcOrd="5" destOrd="0" presId="urn:microsoft.com/office/officeart/2005/8/layout/funnel1"/>
    <dgm:cxn modelId="{DCB323B3-36E6-41C7-844C-068F624308E9}" type="presParOf" srcId="{5F01EF24-1264-495B-8270-E40B0804D18E}" destId="{160A7CA1-5B0D-448A-992A-5FA809270AD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3091F-C2B6-4837-B6C9-B29AB3FDF0A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3055D-75C0-4659-B03A-45E7298147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9302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3F48-43A9-4CD0-9FF4-54597AF5321B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890C8-961E-4B6B-8151-CF28625964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797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90C8-961E-4B6B-8151-CF286259644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9616-9426-45C1-9A4C-796D128EA7A8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7720-6D28-4F26-B316-59840C418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2116137"/>
          </a:xfrm>
          <a:ln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cs-CZ" dirty="0" smtClean="0"/>
              <a:t>Specializovaný finanční úřad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Seminář IFA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r>
              <a:rPr lang="cs-CZ" dirty="0" err="1" smtClean="0"/>
              <a:t>PwC</a:t>
            </a:r>
            <a:r>
              <a:rPr lang="cs-CZ" dirty="0" smtClean="0"/>
              <a:t> Česká Republika s.r.o.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11.12.2012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Principy přístupu ke správě daní VDS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Užití diferencovaného přístupu</a:t>
            </a:r>
          </a:p>
          <a:p>
            <a:pPr lvl="1"/>
            <a:r>
              <a:rPr lang="cs-CZ" sz="2400" dirty="0" smtClean="0"/>
              <a:t>Umožnění a součinnost ze strany SFÚ při dobrovolném plnění daňových povinností</a:t>
            </a:r>
          </a:p>
          <a:p>
            <a:pPr lvl="1"/>
            <a:r>
              <a:rPr lang="cs-CZ" sz="2400" dirty="0" smtClean="0"/>
              <a:t>Metodicko-konzultační činnost</a:t>
            </a:r>
          </a:p>
          <a:p>
            <a:pPr lvl="1"/>
            <a:r>
              <a:rPr lang="cs-CZ" sz="2400" dirty="0" smtClean="0"/>
              <a:t>Součinnost GFŘ při řešení metodických dotazů</a:t>
            </a:r>
          </a:p>
          <a:p>
            <a:pPr lvl="1"/>
            <a:r>
              <a:rPr lang="cs-CZ" sz="2400" dirty="0" smtClean="0"/>
              <a:t>Metodické dotazy X závazná posouzení</a:t>
            </a:r>
          </a:p>
          <a:p>
            <a:pPr lvl="1"/>
            <a:r>
              <a:rPr lang="cs-CZ" sz="2400" dirty="0" smtClean="0"/>
              <a:t>Rámec zákona, metodických pokynů a informací GFŘ, KV KDP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Principy přístupu ke správě daní VDS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Užití diferencovaného přístupu – dohled nad daňovým chováním subjektu s vyšším podílem interní kontroly nebo nutnost provedení „klasické“ daňové kontroly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Forma a intenzita daňové kontroly je určena kvalitní interní kontrolou, případně získáním informací z externích zdrojů ještě před zahájením kontroly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 účely interní kontroly budou využívána statistická data o obvyklých výstupech daného sektoru – pro eliminaci neefektivních kontrolních aktivit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Nástroje a informační zdroje k rozlišení míry rizika v ekonomickém chování DS </a:t>
            </a:r>
            <a:endParaRPr lang="cs-CZ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Rozvaha, výsledovka, výroční zpráva a další informace poskytnuté DS</a:t>
            </a:r>
          </a:p>
          <a:p>
            <a:r>
              <a:rPr lang="cs-CZ" dirty="0" smtClean="0"/>
              <a:t>Monitoring tisku, média, veřejně dostupné informace</a:t>
            </a:r>
          </a:p>
          <a:p>
            <a:r>
              <a:rPr lang="cs-CZ" dirty="0" smtClean="0"/>
              <a:t>Informace od bank (FAÚ)</a:t>
            </a:r>
          </a:p>
          <a:p>
            <a:r>
              <a:rPr lang="cs-CZ" dirty="0" smtClean="0"/>
              <a:t>Informace z mezinárodní výměny informací</a:t>
            </a:r>
          </a:p>
          <a:p>
            <a:r>
              <a:rPr lang="cs-CZ" dirty="0" smtClean="0"/>
              <a:t>Oznámení třetích osob</a:t>
            </a:r>
          </a:p>
          <a:p>
            <a:r>
              <a:rPr lang="cs-CZ" dirty="0" smtClean="0"/>
              <a:t>Další podněty z úrovně jiných útvarů daňové správy, státních orgánů i dalších osob</a:t>
            </a:r>
          </a:p>
          <a:p>
            <a:r>
              <a:rPr lang="cs-CZ" dirty="0" smtClean="0"/>
              <a:t>Některé nástroje ve fázi pilotního projektu daňové správy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Systém analýzy rizik – základ segmentace DS dle úrovně míry rizika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Obecné informace - identifikátory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Ekonomický profil velkého podniku a jeho oblasti podnikání, sektorové, odvětvové informace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Daňový profil velkého podniku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Analýza daňové povinnosti ve vztahu k účetním datům a výsledkům finanční analýzy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Hlavní identifikované riziko a individuálně přidělený stupeň rizika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D662-52BD-488E-B909-765984B078F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Analýza rizik a finanční analýza</a:t>
            </a:r>
            <a:endParaRPr lang="cs-CZ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Jedna z komponent hodnocení subjektů</a:t>
            </a:r>
          </a:p>
          <a:p>
            <a:r>
              <a:rPr lang="cs-CZ" dirty="0" smtClean="0"/>
              <a:t>Ustálená procedura v rámci FA</a:t>
            </a:r>
          </a:p>
          <a:p>
            <a:pPr lvl="1"/>
            <a:r>
              <a:rPr lang="cs-CZ" dirty="0" smtClean="0"/>
              <a:t>Získání dat pro analýzu a jejich úprava</a:t>
            </a:r>
          </a:p>
          <a:p>
            <a:pPr lvl="1"/>
            <a:r>
              <a:rPr lang="cs-CZ" dirty="0" smtClean="0"/>
              <a:t>Konstrukce ukazatelů a jejich výpočet</a:t>
            </a:r>
          </a:p>
          <a:p>
            <a:pPr lvl="1"/>
            <a:r>
              <a:rPr lang="cs-CZ" dirty="0" smtClean="0"/>
              <a:t>Interpretace výsledků, vypovídací hodnota</a:t>
            </a:r>
          </a:p>
          <a:p>
            <a:r>
              <a:rPr lang="cs-CZ" dirty="0" smtClean="0"/>
              <a:t>Srovnávací výkazy</a:t>
            </a:r>
          </a:p>
          <a:p>
            <a:pPr lvl="1"/>
            <a:r>
              <a:rPr lang="cs-CZ" dirty="0" smtClean="0"/>
              <a:t>Horizontální analýza</a:t>
            </a:r>
          </a:p>
          <a:p>
            <a:pPr lvl="1"/>
            <a:r>
              <a:rPr lang="cs-CZ" dirty="0" smtClean="0"/>
              <a:t>Vertikální analýza</a:t>
            </a:r>
          </a:p>
          <a:p>
            <a:r>
              <a:rPr lang="cs-CZ" dirty="0" smtClean="0"/>
              <a:t>Zkoumání, porovnávání a vyhodnocování vlivu nadnárodních struktur na ekonomické chování tuzemských firem a případné dopady do jejich ZD</a:t>
            </a:r>
          </a:p>
          <a:p>
            <a:r>
              <a:rPr lang="cs-CZ" dirty="0" smtClean="0"/>
              <a:t>Projekt spolupráce VŠE při tvorbě obecných pravidel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D662-52BD-488E-B909-765984B078F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Analýza rizik – další nástroje</a:t>
            </a:r>
            <a:endParaRPr lang="cs-CZ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Analyticko-vyhledávací a monitorovací  rešeršní systém</a:t>
            </a:r>
          </a:p>
          <a:p>
            <a:pPr lvl="1"/>
            <a:r>
              <a:rPr lang="cs-CZ" sz="2200" dirty="0" smtClean="0"/>
              <a:t>Využití moderních analytických nástrojů pro podporu provádění daňové kontroly</a:t>
            </a:r>
          </a:p>
          <a:p>
            <a:pPr lvl="1"/>
            <a:r>
              <a:rPr lang="cs-CZ" sz="2200" dirty="0" err="1" smtClean="0"/>
              <a:t>Tovek</a:t>
            </a:r>
            <a:r>
              <a:rPr lang="cs-CZ" sz="2200" dirty="0" smtClean="0"/>
              <a:t> server – vytěžování a zpracování rozličných zdrojů dat, včetně internetu</a:t>
            </a:r>
          </a:p>
          <a:p>
            <a:r>
              <a:rPr lang="cs-CZ" sz="2200" dirty="0" smtClean="0"/>
              <a:t>Kontrolně analytický SW Idea</a:t>
            </a:r>
          </a:p>
          <a:p>
            <a:pPr lvl="1"/>
            <a:r>
              <a:rPr lang="cs-CZ" sz="2200" dirty="0" smtClean="0"/>
              <a:t>Ve fázi analýz nástrojem syntézy </a:t>
            </a:r>
          </a:p>
          <a:p>
            <a:r>
              <a:rPr lang="cs-CZ" sz="2200" dirty="0" smtClean="0"/>
              <a:t>Základní cíl analýz – selekce DS dle míry rizika s výstupem do priorit využití kontrolních kapacit SFÚ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755576" y="764704"/>
          <a:ext cx="813690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D662-52BD-488E-B909-765984B078F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270072580"/>
              </p:ext>
            </p:extLst>
          </p:nvPr>
        </p:nvGraphicFramePr>
        <p:xfrm>
          <a:off x="0" y="836613"/>
          <a:ext cx="874871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D662-52BD-488E-B909-765984B078FD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Daňová kontrola</a:t>
            </a:r>
            <a:endParaRPr lang="cs-CZ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Výstupy analýz x daňová kontrola</a:t>
            </a:r>
          </a:p>
          <a:p>
            <a:pPr lvl="1"/>
            <a:r>
              <a:rPr lang="cs-CZ" sz="2000" dirty="0" smtClean="0"/>
              <a:t>Zaměření kontrol cíleně dle analýzami identifikovaných oblastí a směrů</a:t>
            </a:r>
          </a:p>
          <a:p>
            <a:pPr lvl="1"/>
            <a:r>
              <a:rPr lang="cs-CZ" sz="2000" dirty="0" smtClean="0"/>
              <a:t>Kontrola nastavení vnitřních systémů firem</a:t>
            </a:r>
          </a:p>
          <a:p>
            <a:endParaRPr lang="cs-CZ" sz="2000" dirty="0" smtClean="0"/>
          </a:p>
          <a:p>
            <a:r>
              <a:rPr lang="cs-CZ" sz="2000" dirty="0" smtClean="0"/>
              <a:t>Interní kontrola x daňová kontrola dle DŘ</a:t>
            </a:r>
          </a:p>
          <a:p>
            <a:r>
              <a:rPr lang="cs-CZ" sz="2000" dirty="0" smtClean="0"/>
              <a:t>Priorita e-auditních technik</a:t>
            </a:r>
          </a:p>
          <a:p>
            <a:r>
              <a:rPr lang="cs-CZ" sz="2000" dirty="0" smtClean="0"/>
              <a:t>Kontrolní akce a šetření  se speciálním účelem (např. PHM, nová ustanovení zákona o vnitrostátním reverse </a:t>
            </a:r>
            <a:r>
              <a:rPr lang="cs-CZ" sz="2000" dirty="0" err="1" smtClean="0"/>
              <a:t>charge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Zhodnocení správy VDS v roce 2012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Skutečnosti mající vliv na časovou a odbornou náročnost – VDS – delší „daňová historie“ ale značná chybovost podání – náročnost na komunikaci s DS (DAP, souhrnná hlášení, hlášení k RCH)</a:t>
            </a:r>
          </a:p>
          <a:p>
            <a:r>
              <a:rPr lang="cs-CZ" dirty="0" smtClean="0"/>
              <a:t>Nutnost telefonické a mailové komunikace u cca 40% podání</a:t>
            </a:r>
          </a:p>
          <a:p>
            <a:r>
              <a:rPr lang="cs-CZ" dirty="0" smtClean="0"/>
              <a:t>K 66% řádným DAP DPH jsou podávána DODAP</a:t>
            </a:r>
          </a:p>
          <a:p>
            <a:r>
              <a:rPr lang="cs-CZ" dirty="0" smtClean="0"/>
              <a:t>Úroveň elektronizace podání – v listinné podobě je podáváno 71% DAP DPPO a 27% DAP DPH</a:t>
            </a:r>
          </a:p>
          <a:p>
            <a:r>
              <a:rPr lang="cs-CZ" dirty="0" smtClean="0"/>
              <a:t>Žádosti o vydání rozhodnutí o závazném posouzení – v řešení SFÚ 16 žádostí</a:t>
            </a:r>
          </a:p>
          <a:p>
            <a:r>
              <a:rPr lang="cs-CZ" dirty="0" smtClean="0"/>
              <a:t>Žádosti o stanovení záloh jinak – v řešení SFÚ je aktuálně 178 žádostí, nedostatečné podklady, zaznamenány případy snahy využití tohoto institutu jako výhodný prostředek k financování činnosti DS</a:t>
            </a:r>
          </a:p>
          <a:p>
            <a:r>
              <a:rPr lang="cs-CZ" dirty="0" smtClean="0"/>
              <a:t>Časová náročnost správy VDS – činnost SFÚ je vnímána tak, že tento bude poskytovat stálý informační servis, který VDS také vyžadují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886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Vznik SFÚ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Zákon  č. 531/1990 Sb., o územních finančních orgánech</a:t>
            </a:r>
          </a:p>
          <a:p>
            <a:pPr lvl="1" eaLnBrk="1" hangingPunct="1"/>
            <a:r>
              <a:rPr lang="cs-CZ" sz="2400" dirty="0" smtClean="0"/>
              <a:t>§ 9a ve znění novel </a:t>
            </a:r>
          </a:p>
          <a:p>
            <a:pPr lvl="1" eaLnBrk="1" hangingPunct="1"/>
            <a:r>
              <a:rPr lang="cs-CZ" sz="2000" dirty="0" smtClean="0"/>
              <a:t>Účinnost od 1. 1. 2012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dirty="0" smtClean="0"/>
              <a:t>X</a:t>
            </a:r>
          </a:p>
          <a:p>
            <a:pPr eaLnBrk="1" hangingPunct="1"/>
            <a:r>
              <a:rPr lang="cs-CZ" sz="2600" dirty="0" smtClean="0"/>
              <a:t>Souvislost se zákonem  o finanční správě (tzv. 14+1)</a:t>
            </a:r>
          </a:p>
          <a:p>
            <a:pPr lvl="1" eaLnBrk="1" hangingPunct="1"/>
            <a:r>
              <a:rPr lang="cs-CZ" sz="2400" dirty="0" smtClean="0"/>
              <a:t>Účinnost byla odložena na 1.1.2013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Zákon o Finanční správě a SFÚ</a:t>
            </a:r>
            <a:b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(456/2011 Sb., ve znění pozdějších předpisů)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Rozšíření množiny VDS – bez ohledu na obrat</a:t>
            </a:r>
          </a:p>
          <a:p>
            <a:pPr lvl="1"/>
            <a:r>
              <a:rPr lang="cs-CZ" dirty="0" smtClean="0"/>
              <a:t>Investiční společnosti vč. jejich podílových fondů</a:t>
            </a:r>
          </a:p>
          <a:p>
            <a:pPr lvl="1"/>
            <a:r>
              <a:rPr lang="cs-CZ" dirty="0" smtClean="0"/>
              <a:t>Investiční fondy</a:t>
            </a:r>
          </a:p>
          <a:p>
            <a:pPr lvl="1"/>
            <a:r>
              <a:rPr lang="cs-CZ" dirty="0" smtClean="0"/>
              <a:t>Penzijní společnosti a jejich fondy</a:t>
            </a:r>
          </a:p>
          <a:p>
            <a:pPr lvl="1"/>
            <a:r>
              <a:rPr lang="cs-CZ" dirty="0" smtClean="0"/>
              <a:t>Spořitelní a úvěrní družstva</a:t>
            </a:r>
          </a:p>
          <a:p>
            <a:pPr lvl="1"/>
            <a:r>
              <a:rPr lang="cs-CZ" dirty="0" smtClean="0"/>
              <a:t>Loterijní společnosti – jen pro účely státního dozoru</a:t>
            </a:r>
          </a:p>
          <a:p>
            <a:r>
              <a:rPr lang="cs-CZ" dirty="0" smtClean="0"/>
              <a:t>Cca 340 „nových“ DS – z toho cca 240 subjekty finančního sektoru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Zvláštní ustanovení o příslušnosti soudů ve správním soudnictví ve vztahu k SFÚ – místní příslušnost krajského soudu v jehož obvodu má navrhovatel bydliště nebo sídlo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761" y="1896514"/>
            <a:ext cx="4790477" cy="393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4418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Zákon o Finanční správě a SFÚ </a:t>
            </a:r>
            <a:b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sz="3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(456/2011 Sb., ve znění pozdějších předpisů)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Nové agendy</a:t>
            </a:r>
          </a:p>
          <a:p>
            <a:pPr lvl="1"/>
            <a:r>
              <a:rPr lang="cs-CZ" dirty="0" smtClean="0"/>
              <a:t>Státní dozor – delimitace, změny </a:t>
            </a:r>
          </a:p>
          <a:p>
            <a:pPr lvl="1"/>
            <a:r>
              <a:rPr lang="cs-CZ" dirty="0" smtClean="0"/>
              <a:t>Cenová kontrola – delimitace, změny</a:t>
            </a:r>
          </a:p>
          <a:p>
            <a:pPr lvl="1"/>
            <a:r>
              <a:rPr lang="cs-CZ" dirty="0" smtClean="0"/>
              <a:t>Centrální registr smluv penzijního spoření</a:t>
            </a:r>
          </a:p>
          <a:p>
            <a:pPr lvl="1"/>
            <a:r>
              <a:rPr lang="cs-CZ" dirty="0" smtClean="0"/>
              <a:t>Správa 2.pilíře důchodového systému („</a:t>
            </a:r>
            <a:r>
              <a:rPr lang="cs-CZ" dirty="0" err="1" smtClean="0"/>
              <a:t>opt-out</a:t>
            </a:r>
            <a:r>
              <a:rPr lang="cs-CZ" dirty="0" smtClean="0"/>
              <a:t>“) týká se i ostatních útvarů daňové správy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u="sng" smtClean="0">
                <a:latin typeface="Arial" charset="0"/>
              </a:rPr>
              <a:t>Organizační schéma SFÚ</a:t>
            </a:r>
          </a:p>
        </p:txBody>
      </p:sp>
      <p:sp>
        <p:nvSpPr>
          <p:cNvPr id="13317" name="Rectangle 5"/>
          <p:cNvSpPr>
            <a:spLocks noRot="1" noChangeArrowheads="1"/>
          </p:cNvSpPr>
          <p:nvPr/>
        </p:nvSpPr>
        <p:spPr bwMode="auto">
          <a:xfrm>
            <a:off x="3419475" y="765175"/>
            <a:ext cx="230505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cs-CZ" sz="2400" b="1" i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 1.1.2013</a:t>
            </a:r>
          </a:p>
        </p:txBody>
      </p:sp>
      <p:pic>
        <p:nvPicPr>
          <p:cNvPr id="7172" name="Picture 130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7638"/>
            <a:ext cx="8713788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Působnost a agenda SFÚ v roce 2012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400" dirty="0" smtClean="0"/>
              <a:t>Místní působnost – celá ČR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Věcná působnost – totožná jako u FÚ v sídlech krajských měst </a:t>
            </a:r>
          </a:p>
          <a:p>
            <a:pPr lvl="1" eaLnBrk="1" hangingPunct="1"/>
            <a:r>
              <a:rPr lang="cs-CZ" sz="2400" dirty="0" smtClean="0"/>
              <a:t>Jen u vybraných subjektů</a:t>
            </a:r>
          </a:p>
          <a:p>
            <a:pPr lvl="2"/>
            <a:r>
              <a:rPr lang="cs-CZ" sz="2000" dirty="0" smtClean="0"/>
              <a:t>Kdo je vybraným subjektem - § 9a zákona o ÚFO</a:t>
            </a:r>
          </a:p>
          <a:p>
            <a:pPr lvl="2"/>
            <a:r>
              <a:rPr lang="cs-CZ" sz="2000" dirty="0" smtClean="0"/>
              <a:t>Včetně loterijního odvodu a státního dozoru u vybraných subjektů </a:t>
            </a:r>
          </a:p>
          <a:p>
            <a:pPr lvl="1" eaLnBrk="1" hangingPunct="1"/>
            <a:r>
              <a:rPr lang="cs-CZ" sz="2400" dirty="0" smtClean="0"/>
              <a:t>S výjimkou daní, u nichž může být současně místně příslušných více FÚ (např. daň z nemovitostí)</a:t>
            </a:r>
          </a:p>
          <a:p>
            <a:pPr lvl="1" eaLnBrk="1" hangingPunct="1"/>
            <a:r>
              <a:rPr lang="cs-CZ" sz="2400" dirty="0" smtClean="0"/>
              <a:t>Netýká se správy tzv.  plátcových pokladen  - samostatná „procesní subjektivita“ </a:t>
            </a:r>
          </a:p>
          <a:p>
            <a:pPr lvl="2" eaLnBrk="1" hangingPunct="1">
              <a:buFontTx/>
              <a:buNone/>
            </a:pPr>
            <a:endParaRPr lang="cs-CZ" dirty="0" smtClean="0"/>
          </a:p>
          <a:p>
            <a:pPr eaLnBrk="1" hangingPunct="1"/>
            <a:r>
              <a:rPr lang="cs-CZ" sz="2400" dirty="0" smtClean="0"/>
              <a:t>Odvolacím orgánem ve smyslu daňového řádu je FŘ pro hlavní město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Vybrané daňové subjekty</a:t>
            </a:r>
          </a:p>
        </p:txBody>
      </p:sp>
      <p:sp>
        <p:nvSpPr>
          <p:cNvPr id="7" name="Rectangle 9"/>
          <p:cNvSpPr>
            <a:spLocks noRot="1" noChangeArrowheads="1"/>
          </p:cNvSpPr>
          <p:nvPr/>
        </p:nvSpPr>
        <p:spPr bwMode="auto">
          <a:xfrm>
            <a:off x="2643174" y="1643050"/>
            <a:ext cx="388778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cs-CZ" sz="24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od 1.1.2012 do 30.11.2012</a:t>
            </a:r>
          </a:p>
        </p:txBody>
      </p:sp>
      <p:graphicFrame>
        <p:nvGraphicFramePr>
          <p:cNvPr id="8196" name="Objekt 8"/>
          <p:cNvGraphicFramePr>
            <a:graphicFrameLocks noChangeAspect="1"/>
          </p:cNvGraphicFramePr>
          <p:nvPr/>
        </p:nvGraphicFramePr>
        <p:xfrm>
          <a:off x="250825" y="2276475"/>
          <a:ext cx="8642350" cy="1412875"/>
        </p:xfrm>
        <a:graphic>
          <a:graphicData uri="http://schemas.openxmlformats.org/presentationml/2006/ole">
            <p:oleObj spid="_x0000_s1034" name="List" r:id="rId3" imgW="8886833" imgH="1095390" progId="Excel.Sheet.8">
              <p:embed/>
            </p:oleObj>
          </a:graphicData>
        </a:graphic>
      </p:graphicFrame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714884"/>
            <a:ext cx="8229600" cy="130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2"/>
          <p:cNvSpPr txBox="1">
            <a:spLocks noRot="1" noChangeArrowheads="1"/>
          </p:cNvSpPr>
          <p:nvPr/>
        </p:nvSpPr>
        <p:spPr bwMode="auto">
          <a:xfrm>
            <a:off x="469900" y="4786322"/>
            <a:ext cx="8280400" cy="1146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cs-CZ" sz="2000" dirty="0" smtClean="0">
                <a:effectLst/>
                <a:latin typeface="+mn-lt"/>
                <a:cs typeface="Times New Roman" pitchFamily="18" charset="0"/>
              </a:rPr>
              <a:t>Průběh změny místní příslušnosti  a periody „náběhu SFÚ“</a:t>
            </a:r>
          </a:p>
          <a:p>
            <a:pPr algn="just" eaLnBrk="1" hangingPunct="1">
              <a:defRPr/>
            </a:pPr>
            <a:r>
              <a:rPr lang="cs-CZ" sz="2000" dirty="0" smtClean="0">
                <a:effectLst/>
                <a:latin typeface="+mn-lt"/>
                <a:cs typeface="Times New Roman" pitchFamily="18" charset="0"/>
              </a:rPr>
              <a:t>Pravidla daňového řádu – obecná ZMP X delegace – dtto dle ZFS</a:t>
            </a:r>
          </a:p>
          <a:p>
            <a:pPr algn="just" eaLnBrk="1" hangingPunct="1">
              <a:defRPr/>
            </a:pPr>
            <a:r>
              <a:rPr lang="cs-CZ" sz="2000" dirty="0" smtClean="0">
                <a:effectLst/>
                <a:latin typeface="+mn-lt"/>
                <a:cs typeface="Times New Roman" pitchFamily="18" charset="0"/>
              </a:rPr>
              <a:t>Registrace u SFÚ a uložení spisu</a:t>
            </a:r>
          </a:p>
          <a:p>
            <a:pPr lvl="1" algn="just" eaLnBrk="1" hangingPunct="1">
              <a:defRPr/>
            </a:pPr>
            <a:r>
              <a:rPr lang="cs-CZ" sz="2000" dirty="0" smtClean="0">
                <a:effectLst/>
                <a:latin typeface="+mn-lt"/>
                <a:cs typeface="Times New Roman" pitchFamily="18" charset="0"/>
              </a:rPr>
              <a:t>Nutné úkony SFÚ v r. 2012 plynoucí z „hluchých míst“  ve spisech DS (zejm. plné moci i další registrační údaje a úkony ve fázi placení) a delimitace pracovníků na SFÚ</a:t>
            </a:r>
          </a:p>
          <a:p>
            <a:pPr lvl="1" algn="just" eaLnBrk="1" hangingPunct="1">
              <a:defRPr/>
            </a:pP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defRPr/>
            </a:pP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>
            <a:noAutofit/>
          </a:bodyPr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1123950" y="1374775"/>
          <a:ext cx="68961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800" dirty="0"/>
          </a:p>
        </p:txBody>
      </p:sp>
      <p:graphicFrame>
        <p:nvGraphicFramePr>
          <p:cNvPr id="4" name="graf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u="sng" smtClean="0">
                <a:latin typeface="Arial" charset="0"/>
              </a:rPr>
              <a:t>Organizační schéma SFÚ</a:t>
            </a:r>
          </a:p>
        </p:txBody>
      </p:sp>
      <p:sp>
        <p:nvSpPr>
          <p:cNvPr id="8201" name="Rectangle 9"/>
          <p:cNvSpPr>
            <a:spLocks noRot="1" noChangeArrowheads="1"/>
          </p:cNvSpPr>
          <p:nvPr/>
        </p:nvSpPr>
        <p:spPr bwMode="auto">
          <a:xfrm>
            <a:off x="3203575" y="765175"/>
            <a:ext cx="230505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cs-CZ" sz="24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 1.12.2012</a:t>
            </a:r>
          </a:p>
        </p:txBody>
      </p:sp>
      <p:pic>
        <p:nvPicPr>
          <p:cNvPr id="5124" name="Picture 10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412875"/>
            <a:ext cx="5688013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Organizační uspořádání SFÚ</a:t>
            </a:r>
            <a:b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70000" lnSpcReduction="20000"/>
          </a:bodyPr>
          <a:lstStyle/>
          <a:p>
            <a:pPr lvl="1" eaLnBrk="1" hangingPunct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400" dirty="0" smtClean="0"/>
              <a:t>model organizace dle systematiky DŘ (přípravné X nalézací X o placení)</a:t>
            </a:r>
          </a:p>
          <a:p>
            <a:pPr lvl="1" eaLnBrk="1" hangingPunct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400" dirty="0" smtClean="0"/>
              <a:t>značné zjednodušení přenosu  informací a tím omezení rizika jejich ztráty či nepředání</a:t>
            </a:r>
          </a:p>
          <a:p>
            <a:pPr lvl="1" eaLnBrk="1" hangingPunct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400" dirty="0" smtClean="0"/>
              <a:t>orientace na hmotně právní specializaci i v rámci specializace procesní  (nalézací řízení X o placení). Rutinní správa daňových záležitostí subjektů přesunuta více do útvaru správy plateb</a:t>
            </a:r>
          </a:p>
          <a:p>
            <a:pPr lvl="1" eaLnBrk="1" hangingPunct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400" dirty="0" smtClean="0"/>
              <a:t>odlišná organizace daňových útvarů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400" dirty="0" smtClean="0"/>
              <a:t>přehlednější a komplexnější správa, vyšší míra znalosti a povědomí o subjektu, jednotná správa platebních povinností (ODÚ) u jednoho subjektu  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400" dirty="0" smtClean="0"/>
              <a:t>rychlejší a efektivnější možnost vedení příslušného řízení bez nutnosti zdržující komunikace a výměny informací mezi útvary, současně lze ze stejného důvodu operativněji reagovat na neplnění povinností či nezákonné jednání ze strany subjektu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400" dirty="0" smtClean="0"/>
              <a:t>vyšší míra znalostí provázanosti údajů v DAP s ekonomickou činností subjektu </a:t>
            </a:r>
          </a:p>
          <a:p>
            <a:pPr lvl="1" eaLnBrk="1" hangingPunct="1">
              <a:lnSpc>
                <a:spcPct val="80000"/>
              </a:lnSpc>
              <a:buFont typeface="Courier New" pitchFamily="49" charset="0"/>
              <a:buChar char="o"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Organizační struktura a priority SFÚ </a:t>
            </a:r>
            <a:endParaRPr lang="cs-CZ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Celostátní působnost – jednotná spisová služba všech pracovišť po ČR</a:t>
            </a:r>
          </a:p>
          <a:p>
            <a:r>
              <a:rPr lang="cs-CZ" sz="2000" dirty="0" smtClean="0"/>
              <a:t>Otevřená komunikace s daňovými subjekty i neformální, zejména v rovině zjišťovací</a:t>
            </a:r>
          </a:p>
          <a:p>
            <a:r>
              <a:rPr lang="cs-CZ" sz="2000" dirty="0" smtClean="0"/>
              <a:t>Důraz na elektronickou komunikaci a správu </a:t>
            </a:r>
          </a:p>
          <a:p>
            <a:r>
              <a:rPr lang="cs-CZ" sz="2000" dirty="0" smtClean="0"/>
              <a:t>Jednotná interpretace a aplikace daňových zákonů, zobjektivnění řízení o opravných prostředcích na 1.stupni – odbor metodiky SFÚ</a:t>
            </a:r>
          </a:p>
          <a:p>
            <a:r>
              <a:rPr lang="cs-CZ" sz="2000" dirty="0" smtClean="0"/>
              <a:t>Segmentace poplatníků v různých rovinách (sektory,komodity, rizika apod.) – zejména v rovině nalézací a vymáhání nedoplatků  </a:t>
            </a:r>
          </a:p>
          <a:p>
            <a:r>
              <a:rPr lang="cs-CZ" sz="2000" dirty="0" smtClean="0"/>
              <a:t>Dobrovolné plnění povinností, součinnost SFÚ x kontrolně dozorová činnost SFÚ</a:t>
            </a:r>
          </a:p>
          <a:p>
            <a:r>
              <a:rPr lang="cs-CZ" sz="2000" dirty="0" smtClean="0"/>
              <a:t>Správa holdingů a skupin, jejichž členové působí v různých sektorech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1101</Words>
  <Application>Microsoft Office PowerPoint</Application>
  <PresentationFormat>On-screen Show (4:3)</PresentationFormat>
  <Paragraphs>151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Motiv sady Office</vt:lpstr>
      <vt:lpstr>List</vt:lpstr>
      <vt:lpstr>Specializovaný finanční úřad</vt:lpstr>
      <vt:lpstr>Vznik SFÚ</vt:lpstr>
      <vt:lpstr>Působnost a agenda SFÚ v roce 2012</vt:lpstr>
      <vt:lpstr>Vybrané daňové subjekty</vt:lpstr>
      <vt:lpstr> </vt:lpstr>
      <vt:lpstr>Slide 6</vt:lpstr>
      <vt:lpstr>Organizační schéma SFÚ</vt:lpstr>
      <vt:lpstr> Organizační uspořádání SFÚ </vt:lpstr>
      <vt:lpstr>Organizační struktura a priority SFÚ </vt:lpstr>
      <vt:lpstr>Principy přístupu ke správě daní VDS</vt:lpstr>
      <vt:lpstr>Principy přístupu ke správě daní VDS</vt:lpstr>
      <vt:lpstr>Nástroje a informační zdroje k rozlišení míry rizika v ekonomickém chování DS </vt:lpstr>
      <vt:lpstr>Systém analýzy rizik – základ segmentace DS dle úrovně míry rizika</vt:lpstr>
      <vt:lpstr>Analýza rizik a finanční analýza</vt:lpstr>
      <vt:lpstr>Analýza rizik – další nástroje</vt:lpstr>
      <vt:lpstr>Slide 16</vt:lpstr>
      <vt:lpstr>Slide 17</vt:lpstr>
      <vt:lpstr>Daňová kontrola</vt:lpstr>
      <vt:lpstr>Zhodnocení správy VDS v roce 2012</vt:lpstr>
      <vt:lpstr>Zákon o Finanční správě a SFÚ  (456/2011 Sb., ve znění pozdějších předpisů)</vt:lpstr>
      <vt:lpstr>Slide 21</vt:lpstr>
      <vt:lpstr>Zákon o Finanční správě a SFÚ  (456/2011 Sb., ve znění pozdějších předpisů)</vt:lpstr>
      <vt:lpstr>Organizační schéma SFÚ</vt:lpstr>
    </vt:vector>
  </TitlesOfParts>
  <Company>FÚ v Kutné Hoře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Specializovaný finanční úřad</dc:title>
  <dc:creator>Ing. Jan Ronovský</dc:creator>
  <cp:lastModifiedBy>KPMG</cp:lastModifiedBy>
  <cp:revision>58</cp:revision>
  <cp:lastPrinted>2012-12-06T09:56:25Z</cp:lastPrinted>
  <dcterms:created xsi:type="dcterms:W3CDTF">2012-11-24T20:22:30Z</dcterms:created>
  <dcterms:modified xsi:type="dcterms:W3CDTF">2012-12-10T07:35:57Z</dcterms:modified>
</cp:coreProperties>
</file>