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58" r:id="rId5"/>
    <p:sldId id="269" r:id="rId6"/>
    <p:sldId id="264" r:id="rId7"/>
    <p:sldId id="265" r:id="rId8"/>
    <p:sldId id="266" r:id="rId9"/>
    <p:sldId id="270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A0"/>
    <a:srgbClr val="005DA8"/>
    <a:srgbClr val="CB9000"/>
    <a:srgbClr val="81C55B"/>
    <a:srgbClr val="505050"/>
    <a:srgbClr val="EAEAEA"/>
    <a:srgbClr val="B4B4B4"/>
    <a:srgbClr val="78BE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3" autoAdjust="0"/>
    <p:restoredTop sz="94660"/>
  </p:normalViewPr>
  <p:slideViewPr>
    <p:cSldViewPr>
      <p:cViewPr>
        <p:scale>
          <a:sx n="66" d="100"/>
          <a:sy n="66" d="100"/>
        </p:scale>
        <p:origin x="-141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9D87B7AE-D294-41C9-8D5A-D105DBBEE5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 userDrawn="1"/>
        </p:nvSpPr>
        <p:spPr bwMode="auto">
          <a:xfrm>
            <a:off x="0" y="0"/>
            <a:ext cx="4572000" cy="2276475"/>
          </a:xfrm>
          <a:prstGeom prst="rect">
            <a:avLst/>
          </a:prstGeom>
          <a:solidFill>
            <a:srgbClr val="0046A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rgbClr val="0046A0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 userDrawn="1"/>
        </p:nvSpPr>
        <p:spPr bwMode="auto">
          <a:xfrm>
            <a:off x="4572000" y="0"/>
            <a:ext cx="4572000" cy="2276475"/>
          </a:xfrm>
          <a:prstGeom prst="rect">
            <a:avLst/>
          </a:prstGeom>
          <a:solidFill>
            <a:srgbClr val="505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6" name="Picture 104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67B3"/>
              </a:clrFrom>
              <a:clrTo>
                <a:srgbClr val="0067B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357188"/>
            <a:ext cx="362267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Users\AVC\Desktop\powerpoint\eng\logo_MENDELU_RGB_ENG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5072063"/>
            <a:ext cx="16097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187450" y="2852738"/>
            <a:ext cx="7197725" cy="792162"/>
          </a:xfrm>
        </p:spPr>
        <p:txBody>
          <a:bodyPr/>
          <a:lstStyle>
            <a:lvl1pPr>
              <a:defRPr sz="4000">
                <a:solidFill>
                  <a:srgbClr val="0046A0"/>
                </a:solidFill>
              </a:defRPr>
            </a:lvl1pPr>
          </a:lstStyle>
          <a:p>
            <a:r>
              <a:rPr lang="cs-CZ" dirty="0"/>
              <a:t>Hlavní název prezentace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16338"/>
            <a:ext cx="6400800" cy="122555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cs-CZ"/>
              <a:t>Menší podtitul prezentace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E16BA16-7E7F-4713-B39D-F32742F2EC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D6E17DC4-47C6-4080-8DDA-FD763980C7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11963" y="1125538"/>
            <a:ext cx="1874837" cy="50006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87450" y="1125538"/>
            <a:ext cx="5472113" cy="50006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98DA2FF1-2104-4F87-9074-0876804C61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B7B6220D-EF04-4900-B99B-4E932471AB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59DC0237-E83D-490F-9D8F-9CDE270A00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450" y="2133600"/>
            <a:ext cx="3673475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13325" y="2133600"/>
            <a:ext cx="3673475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C303FF16-8AF6-4BA3-88F2-E6BB1703AE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7247A3DF-3493-4E0F-9BCC-026E6FD69E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64CC1F99-C531-4F5B-9577-A8C33473D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EA648082-18D9-434C-82FE-88A8E9B21D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053BC7F9-BBA2-44F2-BFF9-112342B87C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8BBAC061-696D-4AAC-A55C-A8AFFE8224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46A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125538"/>
            <a:ext cx="69961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 kapitoly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133600"/>
            <a:ext cx="749935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260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18DB1F66-FF1B-4E9C-ACC9-DC850C6538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1187450" y="260350"/>
            <a:ext cx="338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7B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7B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7B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7B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050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05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05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05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852738"/>
            <a:ext cx="8353425" cy="1800225"/>
          </a:xfrm>
        </p:spPr>
        <p:txBody>
          <a:bodyPr/>
          <a:lstStyle/>
          <a:p>
            <a:r>
              <a:rPr lang="en-US" sz="3200" smtClean="0"/>
              <a:t>The Impacts of the CCCTB Introduction on the Distribution of the Group Tax Bases across the EU: The Study for the Czech Republic </a:t>
            </a:r>
            <a:r>
              <a:rPr lang="cs-CZ" sz="3200" smtClean="0"/>
              <a:t/>
            </a:r>
            <a:br>
              <a:rPr lang="cs-CZ" sz="3200" smtClean="0"/>
            </a:br>
            <a:r>
              <a:rPr lang="en-US" sz="3200" smtClean="0"/>
              <a:t> </a:t>
            </a:r>
            <a:r>
              <a:rPr lang="cs-CZ" sz="3200" smtClean="0"/>
              <a:t/>
            </a:r>
            <a:br>
              <a:rPr lang="cs-CZ" sz="3200" smtClean="0"/>
            </a:br>
            <a:endParaRPr lang="en-US" sz="320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643438" y="260350"/>
            <a:ext cx="4249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cs-CZ" b="1">
                <a:solidFill>
                  <a:schemeClr val="bg1"/>
                </a:solidFill>
              </a:rPr>
              <a:t>16</a:t>
            </a:r>
            <a:r>
              <a:rPr lang="cs-CZ" b="1" baseline="30000">
                <a:solidFill>
                  <a:schemeClr val="bg1"/>
                </a:solidFill>
              </a:rPr>
              <a:t>th</a:t>
            </a:r>
            <a:r>
              <a:rPr lang="cs-CZ" b="1">
                <a:solidFill>
                  <a:schemeClr val="bg1"/>
                </a:solidFill>
              </a:rPr>
              <a:t> October 2011</a:t>
            </a:r>
            <a:endParaRPr lang="en-US" b="1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cs-CZ" b="1">
                <a:solidFill>
                  <a:schemeClr val="bg1"/>
                </a:solidFill>
              </a:rPr>
              <a:t>Danuše Nerudová, Veronika Solilová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852738"/>
            <a:ext cx="8353425" cy="1800225"/>
          </a:xfrm>
        </p:spPr>
        <p:txBody>
          <a:bodyPr/>
          <a:lstStyle/>
          <a:p>
            <a:pPr algn="ctr" eaLnBrk="1" hangingPunct="1"/>
            <a:r>
              <a:rPr lang="cs-CZ" sz="3200" smtClean="0"/>
              <a:t>Thank you for your attention !!</a:t>
            </a:r>
            <a:br>
              <a:rPr lang="cs-CZ" sz="3200" smtClean="0"/>
            </a:br>
            <a:r>
              <a:rPr lang="cs-CZ" sz="3200" smtClean="0"/>
              <a:t/>
            </a:r>
            <a:br>
              <a:rPr lang="cs-CZ" sz="3200" smtClean="0"/>
            </a:br>
            <a:endParaRPr lang="en-US" sz="2000" smtClean="0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4859338" y="260350"/>
            <a:ext cx="4033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cs-CZ" b="1">
                <a:solidFill>
                  <a:schemeClr val="bg1"/>
                </a:solidFill>
              </a:rPr>
              <a:t>12</a:t>
            </a:r>
            <a:r>
              <a:rPr lang="cs-CZ" b="1" baseline="30000">
                <a:solidFill>
                  <a:schemeClr val="bg1"/>
                </a:solidFill>
              </a:rPr>
              <a:t>th</a:t>
            </a:r>
            <a:r>
              <a:rPr lang="cs-CZ" b="1">
                <a:solidFill>
                  <a:schemeClr val="bg1"/>
                </a:solidFill>
              </a:rPr>
              <a:t> October 2011, Brno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92150" y="4508500"/>
            <a:ext cx="776763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46A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6A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6A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6A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6A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7B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7B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7B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7B3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Danuše Nerudová</a:t>
            </a:r>
            <a:b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Department </a:t>
            </a:r>
            <a:r>
              <a:rPr lang="cs-CZ" sz="2000" dirty="0" err="1" smtClean="0">
                <a:solidFill>
                  <a:schemeClr val="bg2">
                    <a:lumMod val="75000"/>
                  </a:schemeClr>
                </a:solidFill>
              </a:rPr>
              <a:t>of</a:t>
            </a: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2">
                    <a:lumMod val="75000"/>
                  </a:schemeClr>
                </a:solidFill>
              </a:rPr>
              <a:t>Accounting</a:t>
            </a: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 and </a:t>
            </a:r>
            <a:r>
              <a:rPr lang="cs-CZ" sz="2000" dirty="0" err="1" smtClean="0">
                <a:solidFill>
                  <a:schemeClr val="bg2">
                    <a:lumMod val="75000"/>
                  </a:schemeClr>
                </a:solidFill>
              </a:rPr>
              <a:t>Taxes</a:t>
            </a:r>
            <a:endParaRPr lang="cs-CZ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r" eaLnBrk="1" hangingPunct="1">
              <a:defRPr/>
            </a:pPr>
            <a:r>
              <a:rPr lang="cs-CZ" sz="2000" dirty="0" err="1" smtClean="0">
                <a:solidFill>
                  <a:schemeClr val="bg2">
                    <a:lumMod val="75000"/>
                  </a:schemeClr>
                </a:solidFill>
              </a:rPr>
              <a:t>danuse.nerudova</a:t>
            </a: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@</a:t>
            </a:r>
            <a:r>
              <a:rPr lang="cs-CZ" sz="2000" dirty="0" err="1" smtClean="0">
                <a:solidFill>
                  <a:schemeClr val="bg2">
                    <a:lumMod val="75000"/>
                  </a:schemeClr>
                </a:solidFill>
              </a:rPr>
              <a:t>mendelu.cz</a:t>
            </a: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www.mendelu.cz</a:t>
            </a:r>
            <a:endParaRPr lang="en-US" sz="20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551B6450-289C-471B-8AD4-636194316648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7920037" cy="4857750"/>
          </a:xfrm>
        </p:spPr>
        <p:txBody>
          <a:bodyPr/>
          <a:lstStyle/>
          <a:p>
            <a:pPr eaLnBrk="1" hangingPunct="1"/>
            <a:r>
              <a:rPr lang="en-US" sz="2800" smtClean="0"/>
              <a:t>To quantify the differences in the division of the MNEs group tax bases between the individual Member States in current situation – i.e. when applying separate entity approach and situation when CCCTB will be introduced – i.e. applying the allocation formula for sharing the tax base.</a:t>
            </a:r>
          </a:p>
          <a:p>
            <a:pPr eaLnBrk="1" hangingPunct="1"/>
            <a:r>
              <a:rPr lang="en-US" sz="2800" smtClean="0"/>
              <a:t>empirical analysis is based on the data available from the Amadeus database</a:t>
            </a:r>
          </a:p>
          <a:p>
            <a:pPr eaLnBrk="1" hangingPunct="1"/>
            <a:r>
              <a:rPr lang="en-US" sz="2800" smtClean="0"/>
              <a:t>the project GA CR No. 13-21683S 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3313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5B7ACF47-0C2E-4519-B6F5-225A8A976C0A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268413"/>
            <a:ext cx="7920037" cy="4857750"/>
          </a:xfrm>
        </p:spPr>
        <p:txBody>
          <a:bodyPr/>
          <a:lstStyle/>
          <a:p>
            <a:pPr eaLnBrk="1" hangingPunct="1"/>
            <a:r>
              <a:rPr lang="en-US" sz="2800" smtClean="0"/>
              <a:t>EC has worked on CCCTB for more than 10 years</a:t>
            </a:r>
          </a:p>
          <a:p>
            <a:pPr eaLnBrk="1" hangingPunct="1"/>
            <a:r>
              <a:rPr lang="en-US" sz="2800" smtClean="0"/>
              <a:t>CCCTB directive proposal on 16th March 2011</a:t>
            </a:r>
          </a:p>
          <a:p>
            <a:pPr eaLnBrk="1" hangingPunct="1"/>
            <a:r>
              <a:rPr lang="en-US" sz="2800" smtClean="0"/>
              <a:t>Fair tax competition</a:t>
            </a:r>
          </a:p>
          <a:p>
            <a:pPr eaLnBrk="1" hangingPunct="1"/>
            <a:r>
              <a:rPr lang="en-US" sz="2800" smtClean="0"/>
              <a:t>Elimination of TP problems</a:t>
            </a:r>
            <a:endParaRPr lang="cs-CZ" sz="2800" smtClean="0"/>
          </a:p>
          <a:p>
            <a:pPr eaLnBrk="1" hangingPunct="1"/>
            <a:r>
              <a:rPr lang="en-US" sz="2800" smtClean="0"/>
              <a:t>Decrease in compliance costs of taxation</a:t>
            </a:r>
            <a:endParaRPr lang="cs-CZ" sz="2800" smtClean="0"/>
          </a:p>
          <a:p>
            <a:pPr eaLnBrk="1" hangingPunct="1"/>
            <a:r>
              <a:rPr lang="en-US" sz="2800" smtClean="0"/>
              <a:t>Mechanism for sharing the tax base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3313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C55B63F5-3CA9-4F7E-B3F3-6CADC0AC4AE5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80400" cy="5000625"/>
          </a:xfrm>
        </p:spPr>
        <p:txBody>
          <a:bodyPr/>
          <a:lstStyle/>
          <a:p>
            <a:r>
              <a:rPr lang="en-US" sz="2800" smtClean="0"/>
              <a:t>Formulary apportionment vs separate accounting</a:t>
            </a:r>
          </a:p>
          <a:p>
            <a:r>
              <a:rPr lang="en-US" sz="2800" smtClean="0"/>
              <a:t>(Musgrave, 1972) FA could eliminate problem with TP</a:t>
            </a:r>
          </a:p>
          <a:p>
            <a:r>
              <a:rPr lang="en-US" sz="2800" smtClean="0"/>
              <a:t>(McLure, 1980) 3 factor formula transforms CIT into a tax on property, payroll and sales; also proved by (Golbsee, 2000; Maydew, 2000) or (Welish,2000)</a:t>
            </a:r>
          </a:p>
          <a:p>
            <a:r>
              <a:rPr lang="en-US" sz="2800" smtClean="0"/>
              <a:t>Methods of sharing the tax base in EU context (Hellerstein, 2001; McLure, 2004)</a:t>
            </a:r>
          </a:p>
          <a:p>
            <a:r>
              <a:rPr lang="en-US" sz="2800" smtClean="0"/>
              <a:t>(Weiner, 2005); (Mintz, 2004); (Sorensen, 2004)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3313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Theoretical Background</a:t>
            </a:r>
          </a:p>
        </p:txBody>
      </p:sp>
      <p:sp>
        <p:nvSpPr>
          <p:cNvPr id="7173" name="Šipka doprava 1"/>
          <p:cNvSpPr>
            <a:spLocks noChangeArrowheads="1"/>
          </p:cNvSpPr>
          <p:nvPr/>
        </p:nvSpPr>
        <p:spPr bwMode="auto">
          <a:xfrm>
            <a:off x="1187450" y="3644900"/>
            <a:ext cx="1655763" cy="792163"/>
          </a:xfrm>
          <a:prstGeom prst="rightArrow">
            <a:avLst>
              <a:gd name="adj1" fmla="val 50000"/>
              <a:gd name="adj2" fmla="val 49971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31D44B77-E066-4552-87FF-40AFA6255815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80400" cy="4713288"/>
          </a:xfrm>
        </p:spPr>
        <p:txBody>
          <a:bodyPr/>
          <a:lstStyle/>
          <a:p>
            <a:pPr algn="just"/>
            <a:r>
              <a:rPr lang="en-US" sz="2400" smtClean="0"/>
              <a:t>Data selection</a:t>
            </a:r>
          </a:p>
          <a:p>
            <a:pPr algn="just">
              <a:buFontTx/>
              <a:buNone/>
            </a:pPr>
            <a:r>
              <a:rPr lang="en-US" sz="2400" smtClean="0"/>
              <a:t>  - two tier test </a:t>
            </a:r>
          </a:p>
          <a:p>
            <a:pPr algn="just">
              <a:buFontTx/>
              <a:buNone/>
            </a:pPr>
            <a:r>
              <a:rPr lang="en-US" sz="2400" smtClean="0"/>
              <a:t>  - at least 50.01% ownership in the controlled company and  </a:t>
            </a:r>
          </a:p>
          <a:p>
            <a:pPr algn="just">
              <a:buFontTx/>
              <a:buNone/>
            </a:pPr>
            <a:r>
              <a:rPr lang="en-US" sz="2400" smtClean="0"/>
              <a:t>    more than 75.01 % of the voting rights</a:t>
            </a:r>
          </a:p>
          <a:p>
            <a:pPr algn="just">
              <a:buFontTx/>
              <a:buNone/>
            </a:pPr>
            <a:r>
              <a:rPr lang="en-US" sz="2400" smtClean="0"/>
              <a:t>  - identification of CZ parent  companies and subsidiaries    in the EU  </a:t>
            </a:r>
          </a:p>
          <a:p>
            <a:pPr algn="just">
              <a:buFontTx/>
              <a:buNone/>
            </a:pPr>
            <a:r>
              <a:rPr lang="en-US" sz="2400" smtClean="0"/>
              <a:t>  - comparative analysis of national consolidation and group taxation regimes</a:t>
            </a:r>
            <a:r>
              <a:rPr lang="cs-CZ" sz="2400" smtClean="0"/>
              <a:t> (</a:t>
            </a:r>
            <a:r>
              <a:rPr lang="en-US" sz="2400" smtClean="0"/>
              <a:t>full consolidation, pooling, intra-group loss transfer and no scheme available)</a:t>
            </a:r>
          </a:p>
          <a:p>
            <a:pPr algn="just">
              <a:buFontTx/>
              <a:buNone/>
            </a:pPr>
            <a:r>
              <a:rPr lang="en-US" sz="2400" smtClean="0"/>
              <a:t>  - calculation </a:t>
            </a:r>
            <a:r>
              <a:rPr lang="cs-CZ" sz="2400" smtClean="0"/>
              <a:t>of</a:t>
            </a:r>
            <a:r>
              <a:rPr lang="en-US" sz="2400" smtClean="0"/>
              <a:t> the division of the group tax bases among the EU Member States, where subsidiaries are situated</a:t>
            </a:r>
          </a:p>
          <a:p>
            <a:pPr algn="just">
              <a:buFontTx/>
              <a:buNone/>
            </a:pPr>
            <a:endParaRPr lang="cs-CZ" sz="2400" smtClean="0"/>
          </a:p>
          <a:p>
            <a:pPr algn="just"/>
            <a:endParaRPr lang="en-US" sz="2400" smtClean="0"/>
          </a:p>
          <a:p>
            <a:pPr algn="just"/>
            <a:endParaRPr lang="cs-CZ" sz="240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solidFill>
                  <a:schemeClr val="bg1"/>
                </a:solidFill>
              </a:rPr>
              <a:t>Methodology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1A39A5B9-B9A9-45E2-A21A-2F4C5E62C97D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80400" cy="4713288"/>
          </a:xfrm>
        </p:spPr>
        <p:txBody>
          <a:bodyPr/>
          <a:lstStyle/>
          <a:p>
            <a:pPr algn="just"/>
            <a:endParaRPr lang="cs-CZ" sz="2400" smtClean="0"/>
          </a:p>
          <a:p>
            <a:pPr algn="just"/>
            <a:endParaRPr lang="en-US" sz="2400" smtClean="0"/>
          </a:p>
          <a:p>
            <a:pPr algn="just">
              <a:buFontTx/>
              <a:buNone/>
            </a:pPr>
            <a:endParaRPr lang="cs-CZ" sz="2400" smtClean="0"/>
          </a:p>
          <a:p>
            <a:pPr algn="just">
              <a:buFontTx/>
              <a:buChar char="-"/>
            </a:pPr>
            <a:r>
              <a:rPr lang="en-US" sz="2400" smtClean="0"/>
              <a:t>Operating revenue – S</a:t>
            </a:r>
          </a:p>
          <a:p>
            <a:pPr algn="just">
              <a:buFontTx/>
              <a:buChar char="-"/>
            </a:pPr>
            <a:r>
              <a:rPr lang="en-US" sz="2400" smtClean="0"/>
              <a:t>Cost pf employment – P</a:t>
            </a:r>
          </a:p>
          <a:p>
            <a:pPr algn="just">
              <a:buFontTx/>
              <a:buChar char="-"/>
            </a:pPr>
            <a:r>
              <a:rPr lang="en-US" sz="2400" smtClean="0"/>
              <a:t>Employee headcount – E</a:t>
            </a:r>
          </a:p>
          <a:p>
            <a:pPr algn="just">
              <a:buFontTx/>
              <a:buChar char="-"/>
            </a:pPr>
            <a:r>
              <a:rPr lang="en-US" sz="2400" smtClean="0"/>
              <a:t>Fixed Assets - A</a:t>
            </a:r>
          </a:p>
          <a:p>
            <a:pPr algn="just">
              <a:buFontTx/>
              <a:buNone/>
            </a:pPr>
            <a:r>
              <a:rPr lang="en-US" sz="2400" smtClean="0"/>
              <a:t>- missing data imputed based on the observed data for companies in the same industry for Eastern and Western Europe (i.e. EU-13 and EU-15).  </a:t>
            </a:r>
          </a:p>
          <a:p>
            <a:pPr algn="just">
              <a:buFontTx/>
              <a:buNone/>
            </a:pPr>
            <a:endParaRPr lang="cs-CZ" sz="2400" smtClean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solidFill>
                  <a:schemeClr val="bg1"/>
                </a:solidFill>
              </a:rPr>
              <a:t>Methodology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68313" y="1484313"/>
          <a:ext cx="8351837" cy="936625"/>
        </p:xfrm>
        <a:graphic>
          <a:graphicData uri="http://schemas.openxmlformats.org/presentationml/2006/ole">
            <p:oleObj spid="_x0000_s1026" name="Rovnice" r:id="rId3" imgW="4165600" imgH="508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BEC332BA-0313-4BA7-BE56-48C03CF9FC35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80400" cy="4713288"/>
          </a:xfrm>
        </p:spPr>
        <p:txBody>
          <a:bodyPr/>
          <a:lstStyle/>
          <a:p>
            <a:pPr algn="just">
              <a:buFontTx/>
              <a:buNone/>
            </a:pPr>
            <a:endParaRPr lang="en-US" sz="240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Conclusion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91440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79C11CDF-F9EC-4F53-BB5A-29133D43606A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80400" cy="4713288"/>
          </a:xfrm>
        </p:spPr>
        <p:txBody>
          <a:bodyPr/>
          <a:lstStyle/>
          <a:p>
            <a:pPr algn="just">
              <a:buFontTx/>
              <a:buNone/>
            </a:pPr>
            <a:endParaRPr lang="en-US" sz="280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Conclusions</a:t>
            </a:r>
          </a:p>
        </p:txBody>
      </p:sp>
      <p:pic>
        <p:nvPicPr>
          <p:cNvPr id="1024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91440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D036F5F3-5766-4542-840C-65CB4B86D263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Conclusions</a:t>
            </a:r>
          </a:p>
        </p:txBody>
      </p:sp>
      <p:pic>
        <p:nvPicPr>
          <p:cNvPr id="11268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91440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80400" cy="4713288"/>
          </a:xfrm>
        </p:spPr>
        <p:txBody>
          <a:bodyPr/>
          <a:lstStyle/>
          <a:p>
            <a:pPr algn="just">
              <a:buFontTx/>
              <a:buNone/>
            </a:pPr>
            <a:endParaRPr lang="cs-CZ" sz="2800" smtClean="0"/>
          </a:p>
          <a:p>
            <a:pPr algn="just">
              <a:buFontTx/>
              <a:buNone/>
            </a:pPr>
            <a:endParaRPr lang="cs-CZ" sz="2800" smtClean="0"/>
          </a:p>
          <a:p>
            <a:pPr algn="just">
              <a:buFontTx/>
              <a:buNone/>
            </a:pPr>
            <a:endParaRPr lang="cs-CZ" sz="2800" smtClean="0"/>
          </a:p>
          <a:p>
            <a:pPr algn="just">
              <a:buFontTx/>
              <a:buNone/>
            </a:pPr>
            <a:endParaRPr lang="cs-CZ" sz="2800" smtClean="0"/>
          </a:p>
          <a:p>
            <a:pPr algn="just">
              <a:buFontTx/>
              <a:buChar char="-"/>
            </a:pPr>
            <a:r>
              <a:rPr lang="en-US" sz="2000" smtClean="0"/>
              <a:t>Increase by 1.22% for CZ</a:t>
            </a:r>
          </a:p>
          <a:p>
            <a:pPr algn="just">
              <a:buFontTx/>
              <a:buChar char="-"/>
            </a:pPr>
            <a:r>
              <a:rPr lang="en-US" sz="2000" smtClean="0"/>
              <a:t>Increase by  1.18 %for SK</a:t>
            </a:r>
          </a:p>
          <a:p>
            <a:pPr algn="just">
              <a:buFontTx/>
              <a:buChar char="-"/>
            </a:pPr>
            <a:r>
              <a:rPr lang="en-US" sz="2000" smtClean="0"/>
              <a:t>Increase by  0.05% for ES</a:t>
            </a:r>
          </a:p>
          <a:p>
            <a:pPr algn="just">
              <a:buFontTx/>
              <a:buChar char="-"/>
            </a:pPr>
            <a:r>
              <a:rPr lang="en-US" sz="2000" smtClean="0"/>
              <a:t>Decrease by 1.36% for Germany</a:t>
            </a:r>
          </a:p>
          <a:p>
            <a:pPr algn="just">
              <a:buFontTx/>
              <a:buChar char="-"/>
            </a:pPr>
            <a:r>
              <a:rPr lang="en-US" sz="2000" smtClean="0"/>
              <a:t>Decrease for EE, HU and Poland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420</Words>
  <Application>Microsoft Office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Výchozí návrh</vt:lpstr>
      <vt:lpstr>Editor rovnic 3.0</vt:lpstr>
      <vt:lpstr>The Impacts of the CCCTB Introduction on the Distribution of the Group Tax Bases across the EU: The Study for the Czech Republic   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Thank you for your attention !!  </vt:lpstr>
    </vt:vector>
  </TitlesOfParts>
  <Company>MZLU v Brně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František Dařena</dc:creator>
  <cp:lastModifiedBy>Dana</cp:lastModifiedBy>
  <cp:revision>50</cp:revision>
  <dcterms:created xsi:type="dcterms:W3CDTF">2008-02-12T13:47:14Z</dcterms:created>
  <dcterms:modified xsi:type="dcterms:W3CDTF">2014-05-13T08:38:28Z</dcterms:modified>
</cp:coreProperties>
</file>