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1" r:id="rId1"/>
    <p:sldMasterId id="2147483803" r:id="rId2"/>
  </p:sldMasterIdLst>
  <p:notesMasterIdLst>
    <p:notesMasterId r:id="rId11"/>
  </p:notesMasterIdLst>
  <p:handoutMasterIdLst>
    <p:handoutMasterId r:id="rId12"/>
  </p:handoutMasterIdLst>
  <p:sldIdLst>
    <p:sldId id="256" r:id="rId3"/>
    <p:sldId id="283" r:id="rId4"/>
    <p:sldId id="298" r:id="rId5"/>
    <p:sldId id="299" r:id="rId6"/>
    <p:sldId id="300" r:id="rId7"/>
    <p:sldId id="301" r:id="rId8"/>
    <p:sldId id="302" r:id="rId9"/>
    <p:sldId id="296" r:id="rId10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rgbClr val="BF80BF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rgbClr val="BF80BF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rgbClr val="BF80BF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rgbClr val="BF80BF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400"/>
    <a:srgbClr val="C9DD03"/>
    <a:srgbClr val="FFFFFF"/>
    <a:srgbClr val="00A1DE"/>
    <a:srgbClr val="00A0DE"/>
    <a:srgbClr val="002776"/>
    <a:srgbClr val="3C8A2E"/>
    <a:srgbClr val="003DD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96" autoAdjust="0"/>
    <p:restoredTop sz="94681" autoAdjust="0"/>
  </p:normalViewPr>
  <p:slideViewPr>
    <p:cSldViewPr snapToGrid="0" showGuides="1">
      <p:cViewPr varScale="1">
        <p:scale>
          <a:sx n="80" d="100"/>
          <a:sy n="80" d="100"/>
        </p:scale>
        <p:origin x="-14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15462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555748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EL_PRI_RGB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785" t="27351" r="9871" b="25598"/>
          <a:stretch>
            <a:fillRect/>
          </a:stretch>
        </p:blipFill>
        <p:spPr bwMode="auto">
          <a:xfrm>
            <a:off x="209550" y="298450"/>
            <a:ext cx="23463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72000" y="1602183"/>
            <a:ext cx="4787971" cy="1024048"/>
          </a:xfrm>
        </p:spPr>
        <p:txBody>
          <a:bodyPr/>
          <a:lstStyle>
            <a:lvl1pPr>
              <a:lnSpc>
                <a:spcPct val="100000"/>
              </a:lnSpc>
              <a:defRPr sz="3600" b="0" i="0" baseline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58775" y="6023452"/>
            <a:ext cx="7734300" cy="609600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972000" y="2732302"/>
            <a:ext cx="4795321" cy="104224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600" b="0" i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4175708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1000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buFont typeface="Arial" pitchFamily="34" charset="0"/>
              <a:buChar char="•"/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/>
          </a:p>
        </p:txBody>
      </p:sp>
    </p:spTree>
    <p:extLst>
      <p:ext uri="{BB962C8B-B14F-4D97-AF65-F5344CB8AC3E}">
        <p14:creationId xmlns="" xmlns:p14="http://schemas.microsoft.com/office/powerpoint/2010/main" val="309508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4800600"/>
            <a:ext cx="8528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0000" y="612775"/>
            <a:ext cx="8528400" cy="411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367338"/>
            <a:ext cx="8528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/>
          </a:p>
        </p:txBody>
      </p:sp>
    </p:spTree>
    <p:extLst>
      <p:ext uri="{BB962C8B-B14F-4D97-AF65-F5344CB8AC3E}">
        <p14:creationId xmlns="" xmlns:p14="http://schemas.microsoft.com/office/powerpoint/2010/main" val="2556913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/>
          </a:p>
        </p:txBody>
      </p:sp>
    </p:spTree>
    <p:extLst>
      <p:ext uri="{BB962C8B-B14F-4D97-AF65-F5344CB8AC3E}">
        <p14:creationId xmlns="" xmlns:p14="http://schemas.microsoft.com/office/powerpoint/2010/main" val="3388154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6400" y="358775"/>
            <a:ext cx="2132013" cy="6046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358775"/>
            <a:ext cx="6245225" cy="6046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/>
          </a:p>
        </p:txBody>
      </p:sp>
    </p:spTree>
    <p:extLst>
      <p:ext uri="{BB962C8B-B14F-4D97-AF65-F5344CB8AC3E}">
        <p14:creationId xmlns="" xmlns:p14="http://schemas.microsoft.com/office/powerpoint/2010/main" val="2920863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DEL_PRI_RGB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785" t="27351" r="9871" b="25598"/>
          <a:stretch>
            <a:fillRect/>
          </a:stretch>
        </p:blipFill>
        <p:spPr bwMode="auto">
          <a:xfrm>
            <a:off x="209550" y="298450"/>
            <a:ext cx="23463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64856" y="1602183"/>
            <a:ext cx="4787971" cy="1024048"/>
          </a:xfrm>
        </p:spPr>
        <p:txBody>
          <a:bodyPr/>
          <a:lstStyle>
            <a:lvl1pPr>
              <a:lnSpc>
                <a:spcPct val="100000"/>
              </a:lnSpc>
              <a:defRPr sz="3600" b="0" baseline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978184" y="2732302"/>
            <a:ext cx="4795321" cy="104224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58775" y="6023452"/>
            <a:ext cx="7734300" cy="609600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88723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on De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130" y="2000240"/>
            <a:ext cx="7293309" cy="1500187"/>
          </a:xfrm>
        </p:spPr>
        <p:txBody>
          <a:bodyPr/>
          <a:lstStyle>
            <a:lvl1pPr marL="0" indent="0">
              <a:buNone/>
              <a:defRPr sz="2800" b="1" baseline="0">
                <a:latin typeface="+mn-lt"/>
                <a:cs typeface="Times New Roman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327500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ction Devider">
    <p:bg>
      <p:bgPr>
        <a:solidFill>
          <a:srgbClr val="00A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2001" y="2815200"/>
            <a:ext cx="6202800" cy="2267163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l" defTabSz="914404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5200" b="0" kern="1200" dirty="0" smtClean="0">
                <a:solidFill>
                  <a:srgbClr val="FFFFFF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988510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Section Devider">
    <p:bg>
      <p:bgPr>
        <a:solidFill>
          <a:srgbClr val="92D4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2001" y="2815200"/>
            <a:ext cx="6202800" cy="2267163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l" defTabSz="914404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5200" b="0" kern="1200" dirty="0" smtClean="0">
                <a:solidFill>
                  <a:srgbClr val="FFFFFF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954216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/>
          </a:p>
        </p:txBody>
      </p:sp>
    </p:spTree>
    <p:extLst>
      <p:ext uri="{BB962C8B-B14F-4D97-AF65-F5344CB8AC3E}">
        <p14:creationId xmlns="" xmlns:p14="http://schemas.microsoft.com/office/powerpoint/2010/main" val="2260157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187450"/>
            <a:ext cx="4187825" cy="5218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187450"/>
            <a:ext cx="4189413" cy="5218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/>
          </a:p>
        </p:txBody>
      </p:sp>
    </p:spTree>
    <p:extLst>
      <p:ext uri="{BB962C8B-B14F-4D97-AF65-F5344CB8AC3E}">
        <p14:creationId xmlns="" xmlns:p14="http://schemas.microsoft.com/office/powerpoint/2010/main" val="88510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/>
          </a:p>
        </p:txBody>
      </p:sp>
    </p:spTree>
    <p:extLst>
      <p:ext uri="{BB962C8B-B14F-4D97-AF65-F5344CB8AC3E}">
        <p14:creationId xmlns="" xmlns:p14="http://schemas.microsoft.com/office/powerpoint/2010/main" val="1539774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28400" cy="1143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535113"/>
            <a:ext cx="4186800" cy="639762"/>
          </a:xfrm>
        </p:spPr>
        <p:txBody>
          <a:bodyPr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00" y="2174875"/>
            <a:ext cx="4186800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8000" y="1535113"/>
            <a:ext cx="4186800" cy="639762"/>
          </a:xfrm>
        </p:spPr>
        <p:txBody>
          <a:bodyPr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8000" y="2174875"/>
            <a:ext cx="4186800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/>
          </a:p>
        </p:txBody>
      </p:sp>
    </p:spTree>
    <p:extLst>
      <p:ext uri="{BB962C8B-B14F-4D97-AF65-F5344CB8AC3E}">
        <p14:creationId xmlns="" xmlns:p14="http://schemas.microsoft.com/office/powerpoint/2010/main" val="42185640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/>
          </a:p>
        </p:txBody>
      </p:sp>
    </p:spTree>
    <p:extLst>
      <p:ext uri="{BB962C8B-B14F-4D97-AF65-F5344CB8AC3E}">
        <p14:creationId xmlns="" xmlns:p14="http://schemas.microsoft.com/office/powerpoint/2010/main" val="38831247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/>
          </a:p>
        </p:txBody>
      </p:sp>
    </p:spTree>
    <p:extLst>
      <p:ext uri="{BB962C8B-B14F-4D97-AF65-F5344CB8AC3E}">
        <p14:creationId xmlns="" xmlns:p14="http://schemas.microsoft.com/office/powerpoint/2010/main" val="26382277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1000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/>
          </a:p>
        </p:txBody>
      </p:sp>
    </p:spTree>
    <p:extLst>
      <p:ext uri="{BB962C8B-B14F-4D97-AF65-F5344CB8AC3E}">
        <p14:creationId xmlns="" xmlns:p14="http://schemas.microsoft.com/office/powerpoint/2010/main" val="17319101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4800600"/>
            <a:ext cx="8528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0000" y="612775"/>
            <a:ext cx="8528400" cy="411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367338"/>
            <a:ext cx="8528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/>
          </a:p>
        </p:txBody>
      </p:sp>
    </p:spTree>
    <p:extLst>
      <p:ext uri="{BB962C8B-B14F-4D97-AF65-F5344CB8AC3E}">
        <p14:creationId xmlns="" xmlns:p14="http://schemas.microsoft.com/office/powerpoint/2010/main" val="2551450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/>
          </a:p>
        </p:txBody>
      </p:sp>
    </p:spTree>
    <p:extLst>
      <p:ext uri="{BB962C8B-B14F-4D97-AF65-F5344CB8AC3E}">
        <p14:creationId xmlns="" xmlns:p14="http://schemas.microsoft.com/office/powerpoint/2010/main" val="2899269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6400" y="358775"/>
            <a:ext cx="2132013" cy="6046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358775"/>
            <a:ext cx="6245225" cy="6046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/>
          </a:p>
        </p:txBody>
      </p:sp>
    </p:spTree>
    <p:extLst>
      <p:ext uri="{BB962C8B-B14F-4D97-AF65-F5344CB8AC3E}">
        <p14:creationId xmlns="" xmlns:p14="http://schemas.microsoft.com/office/powerpoint/2010/main" val="331552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De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130" y="2000240"/>
            <a:ext cx="7293309" cy="1500187"/>
          </a:xfrm>
        </p:spPr>
        <p:txBody>
          <a:bodyPr/>
          <a:lstStyle>
            <a:lvl1pPr marL="0" indent="0">
              <a:buNone/>
              <a:defRPr sz="2800" b="1" baseline="0">
                <a:latin typeface="+mn-lt"/>
                <a:cs typeface="Times New Roman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68250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ction Devider">
    <p:bg>
      <p:bgPr>
        <a:solidFill>
          <a:srgbClr val="00A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2001" y="2815200"/>
            <a:ext cx="6202800" cy="2267163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l" defTabSz="914404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5200" b="0" kern="1200" dirty="0" smtClean="0">
                <a:solidFill>
                  <a:srgbClr val="FFFFFF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563336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Section Devider">
    <p:bg>
      <p:bgPr>
        <a:solidFill>
          <a:srgbClr val="92D4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2000" y="2815200"/>
            <a:ext cx="6202297" cy="2267163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l" defTabSz="914404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5200" b="0" kern="1200" dirty="0" smtClean="0">
                <a:solidFill>
                  <a:srgbClr val="FFFFFF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12163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187450"/>
            <a:ext cx="4187825" cy="5218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187450"/>
            <a:ext cx="4189413" cy="5218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/>
          </a:p>
        </p:txBody>
      </p:sp>
    </p:spTree>
    <p:extLst>
      <p:ext uri="{BB962C8B-B14F-4D97-AF65-F5344CB8AC3E}">
        <p14:creationId xmlns="" xmlns:p14="http://schemas.microsoft.com/office/powerpoint/2010/main" val="47762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28400" cy="1143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535113"/>
            <a:ext cx="4186800" cy="639762"/>
          </a:xfrm>
        </p:spPr>
        <p:txBody>
          <a:bodyPr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00" y="2174875"/>
            <a:ext cx="4186800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buFont typeface="Arial" pitchFamily="34" charset="0"/>
              <a:buChar char="•"/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8000" y="1535113"/>
            <a:ext cx="4186800" cy="639762"/>
          </a:xfrm>
        </p:spPr>
        <p:txBody>
          <a:bodyPr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8000" y="2174875"/>
            <a:ext cx="4186800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/>
          </a:p>
        </p:txBody>
      </p:sp>
    </p:spTree>
    <p:extLst>
      <p:ext uri="{BB962C8B-B14F-4D97-AF65-F5344CB8AC3E}">
        <p14:creationId xmlns="" xmlns:p14="http://schemas.microsoft.com/office/powerpoint/2010/main" val="293634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/>
          </a:p>
        </p:txBody>
      </p:sp>
    </p:spTree>
    <p:extLst>
      <p:ext uri="{BB962C8B-B14F-4D97-AF65-F5344CB8AC3E}">
        <p14:creationId xmlns="" xmlns:p14="http://schemas.microsoft.com/office/powerpoint/2010/main" val="31372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/>
          </a:p>
        </p:txBody>
      </p:sp>
    </p:spTree>
    <p:extLst>
      <p:ext uri="{BB962C8B-B14F-4D97-AF65-F5344CB8AC3E}">
        <p14:creationId xmlns="" xmlns:p14="http://schemas.microsoft.com/office/powerpoint/2010/main" val="2864185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358775"/>
            <a:ext cx="8529638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Nadpis – Arial 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187450"/>
            <a:ext cx="8529638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Text – Arial</a:t>
            </a:r>
            <a:endParaRPr lang="en-US" smtClean="0"/>
          </a:p>
          <a:p>
            <a:pPr lvl="1"/>
            <a:r>
              <a:rPr lang="cs-CZ" smtClean="0"/>
              <a:t>Text – Arial</a:t>
            </a:r>
            <a:endParaRPr lang="en-US" smtClean="0"/>
          </a:p>
          <a:p>
            <a:pPr lvl="2"/>
            <a:r>
              <a:rPr lang="cs-CZ" smtClean="0"/>
              <a:t>Text – Arial</a:t>
            </a:r>
            <a:endParaRPr lang="en-US" smtClean="0"/>
          </a:p>
          <a:p>
            <a:pPr lvl="3"/>
            <a:r>
              <a:rPr lang="cs-CZ" smtClean="0"/>
              <a:t>Text – Arial</a:t>
            </a:r>
            <a:endParaRPr lang="en-US" smtClean="0"/>
          </a:p>
          <a:p>
            <a:pPr lvl="4"/>
            <a:r>
              <a:rPr lang="cs-CZ" smtClean="0"/>
              <a:t>Text – Arial</a:t>
            </a:r>
            <a:endParaRPr lang="en-US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58775" y="6594475"/>
            <a:ext cx="19050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ctr"/>
          <a:lstStyle/>
          <a:p>
            <a:pPr eaLnBrk="0" hangingPunct="0"/>
            <a:fld id="{3ED1CE5E-298D-4E44-A300-FB002E3AA250}" type="slidenum">
              <a:rPr lang="en-US" sz="800">
                <a:solidFill>
                  <a:schemeClr val="tx2"/>
                </a:solidFill>
              </a:rPr>
              <a:pPr eaLnBrk="0" hangingPunct="0"/>
              <a:t>‹#›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356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900" y="6596063"/>
            <a:ext cx="5243513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8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 dirty="0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6432550" y="6596063"/>
            <a:ext cx="2460625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r>
              <a:rPr lang="en-US" sz="800">
                <a:solidFill>
                  <a:schemeClr val="tx2"/>
                </a:solidFill>
              </a:rPr>
              <a:t>©</a:t>
            </a:r>
            <a:r>
              <a:rPr lang="cs-CZ" sz="800">
                <a:solidFill>
                  <a:schemeClr val="tx2"/>
                </a:solidFill>
              </a:rPr>
              <a:t> 2012 </a:t>
            </a:r>
            <a:r>
              <a:rPr lang="en-US" sz="800">
                <a:solidFill>
                  <a:schemeClr val="tx2"/>
                </a:solidFill>
              </a:rPr>
              <a:t>Deloitte </a:t>
            </a:r>
            <a:r>
              <a:rPr lang="cs-CZ" sz="800">
                <a:solidFill>
                  <a:schemeClr val="tx2"/>
                </a:solidFill>
              </a:rPr>
              <a:t>Česká republika</a:t>
            </a:r>
            <a:r>
              <a:rPr lang="en-US" sz="800">
                <a:solidFill>
                  <a:schemeClr val="tx2"/>
                </a:solidFill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67" r:id="rId2"/>
    <p:sldLayoutId id="2147484183" r:id="rId3"/>
    <p:sldLayoutId id="2147484184" r:id="rId4"/>
    <p:sldLayoutId id="2147484185" r:id="rId5"/>
    <p:sldLayoutId id="2147484168" r:id="rId6"/>
    <p:sldLayoutId id="2147484169" r:id="rId7"/>
    <p:sldLayoutId id="2147484170" r:id="rId8"/>
    <p:sldLayoutId id="2147484171" r:id="rId9"/>
    <p:sldLayoutId id="2147484172" r:id="rId10"/>
    <p:sldLayoutId id="2147484173" r:id="rId11"/>
    <p:sldLayoutId id="2147484174" r:id="rId12"/>
    <p:sldLayoutId id="2147484175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9pPr>
    </p:titleStyle>
    <p:bodyStyle>
      <a:lvl1pPr marL="271463" indent="-271463" algn="l" rtl="0" eaLnBrk="1" fontAlgn="base" hangingPunct="1">
        <a:spcBef>
          <a:spcPts val="1200"/>
        </a:spcBef>
        <a:spcAft>
          <a:spcPct val="0"/>
        </a:spcAft>
        <a:buClr>
          <a:srgbClr val="000066"/>
        </a:buClr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000066"/>
        </a:buClr>
        <a:buChar char="•"/>
        <a:defRPr>
          <a:solidFill>
            <a:schemeClr val="tx2"/>
          </a:solidFill>
          <a:latin typeface="+mn-lt"/>
        </a:defRPr>
      </a:lvl2pPr>
      <a:lvl3pPr marL="1144588" indent="-228600" algn="l" rtl="0" eaLnBrk="1" fontAlgn="base" hangingPunct="1">
        <a:spcBef>
          <a:spcPts val="1200"/>
        </a:spcBef>
        <a:spcAft>
          <a:spcPct val="0"/>
        </a:spcAft>
        <a:buClr>
          <a:srgbClr val="000066"/>
        </a:buClr>
        <a:buChar char="•"/>
        <a:defRPr sz="16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0066"/>
        </a:buClr>
        <a:buFont typeface="Arial" charset="0"/>
        <a:buChar char="•"/>
        <a:defRPr sz="14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ts val="1200"/>
        </a:spcBef>
        <a:spcAft>
          <a:spcPct val="0"/>
        </a:spcAft>
        <a:buClr>
          <a:srgbClr val="000066"/>
        </a:buClr>
        <a:buFont typeface="Arial" charset="0"/>
        <a:buChar char="•"/>
        <a:defRPr sz="12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358775"/>
            <a:ext cx="8529638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187450"/>
            <a:ext cx="8529638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58775" y="6594475"/>
            <a:ext cx="19050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ctr"/>
          <a:lstStyle/>
          <a:p>
            <a:pPr eaLnBrk="0" hangingPunct="0"/>
            <a:fld id="{700F517F-A5A4-416E-8D01-4F1D90794341}" type="slidenum">
              <a:rPr lang="en-US" sz="800">
                <a:solidFill>
                  <a:schemeClr val="tx2"/>
                </a:solidFill>
              </a:rPr>
              <a:pPr eaLnBrk="0" hangingPunct="0"/>
              <a:t>‹#›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356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900" y="6596063"/>
            <a:ext cx="5243513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8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432550" y="6596063"/>
            <a:ext cx="2460625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r>
              <a:rPr lang="cs-CZ" sz="800">
                <a:solidFill>
                  <a:schemeClr val="tx2"/>
                </a:solidFill>
              </a:rPr>
              <a:t> </a:t>
            </a:r>
            <a:r>
              <a:rPr lang="en-US" sz="800">
                <a:solidFill>
                  <a:schemeClr val="tx2"/>
                </a:solidFill>
              </a:rPr>
              <a:t>© </a:t>
            </a:r>
            <a:r>
              <a:rPr lang="cs-CZ" sz="800">
                <a:solidFill>
                  <a:schemeClr val="tx2"/>
                </a:solidFill>
              </a:rPr>
              <a:t>2012 </a:t>
            </a:r>
            <a:r>
              <a:rPr lang="en-US" sz="800">
                <a:solidFill>
                  <a:schemeClr val="tx2"/>
                </a:solidFill>
              </a:rPr>
              <a:t>Deloitte </a:t>
            </a:r>
            <a:r>
              <a:rPr lang="cs-CZ" sz="800">
                <a:solidFill>
                  <a:schemeClr val="tx2"/>
                </a:solidFill>
              </a:rPr>
              <a:t>Czech Republic</a:t>
            </a:r>
            <a:r>
              <a:rPr lang="en-US" sz="800">
                <a:solidFill>
                  <a:schemeClr val="tx2"/>
                </a:solidFill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6" r:id="rId1"/>
    <p:sldLayoutId id="2147484187" r:id="rId2"/>
    <p:sldLayoutId id="2147484188" r:id="rId3"/>
    <p:sldLayoutId id="2147484189" r:id="rId4"/>
    <p:sldLayoutId id="2147484190" r:id="rId5"/>
    <p:sldLayoutId id="2147484176" r:id="rId6"/>
    <p:sldLayoutId id="2147484177" r:id="rId7"/>
    <p:sldLayoutId id="2147484191" r:id="rId8"/>
    <p:sldLayoutId id="2147484192" r:id="rId9"/>
    <p:sldLayoutId id="2147484178" r:id="rId10"/>
    <p:sldLayoutId id="2147484179" r:id="rId11"/>
    <p:sldLayoutId id="2147484180" r:id="rId12"/>
    <p:sldLayoutId id="2147484181" r:id="rId13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9pPr>
    </p:titleStyle>
    <p:bodyStyle>
      <a:lvl1pPr marL="271463" indent="-271463" algn="l" rtl="0" eaLnBrk="0" fontAlgn="base" hangingPunct="0">
        <a:spcBef>
          <a:spcPts val="1200"/>
        </a:spcBef>
        <a:spcAft>
          <a:spcPct val="0"/>
        </a:spcAft>
        <a:buClr>
          <a:srgbClr val="000066"/>
        </a:buClr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1200"/>
        </a:spcBef>
        <a:spcAft>
          <a:spcPct val="0"/>
        </a:spcAft>
        <a:buClr>
          <a:srgbClr val="000066"/>
        </a:buClr>
        <a:buChar char="•"/>
        <a:defRPr>
          <a:solidFill>
            <a:schemeClr val="tx2"/>
          </a:solidFill>
          <a:latin typeface="+mn-lt"/>
        </a:defRPr>
      </a:lvl2pPr>
      <a:lvl3pPr marL="1144588" indent="-228600" algn="l" rtl="0" eaLnBrk="0" fontAlgn="base" hangingPunct="0">
        <a:spcBef>
          <a:spcPts val="1200"/>
        </a:spcBef>
        <a:spcAft>
          <a:spcPct val="0"/>
        </a:spcAft>
        <a:buClr>
          <a:srgbClr val="000066"/>
        </a:buClr>
        <a:buChar char="•"/>
        <a:defRPr sz="16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ts val="1200"/>
        </a:spcBef>
        <a:spcAft>
          <a:spcPct val="0"/>
        </a:spcAft>
        <a:buClr>
          <a:srgbClr val="000066"/>
        </a:buClr>
        <a:buFont typeface="Arial" charset="0"/>
        <a:buChar char="•"/>
        <a:defRPr sz="14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ts val="1200"/>
        </a:spcBef>
        <a:spcAft>
          <a:spcPct val="0"/>
        </a:spcAft>
        <a:buClr>
          <a:srgbClr val="000066"/>
        </a:buClr>
        <a:buFont typeface="Arial" charset="0"/>
        <a:buChar char="•"/>
        <a:defRPr sz="12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O:\Brochures_Events\Images\Gallery_of_images\cutouts\bzi_gro_glb_ho_370_h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556" t="19035" r="6792"/>
          <a:stretch>
            <a:fillRect/>
          </a:stretch>
        </p:blipFill>
        <p:spPr bwMode="auto">
          <a:xfrm>
            <a:off x="3752850" y="3013075"/>
            <a:ext cx="5210175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itle 3"/>
          <p:cNvSpPr>
            <a:spLocks noGrp="1"/>
          </p:cNvSpPr>
          <p:nvPr>
            <p:ph type="ctrTitle" sz="quarter"/>
          </p:nvPr>
        </p:nvSpPr>
        <p:spPr>
          <a:xfrm>
            <a:off x="971549" y="1601788"/>
            <a:ext cx="7558301" cy="1023937"/>
          </a:xfrm>
        </p:spPr>
        <p:txBody>
          <a:bodyPr/>
          <a:lstStyle/>
          <a:p>
            <a:r>
              <a:rPr lang="cs-CZ" smtClean="0"/>
              <a:t>Pokyn DR SR – vznik tzv. „klasické“ stálé provozovny na Slovensku</a:t>
            </a:r>
          </a:p>
        </p:txBody>
      </p:sp>
      <p:sp>
        <p:nvSpPr>
          <p:cNvPr id="14341" name="Subtitle 4"/>
          <p:cNvSpPr>
            <a:spLocks noGrp="1"/>
          </p:cNvSpPr>
          <p:nvPr>
            <p:ph type="subTitle" sz="quarter" idx="1"/>
          </p:nvPr>
        </p:nvSpPr>
        <p:spPr>
          <a:xfrm>
            <a:off x="358775" y="6022975"/>
            <a:ext cx="7734300" cy="609600"/>
          </a:xfr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b="1" dirty="0" smtClean="0"/>
              <a:t>IFA</a:t>
            </a:r>
          </a:p>
          <a:p>
            <a:r>
              <a:rPr lang="cs-CZ" dirty="0" smtClean="0"/>
              <a:t>Boris Gnoth, </a:t>
            </a:r>
            <a:r>
              <a:rPr lang="cs-CZ" dirty="0" smtClean="0"/>
              <a:t>prosinec </a:t>
            </a:r>
            <a:r>
              <a:rPr lang="cs-CZ" dirty="0" smtClean="0"/>
              <a:t>2012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pokynu</a:t>
            </a:r>
            <a:endParaRPr lang="en-US" dirty="0" smtClean="0"/>
          </a:p>
        </p:txBody>
      </p:sp>
      <p:sp>
        <p:nvSpPr>
          <p:cNvPr id="15363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Úvod do problematiky</a:t>
            </a:r>
          </a:p>
          <a:p>
            <a:r>
              <a:rPr lang="cs-CZ" dirty="0" smtClean="0"/>
              <a:t>Vztah domácí legislativy vůči SZDZ</a:t>
            </a:r>
          </a:p>
          <a:p>
            <a:r>
              <a:rPr lang="cs-CZ" dirty="0" smtClean="0"/>
              <a:t>Vznik „klasické“ PE podle ZDP</a:t>
            </a:r>
          </a:p>
          <a:p>
            <a:r>
              <a:rPr lang="cs-CZ" dirty="0" smtClean="0"/>
              <a:t>Vznik „klasické“ PE podle SZDZ</a:t>
            </a:r>
          </a:p>
          <a:p>
            <a:r>
              <a:rPr lang="cs-CZ" dirty="0" smtClean="0"/>
              <a:t>Interpretace podmínek vzniku „klasické“ PE</a:t>
            </a:r>
          </a:p>
          <a:p>
            <a:r>
              <a:rPr lang="cs-CZ" dirty="0" smtClean="0"/>
              <a:t>Praktické příklady vzniku „klasické“ PE 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části pokynu</a:t>
            </a:r>
            <a:endParaRPr lang="en-US" dirty="0" smtClean="0"/>
          </a:p>
        </p:txBody>
      </p:sp>
      <p:sp>
        <p:nvSpPr>
          <p:cNvPr id="15363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Zvíře = zařízení umožňující vznik „klasické“ PE?</a:t>
            </a:r>
          </a:p>
          <a:p>
            <a:endParaRPr lang="cs-CZ" dirty="0"/>
          </a:p>
          <a:p>
            <a:r>
              <a:rPr lang="cs-CZ" dirty="0" smtClean="0"/>
              <a:t>Registrace </a:t>
            </a:r>
            <a:r>
              <a:rPr lang="cs-CZ" dirty="0" err="1" smtClean="0"/>
              <a:t>org.složky</a:t>
            </a:r>
            <a:r>
              <a:rPr lang="cs-CZ" dirty="0" smtClean="0"/>
              <a:t> versus vznik „klasické“ PE na SK?</a:t>
            </a:r>
          </a:p>
          <a:p>
            <a:endParaRPr lang="cs-CZ" dirty="0"/>
          </a:p>
          <a:p>
            <a:r>
              <a:rPr lang="cs-CZ" dirty="0" smtClean="0"/>
              <a:t>Příklady vzniku „klasické“ PE</a:t>
            </a:r>
          </a:p>
          <a:p>
            <a:endParaRPr lang="cs-CZ" dirty="0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244620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složka versus „klasická“ PE</a:t>
            </a:r>
            <a:endParaRPr lang="en-US" dirty="0" smtClean="0"/>
          </a:p>
        </p:txBody>
      </p:sp>
      <p:sp>
        <p:nvSpPr>
          <p:cNvPr id="15363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Slovenský pokyn:</a:t>
            </a:r>
          </a:p>
          <a:p>
            <a:r>
              <a:rPr lang="cs-CZ" i="1" dirty="0" smtClean="0"/>
              <a:t>„… V souladu s výše uvedeným  samotná registrace </a:t>
            </a:r>
            <a:r>
              <a:rPr lang="cs-CZ" i="1" dirty="0" err="1" smtClean="0"/>
              <a:t>org</a:t>
            </a:r>
            <a:r>
              <a:rPr lang="cs-CZ" i="1" dirty="0" smtClean="0"/>
              <a:t>. složky, která je potřebná pro výkon určitých činností na území Slovenska, </a:t>
            </a:r>
            <a:r>
              <a:rPr lang="cs-CZ" b="1" i="1" dirty="0" smtClean="0"/>
              <a:t>není dostatečná </a:t>
            </a:r>
            <a:r>
              <a:rPr lang="cs-CZ" i="1" dirty="0" smtClean="0"/>
              <a:t>pro splnění základních podmínek vzniku stálé provozovny“.</a:t>
            </a:r>
          </a:p>
          <a:p>
            <a:r>
              <a:rPr lang="cs-CZ" dirty="0" smtClean="0"/>
              <a:t>Následně příklad na vznik PE u britského rezidenta (PO), který zřídí </a:t>
            </a:r>
            <a:r>
              <a:rPr lang="cs-CZ" dirty="0" err="1" smtClean="0"/>
              <a:t>org</a:t>
            </a:r>
            <a:r>
              <a:rPr lang="cs-CZ" dirty="0" smtClean="0"/>
              <a:t>. složku v oblasti energetiky na Slovensku.</a:t>
            </a:r>
          </a:p>
          <a:p>
            <a:r>
              <a:rPr lang="cs-CZ" dirty="0" smtClean="0"/>
              <a:t>Na SK pouze „schránka“,  nejsou zde personální ani </a:t>
            </a:r>
            <a:r>
              <a:rPr lang="cs-CZ" dirty="0" err="1" smtClean="0"/>
              <a:t>technicko-materiální</a:t>
            </a:r>
            <a:r>
              <a:rPr lang="cs-CZ" dirty="0" smtClean="0"/>
              <a:t> prostředky pro realizaci byznysu, veškerá činnost se děje ze zahraničí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			versus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Zápis z KV 346/14.12.11 Mezinárodní pronájem pracovní síly a vznik stálé provozovny v ČR</a:t>
            </a:r>
          </a:p>
          <a:p>
            <a:endParaRPr lang="cs-CZ" dirty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253612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složka versus „klasická“ PE</a:t>
            </a:r>
            <a:endParaRPr lang="en-US" dirty="0" smtClean="0"/>
          </a:p>
        </p:txBody>
      </p:sp>
      <p:sp>
        <p:nvSpPr>
          <p:cNvPr id="15363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Zápis z KV 346/14.12.11 Mezinárodní pronájem pracovní síly a vznik stálé provozovny v ČR</a:t>
            </a:r>
          </a:p>
          <a:p>
            <a:r>
              <a:rPr lang="cs-CZ" dirty="0" smtClean="0"/>
              <a:t>Předkladatel:</a:t>
            </a:r>
          </a:p>
          <a:p>
            <a:r>
              <a:rPr lang="cs-CZ" dirty="0" smtClean="0"/>
              <a:t>V případě (</a:t>
            </a:r>
            <a:r>
              <a:rPr lang="cs-CZ" dirty="0"/>
              <a:t>4.4.2.1</a:t>
            </a:r>
            <a:r>
              <a:rPr lang="cs-CZ" dirty="0" smtClean="0"/>
              <a:t>.), </a:t>
            </a:r>
            <a:r>
              <a:rPr lang="cs-CZ" dirty="0"/>
              <a:t>kdy: </a:t>
            </a:r>
          </a:p>
          <a:p>
            <a:pPr lvl="1"/>
            <a:r>
              <a:rPr lang="cs-CZ" dirty="0" smtClean="0"/>
              <a:t>Zahraniční </a:t>
            </a:r>
            <a:r>
              <a:rPr lang="cs-CZ" dirty="0"/>
              <a:t>pronajímatel realizuje zprostředkování zaměstnání (pronájem pracovní síly) jako agentura práce registrovaná Úřadem práce České republiky, </a:t>
            </a:r>
          </a:p>
          <a:p>
            <a:pPr lvl="1"/>
            <a:r>
              <a:rPr lang="cs-CZ" dirty="0" smtClean="0"/>
              <a:t>Zahraniční </a:t>
            </a:r>
            <a:r>
              <a:rPr lang="cs-CZ" dirty="0"/>
              <a:t>pronajímatel má na území ČR organizační složku, </a:t>
            </a:r>
          </a:p>
          <a:p>
            <a:pPr lvl="1"/>
            <a:r>
              <a:rPr lang="cs-CZ" dirty="0" smtClean="0"/>
              <a:t>Zahraniční </a:t>
            </a:r>
            <a:r>
              <a:rPr lang="cs-CZ" dirty="0"/>
              <a:t>pronajímatel prostřednictvím této organizační složky žádnou činnost v ČR nevykonává,</a:t>
            </a:r>
          </a:p>
          <a:p>
            <a:r>
              <a:rPr lang="cs-CZ" dirty="0" smtClean="0"/>
              <a:t>Stálá </a:t>
            </a:r>
            <a:r>
              <a:rPr lang="cs-CZ" dirty="0"/>
              <a:t>provozovna podle § 22 odst. 2 ZDP nevzniká.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MF:</a:t>
            </a:r>
            <a:endParaRPr lang="cs-CZ" dirty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206250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složka versus „klasická“ PE</a:t>
            </a:r>
            <a:endParaRPr lang="en-US" dirty="0" smtClean="0"/>
          </a:p>
        </p:txBody>
      </p:sp>
      <p:sp>
        <p:nvSpPr>
          <p:cNvPr id="15363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Zápis z KV 346/14.12.11 Mezinárodní pronájem pracovní síly a vznik stálé provozovny v ČR</a:t>
            </a:r>
          </a:p>
          <a:p>
            <a:r>
              <a:rPr lang="cs-CZ" dirty="0" smtClean="0"/>
              <a:t>Názor MF:</a:t>
            </a:r>
          </a:p>
          <a:p>
            <a:r>
              <a:rPr lang="cs-CZ" dirty="0"/>
              <a:t>Z hlediska závěrů uvedených pod bodem 4.4.2.1. nelze zcela s předkladateli souhlasit. Za situace, kdy zahraniční právnická nebo fyzická osoba žádá o povolení vykonávat činnost na území ČR jako agentura práce, je povinna splnit podmínky podle tuzemských právních předpisů (</a:t>
            </a:r>
            <a:r>
              <a:rPr lang="cs-CZ" dirty="0" err="1"/>
              <a:t>ZoZ</a:t>
            </a:r>
            <a:r>
              <a:rPr lang="cs-CZ" dirty="0"/>
              <a:t>). </a:t>
            </a:r>
          </a:p>
          <a:p>
            <a:r>
              <a:rPr lang="cs-CZ" dirty="0"/>
              <a:t>Především jde o povinnost mít v ČR registrováno místo k výkonu činnosti (adresy pracovišť, která budou zprostředkování zaměstnání provádět), v případě zahraniční právnické osoby je při registraci požadován výpis z obchodního rejstříku či registru vedeného orgánem státní správy. Dále musí mít zahraniční agentura práce – právnická osoba určeného odpovědného zástupce, který musí splňovat mj. podmínku bydliště na území ČR. 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117750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složka versus „klasická“ PE</a:t>
            </a:r>
            <a:endParaRPr lang="en-US" dirty="0" smtClean="0"/>
          </a:p>
        </p:txBody>
      </p:sp>
      <p:sp>
        <p:nvSpPr>
          <p:cNvPr id="15363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Zápis z KV 346/14.12.11 Mezinárodní pronájem pracovní síly a vznik stálé provozovny v ČR</a:t>
            </a:r>
          </a:p>
          <a:p>
            <a:r>
              <a:rPr lang="cs-CZ" dirty="0" smtClean="0"/>
              <a:t>Názor MF - pokračování:</a:t>
            </a:r>
          </a:p>
          <a:p>
            <a:r>
              <a:rPr lang="cs-CZ" dirty="0" smtClean="0"/>
              <a:t>Na základě výše uvedeného lze konstatovat, že jsou naplněny znaky usazení v ČR za účelem podnikání podle zvláštního právního předpisu (</a:t>
            </a:r>
            <a:r>
              <a:rPr lang="cs-CZ" dirty="0" err="1" smtClean="0"/>
              <a:t>ZoZ</a:t>
            </a:r>
            <a:r>
              <a:rPr lang="cs-CZ" dirty="0" smtClean="0"/>
              <a:t>) a z tohoto titulu  zahraniční agentuře práce vzniká stálá provozovna na území ČR v souladu s § 22 odst. 2 ZDP.  </a:t>
            </a:r>
          </a:p>
          <a:p>
            <a:r>
              <a:rPr lang="cs-CZ" dirty="0" smtClean="0"/>
              <a:t>Z těchto důvodů plyne, že pro osobu, pro kterou je pronájem pracovní síly hlavní činností, </a:t>
            </a:r>
            <a:r>
              <a:rPr lang="cs-CZ" b="1" dirty="0" smtClean="0"/>
              <a:t>nemůže</a:t>
            </a:r>
            <a:r>
              <a:rPr lang="cs-CZ" dirty="0" smtClean="0"/>
              <a:t> být organizační složka agentury práce považována za </a:t>
            </a:r>
            <a:r>
              <a:rPr lang="cs-CZ" b="1" dirty="0" smtClean="0"/>
              <a:t>místo, které provádí pouze pomocné a přípravné činnosti</a:t>
            </a:r>
            <a:r>
              <a:rPr lang="cs-CZ" dirty="0" smtClean="0"/>
              <a:t>.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349871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60363" y="5105400"/>
            <a:ext cx="4608512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>
            <a:spAutoFit/>
          </a:bodyPr>
          <a:lstStyle>
            <a:lvl1pPr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BF80BF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66"/>
              </a:buClr>
            </a:pPr>
            <a:r>
              <a:rPr lang="cs-CZ" sz="1000">
                <a:solidFill>
                  <a:schemeClr val="tx2"/>
                </a:solidFill>
              </a:rPr>
              <a:t>Deloitte označuje jednu či více společností Deloitte Touche Tohmatsu Limited, britské privátní společnosti s ručením omezeným zárukou, a jejích členských firem. Každá z těchto firem představuje samostatný a nezávislý právní subjekt. Podrobný popis právní struktury společnosti Deloitte Touche Tohmatsu Limited a jejích členských firem je uveden na adrese www.deloitte.com/cz/onas.</a:t>
            </a:r>
          </a:p>
          <a:p>
            <a:pPr eaLnBrk="1" hangingPunct="1">
              <a:buClr>
                <a:srgbClr val="000066"/>
              </a:buClr>
            </a:pPr>
            <a:endParaRPr lang="cs-CZ" sz="1000">
              <a:solidFill>
                <a:schemeClr val="tx2"/>
              </a:solidFill>
            </a:endParaRPr>
          </a:p>
          <a:p>
            <a:pPr eaLnBrk="1" hangingPunct="1">
              <a:buClr>
                <a:srgbClr val="000066"/>
              </a:buClr>
            </a:pPr>
            <a:r>
              <a:rPr lang="en-US" sz="1000">
                <a:solidFill>
                  <a:schemeClr val="tx2"/>
                </a:solidFill>
              </a:rPr>
              <a:t>© 20</a:t>
            </a:r>
            <a:r>
              <a:rPr lang="cs-CZ" sz="1000">
                <a:solidFill>
                  <a:schemeClr val="tx2"/>
                </a:solidFill>
              </a:rPr>
              <a:t>12</a:t>
            </a:r>
            <a:r>
              <a:rPr lang="en-US" sz="1000">
                <a:solidFill>
                  <a:schemeClr val="tx2"/>
                </a:solidFill>
              </a:rPr>
              <a:t> </a:t>
            </a:r>
            <a:r>
              <a:rPr lang="cs-CZ" sz="1000">
                <a:solidFill>
                  <a:schemeClr val="tx2"/>
                </a:solidFill>
              </a:rPr>
              <a:t>Deloitte Česká republika</a:t>
            </a:r>
            <a:endParaRPr lang="en-US" sz="1000">
              <a:solidFill>
                <a:schemeClr val="tx2"/>
              </a:solidFill>
            </a:endParaRPr>
          </a:p>
          <a:p>
            <a:pPr eaLnBrk="1" hangingPunct="1"/>
            <a:endParaRPr lang="cs-CZ" sz="1000">
              <a:solidFill>
                <a:schemeClr val="tx2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000066"/>
              </a:buClr>
            </a:pPr>
            <a:endParaRPr lang="cs-CZ" sz="1000">
              <a:solidFill>
                <a:schemeClr val="tx2"/>
              </a:solidFill>
            </a:endParaRPr>
          </a:p>
        </p:txBody>
      </p:sp>
      <p:pic>
        <p:nvPicPr>
          <p:cNvPr id="19459" name="Picture 19" descr="DEL_PRI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237" t="27428" r="9845" b="25551"/>
          <a:stretch>
            <a:fillRect/>
          </a:stretch>
        </p:blipFill>
        <p:spPr bwMode="auto">
          <a:xfrm>
            <a:off x="322263" y="3981450"/>
            <a:ext cx="3795712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 altLang="en-GB" smtClean="0"/>
              <a:t>Vznik "klasické" PE na Slovensku</a:t>
            </a:r>
            <a:endParaRPr lang="en-US" alt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ustom 1">
      <a:dk1>
        <a:srgbClr val="002776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72C7E7"/>
      </a:accent4>
      <a:accent5>
        <a:srgbClr val="3C8A2E"/>
      </a:accent5>
      <a:accent6>
        <a:srgbClr val="C9DD03"/>
      </a:accent6>
      <a:hlink>
        <a:srgbClr val="3C8A2E"/>
      </a:hlink>
      <a:folHlink>
        <a:srgbClr val="C9DD03"/>
      </a:folHlink>
    </a:clrScheme>
    <a:fontScheme name="template_white_cz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177800" marR="0" indent="-1778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rgbClr val="000066"/>
          </a:buClr>
          <a:buSzTx/>
          <a:buFontTx/>
          <a:buNone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noAutofit/>
      </a:bodyPr>
      <a:lstStyle>
        <a:defPPr marL="177800" indent="-177800">
          <a:defRPr sz="140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template_white_cze 1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800080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C0AAC0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2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000066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AAAAB8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3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6666FF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B8B8FF"/>
        </a:accent5>
        <a:accent6>
          <a:srgbClr val="8A5C2D"/>
        </a:accent6>
        <a:hlink>
          <a:srgbClr val="3366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plate_white_cze">
  <a:themeElements>
    <a:clrScheme name="Custom 1">
      <a:dk1>
        <a:srgbClr val="002776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72C7E7"/>
      </a:accent4>
      <a:accent5>
        <a:srgbClr val="3C8A2E"/>
      </a:accent5>
      <a:accent6>
        <a:srgbClr val="C9DD03"/>
      </a:accent6>
      <a:hlink>
        <a:srgbClr val="3C8A2E"/>
      </a:hlink>
      <a:folHlink>
        <a:srgbClr val="C9DD03"/>
      </a:folHlink>
    </a:clrScheme>
    <a:fontScheme name="template_white_cz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177800" marR="0" indent="-1778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rgbClr val="000066"/>
          </a:buClr>
          <a:buSzTx/>
          <a:buFontTx/>
          <a:buNone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noAutofit/>
      </a:bodyPr>
      <a:lstStyle>
        <a:defPPr marL="177800" indent="-177800">
          <a:defRPr sz="140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template_white_cze 1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800080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C0AAC0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2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000066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AAAAB8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3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6666FF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B8B8FF"/>
        </a:accent5>
        <a:accent6>
          <a:srgbClr val="8A5C2D"/>
        </a:accent6>
        <a:hlink>
          <a:srgbClr val="3366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58</TotalTime>
  <Words>612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Blank</vt:lpstr>
      <vt:lpstr>template_white_cze</vt:lpstr>
      <vt:lpstr>Pokyn DR SR – vznik tzv. „klasické“ stálé provozovny na Slovensku</vt:lpstr>
      <vt:lpstr>Obsah pokynu</vt:lpstr>
      <vt:lpstr>Vybrané části pokynu</vt:lpstr>
      <vt:lpstr>Organizační složka versus „klasická“ PE</vt:lpstr>
      <vt:lpstr>Organizační složka versus „klasická“ PE</vt:lpstr>
      <vt:lpstr>Organizační složka versus „klasická“ PE</vt:lpstr>
      <vt:lpstr>Organizační složka versus „klasická“ PE</vt:lpstr>
      <vt:lpstr>Slide 8</vt:lpstr>
    </vt:vector>
  </TitlesOfParts>
  <Company>Deloitte Central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Pokyn DR SR – vznik tzv. „klasické“ stálé provozovny na Slovensku</dc:title>
  <dc:creator>Boris Gnoth</dc:creator>
  <cp:lastModifiedBy>KPMG</cp:lastModifiedBy>
  <cp:revision>13</cp:revision>
  <cp:lastPrinted>2008-12-02T08:53:41Z</cp:lastPrinted>
  <dcterms:created xsi:type="dcterms:W3CDTF">2012-10-08T17:58:56Z</dcterms:created>
  <dcterms:modified xsi:type="dcterms:W3CDTF">2012-12-13T15:42:25Z</dcterms:modified>
</cp:coreProperties>
</file>