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8"/>
  </p:notesMasterIdLst>
  <p:sldIdLst>
    <p:sldId id="256" r:id="rId2"/>
    <p:sldId id="607" r:id="rId3"/>
    <p:sldId id="641" r:id="rId4"/>
    <p:sldId id="609" r:id="rId5"/>
    <p:sldId id="610" r:id="rId6"/>
    <p:sldId id="699" r:id="rId7"/>
    <p:sldId id="701" r:id="rId8"/>
    <p:sldId id="612" r:id="rId9"/>
    <p:sldId id="700" r:id="rId10"/>
    <p:sldId id="703" r:id="rId11"/>
    <p:sldId id="705" r:id="rId12"/>
    <p:sldId id="704" r:id="rId13"/>
    <p:sldId id="706" r:id="rId14"/>
    <p:sldId id="708" r:id="rId15"/>
    <p:sldId id="707" r:id="rId16"/>
    <p:sldId id="709" r:id="rId17"/>
    <p:sldId id="710" r:id="rId18"/>
    <p:sldId id="715" r:id="rId19"/>
    <p:sldId id="711" r:id="rId20"/>
    <p:sldId id="718" r:id="rId21"/>
    <p:sldId id="713" r:id="rId22"/>
    <p:sldId id="714" r:id="rId23"/>
    <p:sldId id="712" r:id="rId24"/>
    <p:sldId id="716" r:id="rId25"/>
    <p:sldId id="717" r:id="rId26"/>
    <p:sldId id="579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Výchozí oddíl" id="{2A32E2B3-2F59-43CC-BF88-9DA337DEDE0C}">
          <p14:sldIdLst>
            <p14:sldId id="256"/>
            <p14:sldId id="607"/>
            <p14:sldId id="641"/>
            <p14:sldId id="609"/>
            <p14:sldId id="610"/>
            <p14:sldId id="699"/>
            <p14:sldId id="701"/>
            <p14:sldId id="612"/>
            <p14:sldId id="700"/>
            <p14:sldId id="703"/>
            <p14:sldId id="705"/>
            <p14:sldId id="704"/>
            <p14:sldId id="706"/>
            <p14:sldId id="708"/>
            <p14:sldId id="707"/>
            <p14:sldId id="709"/>
            <p14:sldId id="710"/>
            <p14:sldId id="715"/>
            <p14:sldId id="711"/>
            <p14:sldId id="718"/>
            <p14:sldId id="713"/>
            <p14:sldId id="714"/>
            <p14:sldId id="712"/>
            <p14:sldId id="716"/>
            <p14:sldId id="717"/>
            <p14:sldId id="5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FD4443E-F989-4FC4-A0C8-D5A2AF1F390B}" styleName="Tmavý styl 1 – zvýraznění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0"/>
  </p:normalViewPr>
  <p:slideViewPr>
    <p:cSldViewPr>
      <p:cViewPr>
        <p:scale>
          <a:sx n="100" d="100"/>
          <a:sy n="100" d="100"/>
        </p:scale>
        <p:origin x="-194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C29830-6F3B-4596-AB28-71CAD306AF00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3861A1D-14E2-46B2-BB69-5F7B3CE770FA}">
      <dgm:prSet phldrT="[Text]"/>
      <dgm:spPr/>
      <dgm:t>
        <a:bodyPr/>
        <a:lstStyle/>
        <a:p>
          <a:r>
            <a:rPr lang="cs-CZ" dirty="0" smtClean="0"/>
            <a:t>A. Zákony přijaté v roce 2012</a:t>
          </a:r>
          <a:endParaRPr lang="cs-CZ" dirty="0"/>
        </a:p>
      </dgm:t>
    </dgm:pt>
    <dgm:pt modelId="{C791C08E-99AC-42B1-8815-E2BDA3129D8C}" type="parTrans" cxnId="{3EE2352D-9A2A-45D0-B6B8-6E0B9AA4F9C2}">
      <dgm:prSet/>
      <dgm:spPr/>
      <dgm:t>
        <a:bodyPr/>
        <a:lstStyle/>
        <a:p>
          <a:endParaRPr lang="cs-CZ"/>
        </a:p>
      </dgm:t>
    </dgm:pt>
    <dgm:pt modelId="{DFCB20A8-C31F-4C80-A89A-8125CCFEE861}" type="sibTrans" cxnId="{3EE2352D-9A2A-45D0-B6B8-6E0B9AA4F9C2}">
      <dgm:prSet/>
      <dgm:spPr/>
      <dgm:t>
        <a:bodyPr/>
        <a:lstStyle/>
        <a:p>
          <a:endParaRPr lang="cs-CZ"/>
        </a:p>
      </dgm:t>
    </dgm:pt>
    <dgm:pt modelId="{3B2091B5-BC6A-4140-9AFE-5FC789E3B42E}">
      <dgm:prSet phldrT="[Text]"/>
      <dgm:spPr/>
      <dgm:t>
        <a:bodyPr/>
        <a:lstStyle/>
        <a:p>
          <a:r>
            <a:rPr lang="cs-CZ" dirty="0" smtClean="0"/>
            <a:t>B. Zákony přijaté v roce 2013</a:t>
          </a:r>
          <a:endParaRPr lang="cs-CZ" dirty="0"/>
        </a:p>
      </dgm:t>
    </dgm:pt>
    <dgm:pt modelId="{8D6C0BCD-AF2D-4189-80F2-4F7710B92679}" type="parTrans" cxnId="{6A3A8B5C-0D57-4B81-A752-20A495342FC9}">
      <dgm:prSet/>
      <dgm:spPr/>
      <dgm:t>
        <a:bodyPr/>
        <a:lstStyle/>
        <a:p>
          <a:endParaRPr lang="cs-CZ"/>
        </a:p>
      </dgm:t>
    </dgm:pt>
    <dgm:pt modelId="{8DCF6654-0EA3-41A0-AEB4-294BD03695DF}" type="sibTrans" cxnId="{6A3A8B5C-0D57-4B81-A752-20A495342FC9}">
      <dgm:prSet/>
      <dgm:spPr/>
      <dgm:t>
        <a:bodyPr/>
        <a:lstStyle/>
        <a:p>
          <a:endParaRPr lang="cs-CZ"/>
        </a:p>
      </dgm:t>
    </dgm:pt>
    <dgm:pt modelId="{D7B890D4-01E6-47A0-8BFF-02765956D188}">
      <dgm:prSet phldrT="[Text]"/>
      <dgm:spPr/>
      <dgm:t>
        <a:bodyPr/>
        <a:lstStyle/>
        <a:p>
          <a:r>
            <a:rPr lang="cs-CZ" dirty="0" smtClean="0"/>
            <a:t>C. Nepřijaté zákony</a:t>
          </a:r>
          <a:endParaRPr lang="cs-CZ" dirty="0"/>
        </a:p>
      </dgm:t>
    </dgm:pt>
    <dgm:pt modelId="{067830E2-EB13-414B-B042-32A2445C0BE6}" type="parTrans" cxnId="{29FC5A26-7781-48BD-988D-745B5ABB2191}">
      <dgm:prSet/>
      <dgm:spPr/>
      <dgm:t>
        <a:bodyPr/>
        <a:lstStyle/>
        <a:p>
          <a:endParaRPr lang="cs-CZ"/>
        </a:p>
      </dgm:t>
    </dgm:pt>
    <dgm:pt modelId="{3BC7D8E7-1E6B-4703-A4EB-AC15919B62DE}" type="sibTrans" cxnId="{29FC5A26-7781-48BD-988D-745B5ABB2191}">
      <dgm:prSet/>
      <dgm:spPr/>
      <dgm:t>
        <a:bodyPr/>
        <a:lstStyle/>
        <a:p>
          <a:endParaRPr lang="cs-CZ"/>
        </a:p>
      </dgm:t>
    </dgm:pt>
    <dgm:pt modelId="{006E991F-1263-43D4-AE0B-531B5620FD7E}" type="pres">
      <dgm:prSet presAssocID="{F8C29830-6F3B-4596-AB28-71CAD306AF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CF873E6-8C8E-42B8-84C0-E1FDB8633B5A}" type="pres">
      <dgm:prSet presAssocID="{73861A1D-14E2-46B2-BB69-5F7B3CE770FA}" presName="vertOne" presStyleCnt="0"/>
      <dgm:spPr/>
    </dgm:pt>
    <dgm:pt modelId="{71F5451A-DF15-4513-95A0-B52C9276CEAB}" type="pres">
      <dgm:prSet presAssocID="{73861A1D-14E2-46B2-BB69-5F7B3CE770FA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CDE071C-4B73-42FC-9DB6-32A1E971D0C1}" type="pres">
      <dgm:prSet presAssocID="{73861A1D-14E2-46B2-BB69-5F7B3CE770FA}" presName="horzOne" presStyleCnt="0"/>
      <dgm:spPr/>
    </dgm:pt>
    <dgm:pt modelId="{24A9D277-9746-4603-AE09-EAB680C35EF9}" type="pres">
      <dgm:prSet presAssocID="{DFCB20A8-C31F-4C80-A89A-8125CCFEE861}" presName="sibSpaceOne" presStyleCnt="0"/>
      <dgm:spPr/>
    </dgm:pt>
    <dgm:pt modelId="{4A9A04CF-AB0A-4414-97E0-FB10939B6BC1}" type="pres">
      <dgm:prSet presAssocID="{3B2091B5-BC6A-4140-9AFE-5FC789E3B42E}" presName="vertOne" presStyleCnt="0"/>
      <dgm:spPr/>
    </dgm:pt>
    <dgm:pt modelId="{19A82A64-7D44-43EB-92A9-989D51A1C14D}" type="pres">
      <dgm:prSet presAssocID="{3B2091B5-BC6A-4140-9AFE-5FC789E3B42E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658D0CF-73F5-4679-93A9-2B1556DA007F}" type="pres">
      <dgm:prSet presAssocID="{3B2091B5-BC6A-4140-9AFE-5FC789E3B42E}" presName="horzOne" presStyleCnt="0"/>
      <dgm:spPr/>
    </dgm:pt>
    <dgm:pt modelId="{2A07A0F3-46A5-436C-84A0-3CADB7309B36}" type="pres">
      <dgm:prSet presAssocID="{8DCF6654-0EA3-41A0-AEB4-294BD03695DF}" presName="sibSpaceOne" presStyleCnt="0"/>
      <dgm:spPr/>
    </dgm:pt>
    <dgm:pt modelId="{AD0CB1E7-16C2-4CCE-8C69-C0BB6D748B6C}" type="pres">
      <dgm:prSet presAssocID="{D7B890D4-01E6-47A0-8BFF-02765956D188}" presName="vertOne" presStyleCnt="0"/>
      <dgm:spPr/>
    </dgm:pt>
    <dgm:pt modelId="{B6015363-A0EF-4A00-BF29-DF5CC3585F16}" type="pres">
      <dgm:prSet presAssocID="{D7B890D4-01E6-47A0-8BFF-02765956D188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67B7812-D9CE-46F0-A860-D596BF5F22B6}" type="pres">
      <dgm:prSet presAssocID="{D7B890D4-01E6-47A0-8BFF-02765956D188}" presName="horzOne" presStyleCnt="0"/>
      <dgm:spPr/>
    </dgm:pt>
  </dgm:ptLst>
  <dgm:cxnLst>
    <dgm:cxn modelId="{7EB8EC08-05F4-4839-A3F7-2BAF6266A82A}" type="presOf" srcId="{D7B890D4-01E6-47A0-8BFF-02765956D188}" destId="{B6015363-A0EF-4A00-BF29-DF5CC3585F16}" srcOrd="0" destOrd="0" presId="urn:microsoft.com/office/officeart/2005/8/layout/hierarchy4"/>
    <dgm:cxn modelId="{3EE2352D-9A2A-45D0-B6B8-6E0B9AA4F9C2}" srcId="{F8C29830-6F3B-4596-AB28-71CAD306AF00}" destId="{73861A1D-14E2-46B2-BB69-5F7B3CE770FA}" srcOrd="0" destOrd="0" parTransId="{C791C08E-99AC-42B1-8815-E2BDA3129D8C}" sibTransId="{DFCB20A8-C31F-4C80-A89A-8125CCFEE861}"/>
    <dgm:cxn modelId="{29FC5A26-7781-48BD-988D-745B5ABB2191}" srcId="{F8C29830-6F3B-4596-AB28-71CAD306AF00}" destId="{D7B890D4-01E6-47A0-8BFF-02765956D188}" srcOrd="2" destOrd="0" parTransId="{067830E2-EB13-414B-B042-32A2445C0BE6}" sibTransId="{3BC7D8E7-1E6B-4703-A4EB-AC15919B62DE}"/>
    <dgm:cxn modelId="{29E8BAA2-0901-4964-8558-F56A6FF0C288}" type="presOf" srcId="{3B2091B5-BC6A-4140-9AFE-5FC789E3B42E}" destId="{19A82A64-7D44-43EB-92A9-989D51A1C14D}" srcOrd="0" destOrd="0" presId="urn:microsoft.com/office/officeart/2005/8/layout/hierarchy4"/>
    <dgm:cxn modelId="{6A3A8B5C-0D57-4B81-A752-20A495342FC9}" srcId="{F8C29830-6F3B-4596-AB28-71CAD306AF00}" destId="{3B2091B5-BC6A-4140-9AFE-5FC789E3B42E}" srcOrd="1" destOrd="0" parTransId="{8D6C0BCD-AF2D-4189-80F2-4F7710B92679}" sibTransId="{8DCF6654-0EA3-41A0-AEB4-294BD03695DF}"/>
    <dgm:cxn modelId="{1578DD9E-DBDD-49F7-B8C6-55C247F180D9}" type="presOf" srcId="{F8C29830-6F3B-4596-AB28-71CAD306AF00}" destId="{006E991F-1263-43D4-AE0B-531B5620FD7E}" srcOrd="0" destOrd="0" presId="urn:microsoft.com/office/officeart/2005/8/layout/hierarchy4"/>
    <dgm:cxn modelId="{4ADC0159-FFCE-4F6E-B15E-9A8FF9BF945C}" type="presOf" srcId="{73861A1D-14E2-46B2-BB69-5F7B3CE770FA}" destId="{71F5451A-DF15-4513-95A0-B52C9276CEAB}" srcOrd="0" destOrd="0" presId="urn:microsoft.com/office/officeart/2005/8/layout/hierarchy4"/>
    <dgm:cxn modelId="{446AF1BC-7DC6-443B-BD8F-82E104C5E984}" type="presParOf" srcId="{006E991F-1263-43D4-AE0B-531B5620FD7E}" destId="{DCF873E6-8C8E-42B8-84C0-E1FDB8633B5A}" srcOrd="0" destOrd="0" presId="urn:microsoft.com/office/officeart/2005/8/layout/hierarchy4"/>
    <dgm:cxn modelId="{900EF9FD-A7C9-4604-A970-E59398AEC86B}" type="presParOf" srcId="{DCF873E6-8C8E-42B8-84C0-E1FDB8633B5A}" destId="{71F5451A-DF15-4513-95A0-B52C9276CEAB}" srcOrd="0" destOrd="0" presId="urn:microsoft.com/office/officeart/2005/8/layout/hierarchy4"/>
    <dgm:cxn modelId="{3399020D-F912-4EF1-B8FA-8D4AA27E8826}" type="presParOf" srcId="{DCF873E6-8C8E-42B8-84C0-E1FDB8633B5A}" destId="{8CDE071C-4B73-42FC-9DB6-32A1E971D0C1}" srcOrd="1" destOrd="0" presId="urn:microsoft.com/office/officeart/2005/8/layout/hierarchy4"/>
    <dgm:cxn modelId="{2EE353B6-380B-4209-BEDD-FB47A4238BB1}" type="presParOf" srcId="{006E991F-1263-43D4-AE0B-531B5620FD7E}" destId="{24A9D277-9746-4603-AE09-EAB680C35EF9}" srcOrd="1" destOrd="0" presId="urn:microsoft.com/office/officeart/2005/8/layout/hierarchy4"/>
    <dgm:cxn modelId="{3F143A3C-B5D7-4C77-B391-AAC7F3BED75F}" type="presParOf" srcId="{006E991F-1263-43D4-AE0B-531B5620FD7E}" destId="{4A9A04CF-AB0A-4414-97E0-FB10939B6BC1}" srcOrd="2" destOrd="0" presId="urn:microsoft.com/office/officeart/2005/8/layout/hierarchy4"/>
    <dgm:cxn modelId="{E0F6C47D-7968-4C5E-8750-6233E9171647}" type="presParOf" srcId="{4A9A04CF-AB0A-4414-97E0-FB10939B6BC1}" destId="{19A82A64-7D44-43EB-92A9-989D51A1C14D}" srcOrd="0" destOrd="0" presId="urn:microsoft.com/office/officeart/2005/8/layout/hierarchy4"/>
    <dgm:cxn modelId="{92CA58A2-4450-4037-BEFA-F709AD24D5DF}" type="presParOf" srcId="{4A9A04CF-AB0A-4414-97E0-FB10939B6BC1}" destId="{F658D0CF-73F5-4679-93A9-2B1556DA007F}" srcOrd="1" destOrd="0" presId="urn:microsoft.com/office/officeart/2005/8/layout/hierarchy4"/>
    <dgm:cxn modelId="{A8EE8750-B08A-434F-A639-FEDC11C1A7D5}" type="presParOf" srcId="{006E991F-1263-43D4-AE0B-531B5620FD7E}" destId="{2A07A0F3-46A5-436C-84A0-3CADB7309B36}" srcOrd="3" destOrd="0" presId="urn:microsoft.com/office/officeart/2005/8/layout/hierarchy4"/>
    <dgm:cxn modelId="{E0FEAB51-1916-4AE7-8CA4-0C4CF915FA2D}" type="presParOf" srcId="{006E991F-1263-43D4-AE0B-531B5620FD7E}" destId="{AD0CB1E7-16C2-4CCE-8C69-C0BB6D748B6C}" srcOrd="4" destOrd="0" presId="urn:microsoft.com/office/officeart/2005/8/layout/hierarchy4"/>
    <dgm:cxn modelId="{9C9E80C8-F2D2-4DEB-B891-E3ECC91DBCBB}" type="presParOf" srcId="{AD0CB1E7-16C2-4CCE-8C69-C0BB6D748B6C}" destId="{B6015363-A0EF-4A00-BF29-DF5CC3585F16}" srcOrd="0" destOrd="0" presId="urn:microsoft.com/office/officeart/2005/8/layout/hierarchy4"/>
    <dgm:cxn modelId="{3597B67D-E411-4867-8970-091463594E25}" type="presParOf" srcId="{AD0CB1E7-16C2-4CCE-8C69-C0BB6D748B6C}" destId="{667B7812-D9CE-46F0-A860-D596BF5F22B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2362BC-8194-4C26-B944-410B23E40957}" type="doc">
      <dgm:prSet loTypeId="urn:microsoft.com/office/officeart/2005/8/layout/hierarchy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865B560F-AEB6-4C45-B5EF-3A8C372F47DF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zákonné opatření Senátu o změně daňových zákonů  v souvislosti </a:t>
          </a:r>
          <a:br>
            <a:rPr lang="cs-CZ" dirty="0" smtClean="0">
              <a:solidFill>
                <a:schemeClr val="bg1"/>
              </a:solidFill>
            </a:rPr>
          </a:br>
          <a:r>
            <a:rPr lang="cs-CZ" dirty="0" smtClean="0">
              <a:solidFill>
                <a:schemeClr val="bg1"/>
              </a:solidFill>
            </a:rPr>
            <a:t>s rekodifikací soukromého práva</a:t>
          </a:r>
        </a:p>
        <a:p>
          <a:r>
            <a:rPr lang="cs-CZ" dirty="0" smtClean="0">
              <a:solidFill>
                <a:schemeClr val="bg1"/>
              </a:solidFill>
            </a:rPr>
            <a:t>(ZOS REK)</a:t>
          </a:r>
          <a:endParaRPr lang="cs-CZ" dirty="0">
            <a:solidFill>
              <a:schemeClr val="bg1"/>
            </a:solidFill>
          </a:endParaRPr>
        </a:p>
      </dgm:t>
    </dgm:pt>
    <dgm:pt modelId="{2C8BF4A8-FB4A-4A02-A210-0B83E012BB26}" type="parTrans" cxnId="{860459A8-4897-49B1-BF70-BD6C2180DDD0}">
      <dgm:prSet/>
      <dgm:spPr/>
      <dgm:t>
        <a:bodyPr/>
        <a:lstStyle/>
        <a:p>
          <a:endParaRPr lang="cs-CZ"/>
        </a:p>
      </dgm:t>
    </dgm:pt>
    <dgm:pt modelId="{B4DBFF40-EF0E-4EF7-8556-A961A60F0682}" type="sibTrans" cxnId="{860459A8-4897-49B1-BF70-BD6C2180DDD0}">
      <dgm:prSet/>
      <dgm:spPr/>
      <dgm:t>
        <a:bodyPr/>
        <a:lstStyle/>
        <a:p>
          <a:endParaRPr lang="cs-CZ"/>
        </a:p>
      </dgm:t>
    </dgm:pt>
    <dgm:pt modelId="{75DB416E-DBC6-4818-AEFA-1547D8069E29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zákonné opatření Senátu  </a:t>
          </a:r>
          <a:br>
            <a:rPr lang="cs-CZ" dirty="0" smtClean="0">
              <a:solidFill>
                <a:schemeClr val="bg1"/>
              </a:solidFill>
            </a:rPr>
          </a:br>
          <a:r>
            <a:rPr lang="cs-CZ" dirty="0" smtClean="0">
              <a:solidFill>
                <a:schemeClr val="bg1"/>
              </a:solidFill>
            </a:rPr>
            <a:t>o dani z nabytí nemovitých věcí</a:t>
          </a:r>
        </a:p>
        <a:p>
          <a:r>
            <a:rPr lang="cs-CZ" dirty="0" smtClean="0">
              <a:solidFill>
                <a:schemeClr val="bg1"/>
              </a:solidFill>
            </a:rPr>
            <a:t>(ZOS DNNV)</a:t>
          </a:r>
          <a:endParaRPr lang="cs-CZ" dirty="0">
            <a:solidFill>
              <a:schemeClr val="bg1"/>
            </a:solidFill>
          </a:endParaRPr>
        </a:p>
      </dgm:t>
    </dgm:pt>
    <dgm:pt modelId="{DF08FFB6-29BC-4522-B260-689C6197CE4F}" type="parTrans" cxnId="{A044B7BE-6B2E-4A20-86E2-E3D255A7BBFB}">
      <dgm:prSet/>
      <dgm:spPr/>
      <dgm:t>
        <a:bodyPr/>
        <a:lstStyle/>
        <a:p>
          <a:endParaRPr lang="cs-CZ"/>
        </a:p>
      </dgm:t>
    </dgm:pt>
    <dgm:pt modelId="{027C24EE-AEB1-4B1B-A54E-374CFF3AA62D}" type="sibTrans" cxnId="{A044B7BE-6B2E-4A20-86E2-E3D255A7BBFB}">
      <dgm:prSet/>
      <dgm:spPr/>
      <dgm:t>
        <a:bodyPr/>
        <a:lstStyle/>
        <a:p>
          <a:endParaRPr lang="cs-CZ"/>
        </a:p>
      </dgm:t>
    </dgm:pt>
    <dgm:pt modelId="{B2796447-A5E9-4D74-A2AC-D9E5EFF65192}" type="pres">
      <dgm:prSet presAssocID="{A42362BC-8194-4C26-B944-410B23E4095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E2D385F7-2290-4119-A862-D06F8F8CA152}" type="pres">
      <dgm:prSet presAssocID="{75DB416E-DBC6-4818-AEFA-1547D8069E29}" presName="vertOne" presStyleCnt="0"/>
      <dgm:spPr/>
    </dgm:pt>
    <dgm:pt modelId="{109DEE4E-CECC-4F88-87C9-99B0412FA407}" type="pres">
      <dgm:prSet presAssocID="{75DB416E-DBC6-4818-AEFA-1547D8069E29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D343923-BB77-4024-A91E-EFE6987AAA75}" type="pres">
      <dgm:prSet presAssocID="{75DB416E-DBC6-4818-AEFA-1547D8069E29}" presName="horzOne" presStyleCnt="0"/>
      <dgm:spPr/>
    </dgm:pt>
    <dgm:pt modelId="{6F007809-DCB8-43F4-A45B-31068B6B6C6E}" type="pres">
      <dgm:prSet presAssocID="{027C24EE-AEB1-4B1B-A54E-374CFF3AA62D}" presName="sibSpaceOne" presStyleCnt="0"/>
      <dgm:spPr/>
    </dgm:pt>
    <dgm:pt modelId="{60F04F32-D229-4C67-BC0D-6C49432182ED}" type="pres">
      <dgm:prSet presAssocID="{865B560F-AEB6-4C45-B5EF-3A8C372F47DF}" presName="vertOne" presStyleCnt="0"/>
      <dgm:spPr/>
    </dgm:pt>
    <dgm:pt modelId="{00F2C3CB-A623-4265-8F7C-CCD9082D5C04}" type="pres">
      <dgm:prSet presAssocID="{865B560F-AEB6-4C45-B5EF-3A8C372F47DF}" presName="txOne" presStyleLbl="node0" presStyleIdx="1" presStyleCnt="2" custLinFactNeighborX="24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3A292B4-C738-466B-B557-A3D873F168FC}" type="pres">
      <dgm:prSet presAssocID="{865B560F-AEB6-4C45-B5EF-3A8C372F47DF}" presName="horzOne" presStyleCnt="0"/>
      <dgm:spPr/>
    </dgm:pt>
  </dgm:ptLst>
  <dgm:cxnLst>
    <dgm:cxn modelId="{9E1E2151-3705-44EE-91DE-5301FE6A2A29}" type="presOf" srcId="{75DB416E-DBC6-4818-AEFA-1547D8069E29}" destId="{109DEE4E-CECC-4F88-87C9-99B0412FA407}" srcOrd="0" destOrd="0" presId="urn:microsoft.com/office/officeart/2005/8/layout/hierarchy4"/>
    <dgm:cxn modelId="{D016EDDE-1BA1-4872-99C3-0F1C8CC00362}" type="presOf" srcId="{A42362BC-8194-4C26-B944-410B23E40957}" destId="{B2796447-A5E9-4D74-A2AC-D9E5EFF65192}" srcOrd="0" destOrd="0" presId="urn:microsoft.com/office/officeart/2005/8/layout/hierarchy4"/>
    <dgm:cxn modelId="{A044B7BE-6B2E-4A20-86E2-E3D255A7BBFB}" srcId="{A42362BC-8194-4C26-B944-410B23E40957}" destId="{75DB416E-DBC6-4818-AEFA-1547D8069E29}" srcOrd="0" destOrd="0" parTransId="{DF08FFB6-29BC-4522-B260-689C6197CE4F}" sibTransId="{027C24EE-AEB1-4B1B-A54E-374CFF3AA62D}"/>
    <dgm:cxn modelId="{860459A8-4897-49B1-BF70-BD6C2180DDD0}" srcId="{A42362BC-8194-4C26-B944-410B23E40957}" destId="{865B560F-AEB6-4C45-B5EF-3A8C372F47DF}" srcOrd="1" destOrd="0" parTransId="{2C8BF4A8-FB4A-4A02-A210-0B83E012BB26}" sibTransId="{B4DBFF40-EF0E-4EF7-8556-A961A60F0682}"/>
    <dgm:cxn modelId="{81E55F66-F642-482F-84A3-9170F28D7E93}" type="presOf" srcId="{865B560F-AEB6-4C45-B5EF-3A8C372F47DF}" destId="{00F2C3CB-A623-4265-8F7C-CCD9082D5C04}" srcOrd="0" destOrd="0" presId="urn:microsoft.com/office/officeart/2005/8/layout/hierarchy4"/>
    <dgm:cxn modelId="{E880A8F8-42C9-4EF6-9D4E-1E5711F1644B}" type="presParOf" srcId="{B2796447-A5E9-4D74-A2AC-D9E5EFF65192}" destId="{E2D385F7-2290-4119-A862-D06F8F8CA152}" srcOrd="0" destOrd="0" presId="urn:microsoft.com/office/officeart/2005/8/layout/hierarchy4"/>
    <dgm:cxn modelId="{BB230F9A-E868-4FA8-9BBD-CFE28C94F0C0}" type="presParOf" srcId="{E2D385F7-2290-4119-A862-D06F8F8CA152}" destId="{109DEE4E-CECC-4F88-87C9-99B0412FA407}" srcOrd="0" destOrd="0" presId="urn:microsoft.com/office/officeart/2005/8/layout/hierarchy4"/>
    <dgm:cxn modelId="{5D44E4F5-D82C-4918-8F85-A1F3101C15AF}" type="presParOf" srcId="{E2D385F7-2290-4119-A862-D06F8F8CA152}" destId="{2D343923-BB77-4024-A91E-EFE6987AAA75}" srcOrd="1" destOrd="0" presId="urn:microsoft.com/office/officeart/2005/8/layout/hierarchy4"/>
    <dgm:cxn modelId="{3FF6BD20-E609-4A18-93E0-6D797014C725}" type="presParOf" srcId="{B2796447-A5E9-4D74-A2AC-D9E5EFF65192}" destId="{6F007809-DCB8-43F4-A45B-31068B6B6C6E}" srcOrd="1" destOrd="0" presId="urn:microsoft.com/office/officeart/2005/8/layout/hierarchy4"/>
    <dgm:cxn modelId="{9E385486-FB8A-438C-B3E9-96F21127263D}" type="presParOf" srcId="{B2796447-A5E9-4D74-A2AC-D9E5EFF65192}" destId="{60F04F32-D229-4C67-BC0D-6C49432182ED}" srcOrd="2" destOrd="0" presId="urn:microsoft.com/office/officeart/2005/8/layout/hierarchy4"/>
    <dgm:cxn modelId="{63CF8C0C-47CC-48B6-A642-BA4344CF2039}" type="presParOf" srcId="{60F04F32-D229-4C67-BC0D-6C49432182ED}" destId="{00F2C3CB-A623-4265-8F7C-CCD9082D5C04}" srcOrd="0" destOrd="0" presId="urn:microsoft.com/office/officeart/2005/8/layout/hierarchy4"/>
    <dgm:cxn modelId="{4A145003-8650-44A0-928C-F64DF78158DD}" type="presParOf" srcId="{60F04F32-D229-4C67-BC0D-6C49432182ED}" destId="{E3A292B4-C738-466B-B557-A3D873F168FC}" srcOrd="1" destOrd="0" presId="urn:microsoft.com/office/officeart/2005/8/layout/hierarchy4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F5451A-DF15-4513-95A0-B52C9276CEAB}">
      <dsp:nvSpPr>
        <dsp:cNvPr id="0" name=""/>
        <dsp:cNvSpPr/>
      </dsp:nvSpPr>
      <dsp:spPr>
        <a:xfrm>
          <a:off x="5490" y="0"/>
          <a:ext cx="2219977" cy="4176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A. Zákony přijaté v roce 2012</a:t>
          </a:r>
          <a:endParaRPr lang="cs-CZ" sz="3200" kern="1200" dirty="0"/>
        </a:p>
      </dsp:txBody>
      <dsp:txXfrm>
        <a:off x="5490" y="0"/>
        <a:ext cx="2219977" cy="4176464"/>
      </dsp:txXfrm>
    </dsp:sp>
    <dsp:sp modelId="{19A82A64-7D44-43EB-92A9-989D51A1C14D}">
      <dsp:nvSpPr>
        <dsp:cNvPr id="0" name=""/>
        <dsp:cNvSpPr/>
      </dsp:nvSpPr>
      <dsp:spPr>
        <a:xfrm>
          <a:off x="2598423" y="0"/>
          <a:ext cx="2219977" cy="4176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B. Zákony přijaté v roce 2013</a:t>
          </a:r>
          <a:endParaRPr lang="cs-CZ" sz="3200" kern="1200" dirty="0"/>
        </a:p>
      </dsp:txBody>
      <dsp:txXfrm>
        <a:off x="2598423" y="0"/>
        <a:ext cx="2219977" cy="4176464"/>
      </dsp:txXfrm>
    </dsp:sp>
    <dsp:sp modelId="{B6015363-A0EF-4A00-BF29-DF5CC3585F16}">
      <dsp:nvSpPr>
        <dsp:cNvPr id="0" name=""/>
        <dsp:cNvSpPr/>
      </dsp:nvSpPr>
      <dsp:spPr>
        <a:xfrm>
          <a:off x="5191356" y="0"/>
          <a:ext cx="2219977" cy="4176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C. Nepřijaté zákony</a:t>
          </a:r>
          <a:endParaRPr lang="cs-CZ" sz="3200" kern="1200" dirty="0"/>
        </a:p>
      </dsp:txBody>
      <dsp:txXfrm>
        <a:off x="5191356" y="0"/>
        <a:ext cx="2219977" cy="417646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9447594-A350-4484-B0A1-8A0798B45D89}" type="datetimeFigureOut">
              <a:rPr lang="cs-CZ"/>
              <a:pPr>
                <a:defRPr/>
              </a:pPr>
              <a:t>10.10.2013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8CFD6F-C5EE-4F2C-8F0A-EFC9B1313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55474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2" y="4664075"/>
            <a:ext cx="9150351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3" y="4953001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B60BFC5-15FD-46E4-8454-54278359D68B}" type="datetimeFigureOut">
              <a:rPr lang="cs-CZ"/>
              <a:pPr>
                <a:defRPr/>
              </a:pPr>
              <a:t>10.10.2013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74E4BFC-5092-442E-BCF1-4805584DC7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4393-F5F1-4DF6-8B79-D44F6C06348B}" type="datetimeFigureOut">
              <a:rPr lang="cs-CZ"/>
              <a:pPr>
                <a:defRPr/>
              </a:pPr>
              <a:t>10.10.2013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24761-EFAF-4FBE-906B-7F24CC3E6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5" y="274642"/>
            <a:ext cx="1777471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803FA-178C-426A-A1AF-B8111F8C75F5}" type="datetimeFigureOut">
              <a:rPr lang="cs-CZ"/>
              <a:pPr>
                <a:defRPr/>
              </a:pPr>
              <a:t>10.10.2013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6022E-E527-4CF9-A71D-77FEC8CD3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99DE2-D861-43D4-9FCB-D02978C1B02C}" type="datetimeFigureOut">
              <a:rPr lang="cs-CZ"/>
              <a:pPr>
                <a:defRPr/>
              </a:pPr>
              <a:t>10.10.2013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9F9B1-4AE0-464B-990F-8A5682A497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4" y="3005138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9" y="3005138"/>
            <a:ext cx="184151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A51B73-622A-4C40-9CDF-8DB92FE4EF9B}" type="datetimeFigureOut">
              <a:rPr lang="cs-CZ"/>
              <a:pPr>
                <a:defRPr/>
              </a:pPr>
              <a:t>10.10.2013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0C18E8-F14E-44B4-9EDC-D7601FF744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EFE2F3-600E-4046-88EB-36C24C06DAE8}" type="datetimeFigureOut">
              <a:rPr lang="cs-CZ"/>
              <a:pPr>
                <a:defRPr/>
              </a:pPr>
              <a:t>10.10.2013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4B66FB-F0DF-489C-90BB-D26B2107AE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2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9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2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0975D9-B63A-46F0-A566-312B0582A44C}" type="datetimeFigureOut">
              <a:rPr lang="cs-CZ"/>
              <a:pPr>
                <a:defRPr/>
              </a:pPr>
              <a:t>10.10.2013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DAE20B-2B2C-4B8C-9ABF-66522BC54F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26CDFD-7C9C-4B0F-9BC2-8BC2B9BDD27E}" type="datetimeFigureOut">
              <a:rPr lang="cs-CZ"/>
              <a:pPr>
                <a:defRPr/>
              </a:pPr>
              <a:t>10.10.2013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1F0BC1-40D5-4866-8A54-17CEFD091D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DD1A5-0A63-4B98-A370-03B97153205B}" type="datetimeFigureOut">
              <a:rPr lang="cs-CZ"/>
              <a:pPr>
                <a:defRPr/>
              </a:pPr>
              <a:t>10.10.2013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E7A2A-5BFB-447F-A3A3-8CA2CB5345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71DB67-6FCD-4B0C-9B69-43C571D6C96E}" type="datetimeFigureOut">
              <a:rPr lang="cs-CZ"/>
              <a:pPr>
                <a:defRPr/>
              </a:pPr>
              <a:t>10.10.2013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6C4AFE-D5D6-48CE-BF54-2EC141960B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6" y="5938838"/>
            <a:ext cx="3690939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7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2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4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4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F09E80A-9817-43EC-B205-7446FFF45AB5}" type="datetimeFigureOut">
              <a:rPr lang="cs-CZ"/>
              <a:pPr>
                <a:defRPr/>
              </a:pPr>
              <a:t>10.10.2013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9F6915B-880E-4143-8F38-1558765033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6" y="5938838"/>
            <a:ext cx="3690939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40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D4136CD-3E88-4CB2-ABE6-42D3CE15BF73}" type="datetimeFigureOut">
              <a:rPr lang="cs-CZ"/>
              <a:pPr>
                <a:defRPr/>
              </a:pPr>
              <a:t>10.10.2013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5" y="6408740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40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C293FD4-158D-4897-9621-85055E5B0D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7" r:id="rId2"/>
    <p:sldLayoutId id="2147483889" r:id="rId3"/>
    <p:sldLayoutId id="2147483890" r:id="rId4"/>
    <p:sldLayoutId id="2147483891" r:id="rId5"/>
    <p:sldLayoutId id="2147483892" r:id="rId6"/>
    <p:sldLayoutId id="2147483886" r:id="rId7"/>
    <p:sldLayoutId id="2147483893" r:id="rId8"/>
    <p:sldLayoutId id="2147483894" r:id="rId9"/>
    <p:sldLayoutId id="2147483885" r:id="rId10"/>
    <p:sldLayoutId id="21474838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24746"/>
            <a:ext cx="7772400" cy="2664296"/>
          </a:xfrm>
        </p:spPr>
        <p:txBody>
          <a:bodyPr>
            <a:normAutofit fontScale="90000"/>
          </a:bodyPr>
          <a:lstStyle/>
          <a:p>
            <a:r>
              <a:rPr lang="cs-CZ" sz="6000" b="0" dirty="0"/>
              <a:t/>
            </a:r>
            <a:br>
              <a:rPr lang="cs-CZ" sz="6000" b="0" dirty="0"/>
            </a:br>
            <a:r>
              <a:rPr lang="cs-CZ" sz="6000" b="0" dirty="0" smtClean="0"/>
              <a:t>Zákonná opatření Senátu v oblasti daňového práva</a:t>
            </a:r>
            <a:endParaRPr lang="cs-CZ" sz="6000" b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55578" y="4077072"/>
            <a:ext cx="7601199" cy="63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Lucida Sans Unicode" pitchFamily="34" charset="0"/>
              </a:rPr>
              <a:t>Mgr. Bc. Hana Kazdová</a:t>
            </a:r>
          </a:p>
          <a:p>
            <a:pPr algn="r" eaLnBrk="1" hangingPunct="1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Lucida Sans Unicode" pitchFamily="34" charset="0"/>
              </a:rPr>
              <a:t>JUDr. Radim Boháč, Ph.D.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9563" y="5949950"/>
            <a:ext cx="7200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800" dirty="0" smtClean="0">
                <a:solidFill>
                  <a:schemeClr val="bg1"/>
                </a:solidFill>
              </a:rPr>
              <a:t>8. října 2013 </a:t>
            </a:r>
            <a:r>
              <a:rPr lang="cs-CZ" sz="2800" dirty="0">
                <a:solidFill>
                  <a:schemeClr val="bg1"/>
                </a:solidFill>
              </a:rPr>
              <a:t>– </a:t>
            </a:r>
            <a:r>
              <a:rPr lang="cs-CZ" sz="2800" dirty="0" smtClean="0">
                <a:solidFill>
                  <a:schemeClr val="bg1"/>
                </a:solidFill>
              </a:rPr>
              <a:t>IFA</a:t>
            </a:r>
            <a:endParaRPr lang="cs-CZ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5) Zákonná opatření Senátu </a:t>
            </a:r>
            <a:br>
              <a:rPr lang="cs-CZ" b="1" dirty="0" smtClean="0"/>
            </a:br>
            <a:r>
              <a:rPr lang="cs-CZ" b="1" dirty="0" smtClean="0"/>
              <a:t>v daňové oblasti</a:t>
            </a:r>
            <a:endParaRPr lang="cs-CZ" b="1" dirty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10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1180409462"/>
              </p:ext>
            </p:extLst>
          </p:nvPr>
        </p:nvGraphicFramePr>
        <p:xfrm>
          <a:off x="941016" y="1556793"/>
          <a:ext cx="759142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3734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5) Zákonná opatření Senátu </a:t>
            </a:r>
            <a:br>
              <a:rPr lang="cs-CZ" dirty="0"/>
            </a:br>
            <a:r>
              <a:rPr lang="cs-CZ" dirty="0"/>
              <a:t>v daňové oblasti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28639" y="1700807"/>
            <a:ext cx="8229600" cy="4392489"/>
          </a:xfrm>
        </p:spPr>
        <p:txBody>
          <a:bodyPr>
            <a:normAutofit/>
          </a:bodyPr>
          <a:lstStyle/>
          <a:p>
            <a:pPr marL="681037" indent="-571500">
              <a:buFont typeface="+mj-lt"/>
              <a:buAutoNum type="romanUcPeriod"/>
            </a:pPr>
            <a:r>
              <a:rPr lang="cs-CZ" sz="2600" dirty="0" smtClean="0"/>
              <a:t>Neodkladnost</a:t>
            </a:r>
          </a:p>
          <a:p>
            <a:pPr marL="681037" indent="-571500">
              <a:buFont typeface="+mj-lt"/>
              <a:buAutoNum type="romanUcPeriod"/>
            </a:pPr>
            <a:r>
              <a:rPr lang="cs-CZ" sz="2600" dirty="0" smtClean="0"/>
              <a:t>Obsah ZOS DNNV</a:t>
            </a:r>
          </a:p>
          <a:p>
            <a:pPr marL="681037" indent="-571500">
              <a:buFont typeface="+mj-lt"/>
              <a:buAutoNum type="romanUcPeriod"/>
            </a:pPr>
            <a:r>
              <a:rPr lang="cs-CZ" sz="2600" dirty="0" smtClean="0"/>
              <a:t>Obsah ZOS REK</a:t>
            </a:r>
          </a:p>
          <a:p>
            <a:pPr marL="681037" indent="-571500">
              <a:buFont typeface="+mj-lt"/>
              <a:buAutoNum type="romanUcPeriod"/>
            </a:pPr>
            <a:r>
              <a:rPr lang="cs-CZ" sz="2600" dirty="0" smtClean="0"/>
              <a:t>Rizika 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11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012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smtClean="0"/>
              <a:t>I. Neodkladnost</a:t>
            </a:r>
            <a:endParaRPr lang="cs-CZ" b="1" dirty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12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873724"/>
          </a:xfrm>
        </p:spPr>
        <p:txBody>
          <a:bodyPr>
            <a:normAutofit lnSpcReduction="10000"/>
          </a:bodyPr>
          <a:lstStyle/>
          <a:p>
            <a:pPr marL="681037" indent="-571500">
              <a:lnSpc>
                <a:spcPct val="120000"/>
              </a:lnSpc>
              <a:buFont typeface="+mj-lt"/>
              <a:buAutoNum type="romanLcPeriod"/>
            </a:pPr>
            <a:r>
              <a:rPr lang="cs-CZ" dirty="0"/>
              <a:t>objektivně existuje </a:t>
            </a:r>
            <a:r>
              <a:rPr lang="cs-CZ" dirty="0" smtClean="0"/>
              <a:t>nežádoucí stav</a:t>
            </a:r>
          </a:p>
          <a:p>
            <a:pPr marL="681037" indent="-571500">
              <a:lnSpc>
                <a:spcPct val="120000"/>
              </a:lnSpc>
              <a:buFont typeface="+mj-lt"/>
              <a:buAutoNum type="romanLcPeriod"/>
            </a:pPr>
            <a:r>
              <a:rPr lang="cs-CZ" dirty="0" smtClean="0"/>
              <a:t>nežádoucí stav je </a:t>
            </a:r>
            <a:r>
              <a:rPr lang="cs-CZ" dirty="0"/>
              <a:t>nutné </a:t>
            </a:r>
            <a:r>
              <a:rPr lang="cs-CZ" dirty="0" smtClean="0"/>
              <a:t>neprodleně zhojit</a:t>
            </a:r>
          </a:p>
          <a:p>
            <a:pPr marL="681037" indent="-571500">
              <a:lnSpc>
                <a:spcPct val="120000"/>
              </a:lnSpc>
              <a:buFont typeface="+mj-lt"/>
              <a:buAutoNum type="romanLcPeriod"/>
            </a:pPr>
            <a:r>
              <a:rPr lang="cs-CZ" dirty="0" smtClean="0"/>
              <a:t>při nezhojení hrozí závažné </a:t>
            </a:r>
            <a:r>
              <a:rPr lang="cs-CZ" dirty="0"/>
              <a:t>negativní následky materiálního či hodnotového </a:t>
            </a:r>
            <a:r>
              <a:rPr lang="cs-CZ" dirty="0" smtClean="0"/>
              <a:t>charakteru</a:t>
            </a:r>
          </a:p>
          <a:p>
            <a:pPr marL="681037" indent="-571500">
              <a:lnSpc>
                <a:spcPct val="120000"/>
              </a:lnSpc>
              <a:buFont typeface="+mj-lt"/>
              <a:buAutoNum type="romanLcPeriod"/>
            </a:pPr>
            <a:r>
              <a:rPr lang="cs-CZ" dirty="0" smtClean="0"/>
              <a:t>nežádoucí stav </a:t>
            </a:r>
            <a:r>
              <a:rPr lang="cs-CZ" dirty="0"/>
              <a:t>je možné napravit pouze formou zákonného opatření </a:t>
            </a:r>
            <a:r>
              <a:rPr lang="cs-CZ" dirty="0" smtClean="0"/>
              <a:t>Senátu</a:t>
            </a:r>
          </a:p>
          <a:p>
            <a:pPr marL="681037" indent="-571500">
              <a:lnSpc>
                <a:spcPct val="120000"/>
              </a:lnSpc>
              <a:buFont typeface="+mj-lt"/>
              <a:buAutoNum type="romanLcPeriod"/>
            </a:pPr>
            <a:r>
              <a:rPr lang="cs-CZ" dirty="0" smtClean="0"/>
              <a:t>zákonné opatření Senátu je </a:t>
            </a:r>
            <a:r>
              <a:rPr lang="cs-CZ" dirty="0"/>
              <a:t>způsobilé takový stav zhojit, aniž by vyvolalo obdobné nebo větší negativní následky</a:t>
            </a:r>
          </a:p>
        </p:txBody>
      </p:sp>
    </p:spTree>
    <p:extLst>
      <p:ext uri="{BB962C8B-B14F-4D97-AF65-F5344CB8AC3E}">
        <p14:creationId xmlns:p14="http://schemas.microsoft.com/office/powerpoint/2010/main" xmlns="" val="4148046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smtClean="0"/>
              <a:t>II. Obsah ZOS DNNV</a:t>
            </a:r>
            <a:endParaRPr lang="cs-CZ" b="1" dirty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13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87372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800" dirty="0"/>
              <a:t>z obsahového hlediska </a:t>
            </a:r>
            <a:r>
              <a:rPr lang="cs-CZ" altLang="cs-CZ" sz="2800" dirty="0" smtClean="0"/>
              <a:t>vychází </a:t>
            </a:r>
            <a:r>
              <a:rPr lang="cs-CZ" altLang="cs-CZ" sz="2800" dirty="0"/>
              <a:t>ze senátního tisku 170 </a:t>
            </a:r>
            <a:r>
              <a:rPr lang="cs-CZ" altLang="cs-CZ" sz="2000" dirty="0"/>
              <a:t>(tj. </a:t>
            </a:r>
            <a:r>
              <a:rPr lang="cs-CZ" altLang="cs-CZ" sz="2000" dirty="0" smtClean="0"/>
              <a:t>včetně pozměňovacího návrhu přijatého PS)</a:t>
            </a:r>
            <a:endParaRPr lang="cs-CZ" altLang="cs-CZ" sz="2800" dirty="0"/>
          </a:p>
          <a:p>
            <a:pPr>
              <a:defRPr/>
            </a:pPr>
            <a:endParaRPr lang="cs-CZ" altLang="cs-CZ" sz="2800" dirty="0" smtClean="0"/>
          </a:p>
          <a:p>
            <a:pPr>
              <a:defRPr/>
            </a:pPr>
            <a:r>
              <a:rPr lang="cs-CZ" altLang="cs-CZ" sz="2800" dirty="0" smtClean="0"/>
              <a:t>po </a:t>
            </a:r>
            <a:r>
              <a:rPr lang="cs-CZ" altLang="cs-CZ" sz="2800" dirty="0"/>
              <a:t>formální stránce </a:t>
            </a:r>
            <a:r>
              <a:rPr lang="cs-CZ" altLang="cs-CZ" sz="2800" dirty="0" smtClean="0"/>
              <a:t>došlo </a:t>
            </a:r>
            <a:r>
              <a:rPr lang="cs-CZ" altLang="cs-CZ" sz="2800" dirty="0"/>
              <a:t>k přizpůsobení textu formě zákonného opatření </a:t>
            </a:r>
            <a:r>
              <a:rPr lang="cs-CZ" altLang="cs-CZ" sz="2800" dirty="0" smtClean="0"/>
              <a:t>Senátu</a:t>
            </a:r>
          </a:p>
          <a:p>
            <a:pPr>
              <a:defRPr/>
            </a:pPr>
            <a:endParaRPr lang="cs-CZ" sz="2800" dirty="0" smtClean="0"/>
          </a:p>
          <a:p>
            <a:pPr>
              <a:defRPr/>
            </a:pPr>
            <a:r>
              <a:rPr lang="cs-CZ" sz="2800" dirty="0" smtClean="0"/>
              <a:t>k</a:t>
            </a:r>
            <a:r>
              <a:rPr lang="cs-CZ" sz="2800" dirty="0"/>
              <a:t> věcné změně došlo pouze v otázce poplatníka daně</a:t>
            </a:r>
            <a:endParaRPr lang="cs-CZ" altLang="cs-CZ" sz="2800" dirty="0"/>
          </a:p>
          <a:p>
            <a:pPr marL="681037" indent="-571500">
              <a:lnSpc>
                <a:spcPct val="120000"/>
              </a:lnSpc>
              <a:buFont typeface="+mj-lt"/>
              <a:buAutoNum type="romanL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6842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nabytí vlastnického práva koupí nebo směnou</a:t>
            </a:r>
          </a:p>
          <a:p>
            <a:pPr lvl="1"/>
            <a:r>
              <a:rPr lang="cs-CZ" dirty="0" smtClean="0"/>
              <a:t>poplatníkem je převodce, nabyvatel je ručitelem</a:t>
            </a:r>
          </a:p>
          <a:p>
            <a:pPr lvl="1"/>
            <a:r>
              <a:rPr lang="cs-CZ" dirty="0" smtClean="0"/>
              <a:t>smluvní strany se mohou dohodnout, že poplatníkem je nabyvatel</a:t>
            </a:r>
          </a:p>
          <a:p>
            <a:endParaRPr lang="cs-CZ" dirty="0" smtClean="0"/>
          </a:p>
          <a:p>
            <a:r>
              <a:rPr lang="cs-CZ" dirty="0" smtClean="0"/>
              <a:t>nabytí </a:t>
            </a:r>
            <a:r>
              <a:rPr lang="cs-CZ" dirty="0"/>
              <a:t>vlastnického práva </a:t>
            </a:r>
            <a:r>
              <a:rPr lang="cs-CZ" dirty="0" smtClean="0"/>
              <a:t>jiným způsobem</a:t>
            </a:r>
            <a:endParaRPr lang="cs-CZ" dirty="0"/>
          </a:p>
          <a:p>
            <a:pPr lvl="1"/>
            <a:r>
              <a:rPr lang="cs-CZ" dirty="0"/>
              <a:t>poplatníkem je </a:t>
            </a:r>
            <a:r>
              <a:rPr lang="cs-CZ" dirty="0" smtClean="0"/>
              <a:t>nabyvatel</a:t>
            </a:r>
            <a:endParaRPr lang="cs-CZ" dirty="0"/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Poplatník daně z nabytí nemovitých věcí</a:t>
            </a: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14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4216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15</a:t>
            </a:fld>
            <a:endParaRPr lang="cs-CZ" sz="2800" dirty="0">
              <a:solidFill>
                <a:schemeClr val="bg1"/>
              </a:solidFill>
              <a:latin typeface="Lucida Sans Unicode" pitchFamily="34" charset="0"/>
            </a:endParaRPr>
          </a:p>
        </p:txBody>
      </p:sp>
      <p:pic>
        <p:nvPicPr>
          <p:cNvPr id="1026" name="Picture 2" descr="S:\Odbor32\01 PROJEKTY\02 DANĚ A POJISTNÁ\04 DNNV\01 Zákon\07 ZOS\03 Senát\03 Plénum\Podpalečník\Tabulka - poplatník nová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147"/>
            <a:ext cx="7913656" cy="6820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815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</a:t>
            </a:r>
            <a:r>
              <a:rPr lang="cs-CZ" dirty="0" smtClean="0">
                <a:sym typeface="Symbol"/>
              </a:rPr>
              <a:t> </a:t>
            </a:r>
            <a:r>
              <a:rPr lang="cs-CZ" dirty="0" smtClean="0"/>
              <a:t>zákonné opatření Senátu</a:t>
            </a:r>
          </a:p>
          <a:p>
            <a:pPr lvl="1"/>
            <a:r>
              <a:rPr lang="cs-CZ" dirty="0" smtClean="0"/>
              <a:t>v textu normy i v přechodných ustanoveních</a:t>
            </a:r>
          </a:p>
          <a:p>
            <a:pPr lvl="1"/>
            <a:endParaRPr lang="cs-CZ" dirty="0" smtClean="0"/>
          </a:p>
          <a:p>
            <a:pPr marL="109537" indent="0" algn="ctr">
              <a:buNone/>
            </a:pPr>
            <a:r>
              <a:rPr lang="cs-CZ" sz="2000" i="1" dirty="0" smtClean="0"/>
              <a:t>„§ </a:t>
            </a:r>
            <a:r>
              <a:rPr lang="cs-CZ" sz="2000" i="1" dirty="0"/>
              <a:t>12</a:t>
            </a:r>
            <a:br>
              <a:rPr lang="cs-CZ" sz="2000" i="1" dirty="0"/>
            </a:br>
            <a:r>
              <a:rPr lang="cs-CZ" sz="2000" b="1" i="1" dirty="0"/>
              <a:t>Postup určení nabývací hodnoty</a:t>
            </a:r>
            <a:endParaRPr lang="cs-CZ" sz="2000" i="1" dirty="0"/>
          </a:p>
          <a:p>
            <a:pPr marL="109537" indent="0">
              <a:buNone/>
            </a:pPr>
            <a:r>
              <a:rPr lang="cs-CZ" sz="2000" i="1" dirty="0"/>
              <a:t>(1) Nabývací hodnotou je sjednaná cena, </a:t>
            </a:r>
          </a:p>
          <a:p>
            <a:pPr marL="109537" indent="0">
              <a:buNone/>
            </a:pPr>
            <a:r>
              <a:rPr lang="cs-CZ" sz="2000" i="1" dirty="0"/>
              <a:t>a)	je-li vyšší nebo rovna srovnávací daňové hodnotě, nebo</a:t>
            </a:r>
          </a:p>
          <a:p>
            <a:pPr marL="109537" indent="0">
              <a:buNone/>
            </a:pPr>
            <a:r>
              <a:rPr lang="cs-CZ" sz="2000" i="1" dirty="0" smtClean="0"/>
              <a:t>b)	stanoví-li </a:t>
            </a:r>
            <a:r>
              <a:rPr lang="cs-CZ" sz="2000" b="1" i="1" u="sng" dirty="0"/>
              <a:t>toto zákonné opatření Senátu</a:t>
            </a:r>
            <a:r>
              <a:rPr lang="cs-CZ" sz="2000" i="1" dirty="0"/>
              <a:t>, že nabývací hodnotou je výlučně sjednaná cena</a:t>
            </a:r>
            <a:r>
              <a:rPr lang="cs-CZ" sz="2000" i="1" dirty="0" smtClean="0"/>
              <a:t>.</a:t>
            </a:r>
          </a:p>
          <a:p>
            <a:pPr marL="109537" indent="0" algn="ctr">
              <a:buNone/>
            </a:pPr>
            <a:r>
              <a:rPr lang="cs-CZ" sz="2000" i="1" dirty="0" smtClean="0"/>
              <a:t>…“</a:t>
            </a:r>
            <a:endParaRPr lang="cs-CZ" sz="2000" i="1" dirty="0"/>
          </a:p>
          <a:p>
            <a:endParaRPr lang="cs-CZ" dirty="0" smtClean="0"/>
          </a:p>
          <a:p>
            <a:pPr marL="630238" lvl="2" indent="0">
              <a:buNone/>
            </a:pPr>
            <a:endParaRPr lang="cs-CZ" sz="25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Legislativně technické změny </a:t>
            </a:r>
            <a:br>
              <a:rPr lang="cs-CZ" dirty="0" smtClean="0"/>
            </a:br>
            <a:r>
              <a:rPr lang="cs-CZ" dirty="0" smtClean="0"/>
              <a:t>ZOS DNNV</a:t>
            </a:r>
            <a:endParaRPr lang="cs-CZ" dirty="0"/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16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5800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2800" dirty="0"/>
              <a:t>z obsahového hlediska vychází ze senátního tisku </a:t>
            </a:r>
            <a:r>
              <a:rPr lang="cs-CZ" altLang="cs-CZ" sz="2800" dirty="0" smtClean="0"/>
              <a:t>176 </a:t>
            </a:r>
            <a:r>
              <a:rPr lang="cs-CZ" altLang="cs-CZ" sz="2000" dirty="0"/>
              <a:t>(tj. včetně </a:t>
            </a:r>
            <a:r>
              <a:rPr lang="cs-CZ" altLang="cs-CZ" sz="2000" dirty="0" smtClean="0"/>
              <a:t>pozměňovacích návrhů přijatých </a:t>
            </a:r>
            <a:r>
              <a:rPr lang="cs-CZ" altLang="cs-CZ" sz="2000" dirty="0"/>
              <a:t>PS)</a:t>
            </a:r>
            <a:endParaRPr lang="cs-CZ" altLang="cs-CZ" sz="2800" dirty="0"/>
          </a:p>
          <a:p>
            <a:pPr>
              <a:defRPr/>
            </a:pPr>
            <a:r>
              <a:rPr lang="cs-CZ" altLang="cs-CZ" sz="2800" dirty="0"/>
              <a:t>po formální stránce došlo k přizpůsobení textu formě zákonného opatření Senátu</a:t>
            </a:r>
          </a:p>
          <a:p>
            <a:pPr>
              <a:defRPr/>
            </a:pPr>
            <a:r>
              <a:rPr lang="cs-CZ" sz="2800" dirty="0"/>
              <a:t>k </a:t>
            </a:r>
            <a:r>
              <a:rPr lang="cs-CZ" sz="2800" dirty="0" smtClean="0"/>
              <a:t>věcným změnám </a:t>
            </a:r>
            <a:r>
              <a:rPr lang="cs-CZ" sz="2800" dirty="0"/>
              <a:t>došlo pouze </a:t>
            </a:r>
            <a:r>
              <a:rPr lang="cs-CZ" sz="2800" dirty="0" smtClean="0"/>
              <a:t>ve věci</a:t>
            </a:r>
          </a:p>
          <a:p>
            <a:pPr lvl="1">
              <a:defRPr/>
            </a:pPr>
            <a:r>
              <a:rPr lang="cs-CZ" sz="2400" dirty="0"/>
              <a:t>právní úpravy zdanění investičních </a:t>
            </a:r>
            <a:r>
              <a:rPr lang="cs-CZ" sz="2400" dirty="0" smtClean="0"/>
              <a:t>fondů</a:t>
            </a:r>
            <a:endParaRPr lang="cs-CZ" sz="2400" dirty="0"/>
          </a:p>
          <a:p>
            <a:pPr lvl="1"/>
            <a:r>
              <a:rPr lang="cs-CZ" sz="2400" dirty="0"/>
              <a:t>osvobození podílů na zisku od </a:t>
            </a:r>
            <a:r>
              <a:rPr lang="cs-CZ" sz="2400" dirty="0" smtClean="0"/>
              <a:t>daní </a:t>
            </a:r>
            <a:r>
              <a:rPr lang="cs-CZ" sz="2400" dirty="0"/>
              <a:t>z </a:t>
            </a:r>
            <a:r>
              <a:rPr lang="cs-CZ" sz="2400" dirty="0" smtClean="0"/>
              <a:t>příjmů</a:t>
            </a:r>
            <a:endParaRPr lang="cs-CZ" sz="2400" dirty="0"/>
          </a:p>
          <a:p>
            <a:pPr lvl="1"/>
            <a:r>
              <a:rPr lang="cs-CZ" sz="2400" dirty="0"/>
              <a:t>reakce na nepřijetí návrhu zákona o statusu veřejné </a:t>
            </a:r>
            <a:r>
              <a:rPr lang="cs-CZ" sz="2400" dirty="0" smtClean="0"/>
              <a:t>prospěšnosti</a:t>
            </a:r>
            <a:endParaRPr lang="cs-CZ" dirty="0" smtClean="0"/>
          </a:p>
          <a:p>
            <a:pPr marL="630238" lvl="2" indent="0">
              <a:buNone/>
            </a:pPr>
            <a:endParaRPr lang="cs-CZ" sz="25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III. Obsah ZOS REK</a:t>
            </a:r>
            <a:endParaRPr lang="cs-CZ" dirty="0"/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17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6804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/>
              <a:t>změna okruhu osob oprávněných odečíst si od základu daně z příjmů hodnotu bezúplatného </a:t>
            </a:r>
            <a:r>
              <a:rPr lang="cs-CZ" sz="2800" dirty="0" smtClean="0"/>
              <a:t>plnění</a:t>
            </a:r>
            <a:endParaRPr lang="cs-CZ" sz="2800" dirty="0"/>
          </a:p>
          <a:p>
            <a:pPr lvl="0"/>
            <a:r>
              <a:rPr lang="cs-CZ" sz="2800" dirty="0"/>
              <a:t>znovuzavedení mimořádných odpisů hmotného </a:t>
            </a:r>
            <a:r>
              <a:rPr lang="cs-CZ" sz="2800" dirty="0" smtClean="0"/>
              <a:t>majetku</a:t>
            </a:r>
            <a:endParaRPr lang="cs-CZ" sz="2800" dirty="0"/>
          </a:p>
          <a:p>
            <a:pPr lvl="0"/>
            <a:r>
              <a:rPr lang="cs-CZ" sz="2800" dirty="0"/>
              <a:t>odpočty na podporu odborného </a:t>
            </a:r>
            <a:r>
              <a:rPr lang="cs-CZ" sz="2800" dirty="0" smtClean="0"/>
              <a:t>vzdělávání</a:t>
            </a:r>
            <a:endParaRPr lang="cs-CZ" sz="2800" dirty="0"/>
          </a:p>
          <a:p>
            <a:pPr lvl="0"/>
            <a:r>
              <a:rPr lang="cs-CZ" sz="2800" dirty="0"/>
              <a:t>omezení účasti členů zastupitelstev územních samosprávných celků na sociálním </a:t>
            </a:r>
            <a:r>
              <a:rPr lang="cs-CZ" sz="2800" dirty="0" smtClean="0"/>
              <a:t>zabezpečení</a:t>
            </a:r>
            <a:endParaRPr lang="cs-CZ" sz="2800" dirty="0"/>
          </a:p>
          <a:p>
            <a:pPr lvl="0"/>
            <a:r>
              <a:rPr lang="cs-CZ" sz="2800" dirty="0"/>
              <a:t>oprava legislativně-technických </a:t>
            </a:r>
            <a:r>
              <a:rPr lang="cs-CZ" sz="2800" dirty="0" smtClean="0"/>
              <a:t>nedostatků</a:t>
            </a:r>
            <a:endParaRPr lang="cs-CZ" sz="2800" dirty="0"/>
          </a:p>
          <a:p>
            <a:pPr marL="630238" lvl="2" indent="0">
              <a:buNone/>
            </a:pPr>
            <a:endParaRPr lang="cs-CZ" sz="25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Přijaté pozměňovací návrhy v PS</a:t>
            </a:r>
            <a:endParaRPr lang="cs-CZ" dirty="0"/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18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1652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návrat k právní úpravě navrhované MF do vlády</a:t>
            </a:r>
          </a:p>
          <a:p>
            <a:pPr lvl="1"/>
            <a:r>
              <a:rPr lang="cs-CZ" dirty="0" smtClean="0"/>
              <a:t>zdanění na úrovni základního investičního fondu </a:t>
            </a:r>
          </a:p>
          <a:p>
            <a:pPr marL="392113" lvl="1" indent="0">
              <a:buNone/>
            </a:pPr>
            <a:r>
              <a:rPr lang="cs-CZ" dirty="0" smtClean="0"/>
              <a:t>   (§ 21f) </a:t>
            </a:r>
          </a:p>
          <a:p>
            <a:pPr lvl="2"/>
            <a:r>
              <a:rPr lang="cs-CZ" dirty="0" smtClean="0"/>
              <a:t>0 % (eliminace dividendové směrnice)</a:t>
            </a:r>
          </a:p>
          <a:p>
            <a:pPr lvl="1"/>
            <a:r>
              <a:rPr lang="cs-CZ" dirty="0" smtClean="0"/>
              <a:t>srážková daň u podílníka - právnické osoby</a:t>
            </a:r>
          </a:p>
          <a:p>
            <a:pPr lvl="2"/>
            <a:r>
              <a:rPr lang="cs-CZ" dirty="0" smtClean="0"/>
              <a:t>19 %</a:t>
            </a:r>
          </a:p>
          <a:p>
            <a:pPr lvl="1"/>
            <a:r>
              <a:rPr lang="cs-CZ" dirty="0" smtClean="0"/>
              <a:t>srážková daň u podílníka - fyzické osoby</a:t>
            </a:r>
          </a:p>
          <a:p>
            <a:pPr lvl="2"/>
            <a:r>
              <a:rPr lang="cs-CZ" dirty="0" smtClean="0"/>
              <a:t>15 %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marL="630238" lvl="2" indent="0">
              <a:buNone/>
            </a:pPr>
            <a:endParaRPr lang="cs-CZ" sz="25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Zdanění investičních fondů</a:t>
            </a:r>
            <a:endParaRPr lang="cs-CZ" dirty="0"/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19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9061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1037" indent="-571500">
              <a:buFont typeface="+mj-lt"/>
              <a:buAutoNum type="arabicPeriod"/>
            </a:pPr>
            <a:r>
              <a:rPr lang="cs-CZ" dirty="0" smtClean="0"/>
              <a:t>Stav legislativního procesu rekodifikace soukromého práva</a:t>
            </a:r>
          </a:p>
          <a:p>
            <a:pPr marL="681037" indent="-571500">
              <a:buFont typeface="+mj-lt"/>
              <a:buAutoNum type="arabicPeriod"/>
            </a:pPr>
            <a:r>
              <a:rPr lang="cs-CZ" dirty="0" smtClean="0"/>
              <a:t>Důsledky nepřijetí daňových zákonů</a:t>
            </a:r>
          </a:p>
          <a:p>
            <a:pPr marL="681037" indent="-571500">
              <a:buFont typeface="+mj-lt"/>
              <a:buAutoNum type="arabicPeriod"/>
            </a:pPr>
            <a:r>
              <a:rPr lang="cs-CZ" dirty="0" smtClean="0"/>
              <a:t>Možné varianty řešení</a:t>
            </a:r>
          </a:p>
          <a:p>
            <a:pPr marL="681037" indent="-571500">
              <a:buFont typeface="+mj-lt"/>
              <a:buAutoNum type="arabicPeriod"/>
            </a:pPr>
            <a:r>
              <a:rPr lang="cs-CZ" dirty="0" smtClean="0"/>
              <a:t>Obecně k zákonným opatřením Senátu</a:t>
            </a:r>
          </a:p>
          <a:p>
            <a:pPr marL="681037" indent="-571500">
              <a:buFont typeface="+mj-lt"/>
              <a:buAutoNum type="arabicPeriod"/>
            </a:pPr>
            <a:r>
              <a:rPr lang="cs-CZ" dirty="0" smtClean="0"/>
              <a:t>Zákonná opatření Senátu v daňové oblasti</a:t>
            </a:r>
          </a:p>
          <a:p>
            <a:pPr marL="681037" indent="-571500">
              <a:buFont typeface="+mj-lt"/>
              <a:buAutoNum type="arabicPeriod"/>
            </a:pPr>
            <a:endParaRPr lang="cs-CZ" dirty="0" smtClean="0"/>
          </a:p>
          <a:p>
            <a:pPr marL="681037" indent="-571500">
              <a:buFont typeface="+mj-lt"/>
              <a:buAutoNum type="arabicPeriod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7118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2706677"/>
              </p:ext>
            </p:extLst>
          </p:nvPr>
        </p:nvGraphicFramePr>
        <p:xfrm>
          <a:off x="323528" y="620690"/>
          <a:ext cx="8568952" cy="5065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7562"/>
                <a:gridCol w="1943176"/>
                <a:gridCol w="1944107"/>
                <a:gridCol w="1944107"/>
              </a:tblGrid>
              <a:tr h="955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Současný stav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Zamítnutý návrh zákona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Návrh MF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9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daň na úrovni základního IF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5 %</a:t>
                      </a:r>
                      <a:endParaRPr lang="cs-CZ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5 %</a:t>
                      </a:r>
                      <a:endParaRPr lang="cs-CZ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0 %</a:t>
                      </a:r>
                      <a:endParaRPr lang="cs-CZ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0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srážková daň u PO při aplikaci dividendové směrnice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0 %</a:t>
                      </a:r>
                      <a:endParaRPr lang="cs-CZ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0 %</a:t>
                      </a:r>
                      <a:endParaRPr lang="cs-CZ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19 %</a:t>
                      </a:r>
                      <a:endParaRPr lang="cs-CZ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55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srážková daň u PO v ostatních případech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15 %</a:t>
                      </a:r>
                      <a:endParaRPr lang="cs-CZ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0 %</a:t>
                      </a:r>
                      <a:endParaRPr lang="cs-CZ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19 %</a:t>
                      </a:r>
                      <a:endParaRPr lang="cs-CZ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9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srážková daň u FO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15 %</a:t>
                      </a:r>
                      <a:endParaRPr lang="cs-CZ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0 %</a:t>
                      </a:r>
                      <a:endParaRPr lang="cs-CZ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15 %</a:t>
                      </a:r>
                      <a:endParaRPr lang="cs-CZ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20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0689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zrušení předsunutí účinnosti osvobození podílů na zisku z roku 2015 na rok 2014</a:t>
            </a:r>
          </a:p>
          <a:p>
            <a:pPr lvl="1"/>
            <a:r>
              <a:rPr lang="cs-CZ" dirty="0" smtClean="0"/>
              <a:t>zákon č. 458/2011 Sb.</a:t>
            </a:r>
          </a:p>
          <a:p>
            <a:pPr lvl="2"/>
            <a:r>
              <a:rPr lang="cs-CZ" dirty="0" smtClean="0"/>
              <a:t>§ 4 odst. 1 písm. </a:t>
            </a:r>
            <a:r>
              <a:rPr lang="cs-CZ" dirty="0" err="1" smtClean="0"/>
              <a:t>zf</a:t>
            </a:r>
            <a:r>
              <a:rPr lang="cs-CZ" dirty="0" smtClean="0"/>
              <a:t>) a odst. 5 až 7</a:t>
            </a:r>
          </a:p>
          <a:p>
            <a:pPr lvl="2"/>
            <a:r>
              <a:rPr lang="cs-CZ" dirty="0" smtClean="0"/>
              <a:t>§ 19a</a:t>
            </a:r>
          </a:p>
          <a:p>
            <a:pPr lvl="1"/>
            <a:r>
              <a:rPr lang="cs-CZ" dirty="0" smtClean="0"/>
              <a:t>SenT 176</a:t>
            </a:r>
          </a:p>
          <a:p>
            <a:pPr lvl="2"/>
            <a:r>
              <a:rPr lang="cs-CZ" dirty="0" smtClean="0"/>
              <a:t>předsunutí účinnosti na rok 2014</a:t>
            </a:r>
          </a:p>
          <a:p>
            <a:pPr lvl="2"/>
            <a:r>
              <a:rPr lang="cs-CZ" dirty="0" smtClean="0"/>
              <a:t>provedení </a:t>
            </a:r>
            <a:r>
              <a:rPr lang="cs-CZ" dirty="0" err="1" smtClean="0"/>
              <a:t>rekodifikačních</a:t>
            </a:r>
            <a:r>
              <a:rPr lang="cs-CZ" dirty="0" smtClean="0"/>
              <a:t> a legislativně </a:t>
            </a:r>
            <a:r>
              <a:rPr lang="cs-CZ" smtClean="0"/>
              <a:t>technických změn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Osvobození podílů na zisku</a:t>
            </a:r>
            <a:endParaRPr lang="cs-CZ" dirty="0"/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21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6123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630238" lvl="2" indent="0">
              <a:buNone/>
            </a:pPr>
            <a:endParaRPr lang="cs-CZ" sz="25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Reakce na nepřijetí návrhu zákona o statusu veřejné prospěšnosti</a:t>
            </a:r>
            <a:endParaRPr lang="cs-CZ" dirty="0"/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22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5" name="Zástupný symbol pro obsah 1"/>
          <p:cNvSpPr txBox="1">
            <a:spLocks/>
          </p:cNvSpPr>
          <p:nvPr/>
        </p:nvSpPr>
        <p:spPr bwMode="auto">
          <a:xfrm>
            <a:off x="609600" y="16335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dirty="0" smtClean="0"/>
              <a:t>nutno reagovat na absenci úpravy udělování statusu veřejné prospěšnosti</a:t>
            </a:r>
          </a:p>
          <a:p>
            <a:r>
              <a:rPr lang="cs-CZ" dirty="0" smtClean="0"/>
              <a:t>zůstává pojem „veřejně prospěšný poplatník“</a:t>
            </a:r>
          </a:p>
          <a:p>
            <a:r>
              <a:rPr lang="cs-CZ" dirty="0" smtClean="0"/>
              <a:t>obsah pojmu „veřejně prospěšný poplatník“ vychází z dosavadní úpravy „poplatníka, který není založen nebo zřízen za účelem podnikání“</a:t>
            </a:r>
          </a:p>
          <a:p>
            <a:r>
              <a:rPr lang="cs-CZ" dirty="0" smtClean="0"/>
              <a:t>explicitně upraveny rodinné nadace</a:t>
            </a:r>
          </a:p>
          <a:p>
            <a:endParaRPr lang="cs-CZ" dirty="0" smtClean="0"/>
          </a:p>
          <a:p>
            <a:pPr marL="630238" lvl="2" indent="0">
              <a:buFont typeface="Wingdings 2" pitchFamily="18" charset="2"/>
              <a:buNone/>
            </a:pPr>
            <a:endParaRPr lang="cs-CZ" sz="25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34055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zrušovací a přechodné ustanovení k zákonu č. 357/1992 Sb.</a:t>
            </a:r>
          </a:p>
          <a:p>
            <a:pPr lvl="0"/>
            <a:r>
              <a:rPr lang="cs-CZ" dirty="0" smtClean="0"/>
              <a:t>přizpůsobení </a:t>
            </a:r>
            <a:r>
              <a:rPr lang="cs-CZ" dirty="0"/>
              <a:t>zákona o daních z příjmů změně osoby poplatníka daně z nabytí nemovitých </a:t>
            </a:r>
            <a:r>
              <a:rPr lang="cs-CZ" dirty="0" smtClean="0"/>
              <a:t>věcí</a:t>
            </a:r>
            <a:endParaRPr lang="cs-CZ" dirty="0"/>
          </a:p>
          <a:p>
            <a:r>
              <a:rPr lang="cs-CZ" dirty="0" smtClean="0"/>
              <a:t>zákon </a:t>
            </a:r>
            <a:r>
              <a:rPr lang="cs-CZ" dirty="0" smtClean="0">
                <a:sym typeface="Symbol"/>
              </a:rPr>
              <a:t> </a:t>
            </a:r>
            <a:r>
              <a:rPr lang="cs-CZ" dirty="0" smtClean="0"/>
              <a:t>zákonné opatření Senátu</a:t>
            </a:r>
          </a:p>
          <a:p>
            <a:pPr lvl="1"/>
            <a:r>
              <a:rPr lang="cs-CZ" dirty="0" smtClean="0"/>
              <a:t>v textu normy i v přechodných ustanoveních</a:t>
            </a:r>
          </a:p>
          <a:p>
            <a:pPr lvl="0"/>
            <a:r>
              <a:rPr lang="cs-CZ" dirty="0" smtClean="0"/>
              <a:t>drobné </a:t>
            </a:r>
            <a:r>
              <a:rPr lang="cs-CZ" dirty="0"/>
              <a:t>legislativně-technické opravy v interpunkci, aktualizace uvozovacích vět zákonů, apod.</a:t>
            </a:r>
          </a:p>
          <a:p>
            <a:endParaRPr lang="cs-CZ" dirty="0" smtClean="0"/>
          </a:p>
          <a:p>
            <a:pPr marL="630238" lvl="2" indent="0">
              <a:buNone/>
            </a:pPr>
            <a:endParaRPr lang="cs-CZ" sz="25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Legislativně technické změny </a:t>
            </a:r>
            <a:br>
              <a:rPr lang="cs-CZ" dirty="0" smtClean="0"/>
            </a:br>
            <a:r>
              <a:rPr lang="cs-CZ" dirty="0" smtClean="0"/>
              <a:t>ZOS REK</a:t>
            </a:r>
            <a:endParaRPr lang="cs-CZ" dirty="0"/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23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3650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1037" indent="-571500">
              <a:buFont typeface="+mj-lt"/>
              <a:buAutoNum type="romanLcPeriod"/>
            </a:pPr>
            <a:r>
              <a:rPr lang="cs-CZ" dirty="0" smtClean="0"/>
              <a:t>nepřijetí </a:t>
            </a:r>
            <a:r>
              <a:rPr lang="cs-CZ" dirty="0" err="1" smtClean="0"/>
              <a:t>ZOSů</a:t>
            </a:r>
            <a:r>
              <a:rPr lang="cs-CZ" dirty="0" smtClean="0"/>
              <a:t> Senátem</a:t>
            </a:r>
          </a:p>
          <a:p>
            <a:pPr marL="681037" indent="-571500">
              <a:buFont typeface="+mj-lt"/>
              <a:buAutoNum type="romanLcPeriod"/>
            </a:pPr>
            <a:r>
              <a:rPr lang="cs-CZ" dirty="0" smtClean="0"/>
              <a:t>„vetování“ </a:t>
            </a:r>
            <a:r>
              <a:rPr lang="cs-CZ" dirty="0" err="1" smtClean="0"/>
              <a:t>ZOSů</a:t>
            </a:r>
            <a:r>
              <a:rPr lang="cs-CZ" dirty="0" smtClean="0"/>
              <a:t> prezidentem?</a:t>
            </a:r>
          </a:p>
          <a:p>
            <a:pPr marL="681037" indent="-571500">
              <a:buFont typeface="+mj-lt"/>
              <a:buAutoNum type="romanLcPeriod"/>
            </a:pPr>
            <a:r>
              <a:rPr lang="cs-CZ" dirty="0" smtClean="0"/>
              <a:t>neratihabice </a:t>
            </a:r>
            <a:r>
              <a:rPr lang="cs-CZ" dirty="0" err="1" smtClean="0"/>
              <a:t>ZOSů</a:t>
            </a:r>
            <a:r>
              <a:rPr lang="cs-CZ" dirty="0" smtClean="0"/>
              <a:t> novou PS</a:t>
            </a:r>
          </a:p>
          <a:p>
            <a:pPr marL="681037" indent="-571500">
              <a:buFont typeface="+mj-lt"/>
              <a:buAutoNum type="romanLcPeriod"/>
            </a:pPr>
            <a:r>
              <a:rPr lang="cs-CZ" dirty="0" smtClean="0"/>
              <a:t>napadení </a:t>
            </a:r>
            <a:r>
              <a:rPr lang="cs-CZ" dirty="0" err="1" smtClean="0"/>
              <a:t>ZOSů</a:t>
            </a:r>
            <a:r>
              <a:rPr lang="cs-CZ" dirty="0" smtClean="0"/>
              <a:t> u Ústavního soudu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IV. Rizika </a:t>
            </a:r>
            <a:r>
              <a:rPr lang="cs-CZ" dirty="0" err="1" smtClean="0"/>
              <a:t>ZOSů</a:t>
            </a:r>
            <a:endParaRPr lang="cs-CZ" dirty="0"/>
          </a:p>
        </p:txBody>
      </p:sp>
      <p:sp>
        <p:nvSpPr>
          <p:cNvPr id="4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24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25532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Daňové právo od 1. ledna 2014</a:t>
            </a:r>
            <a:endParaRPr lang="cs-CZ" dirty="0"/>
          </a:p>
        </p:txBody>
      </p:sp>
      <p:pic>
        <p:nvPicPr>
          <p:cNvPr id="2051" name="Picture 3" descr="C:\Users\13915\AppData\Local\Microsoft\Windows\Temporary Internet Files\Content.IE5\382PLE7X\MC9004419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5743" y="2363787"/>
            <a:ext cx="1978025" cy="190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13915\AppData\Local\Microsoft\Windows\Temporary Internet Files\Content.IE5\4TWWXX4W\MC90044190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329507"/>
            <a:ext cx="1520825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13915\AppData\Local\Microsoft\Windows\Temporary Internet Files\Content.IE5\4TWWXX4W\MC900441498[1].pn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7065" y="1268760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051720" y="4941168"/>
            <a:ext cx="5656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/>
              <a:t>(BOHUŽEL…)</a:t>
            </a:r>
            <a:endParaRPr lang="cs-CZ" sz="4000" dirty="0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25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3280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26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556794"/>
            <a:ext cx="8229600" cy="1973263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cs-CZ" dirty="0"/>
          </a:p>
          <a:p>
            <a:pPr marL="365760" indent="-256032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Děkuji </a:t>
            </a:r>
            <a:r>
              <a:rPr lang="cs-CZ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za Vaši </a:t>
            </a:r>
            <a:r>
              <a:rPr lang="cs-CZ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pozornost.</a:t>
            </a:r>
            <a:endParaRPr lang="cs-CZ" sz="5400" b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1. Stav legislativního procesu rekodifikace </a:t>
            </a:r>
            <a:r>
              <a:rPr lang="cs-CZ" dirty="0"/>
              <a:t>soukromého </a:t>
            </a:r>
            <a:r>
              <a:rPr lang="cs-CZ" dirty="0" smtClean="0"/>
              <a:t>práva</a:t>
            </a: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573439683"/>
              </p:ext>
            </p:extLst>
          </p:nvPr>
        </p:nvGraphicFramePr>
        <p:xfrm>
          <a:off x="827584" y="1628800"/>
          <a:ext cx="741682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76900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cs-CZ" b="1" dirty="0" smtClean="0"/>
              <a:t>A) Zákony přijaté v roce 2012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4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nový občanský zákoník </a:t>
            </a:r>
          </a:p>
          <a:p>
            <a:pPr lvl="1"/>
            <a:r>
              <a:rPr lang="cs-CZ" dirty="0" smtClean="0"/>
              <a:t>zákon </a:t>
            </a:r>
            <a:r>
              <a:rPr lang="cs-CZ" dirty="0"/>
              <a:t>č. 89/2012 Sb</a:t>
            </a:r>
            <a:r>
              <a:rPr lang="cs-CZ" dirty="0" smtClean="0"/>
              <a:t>.</a:t>
            </a:r>
          </a:p>
          <a:p>
            <a:r>
              <a:rPr lang="cs-CZ" dirty="0" smtClean="0"/>
              <a:t>zákon o obchodních korporacích</a:t>
            </a:r>
          </a:p>
          <a:p>
            <a:pPr lvl="1"/>
            <a:r>
              <a:rPr lang="cs-CZ" dirty="0" smtClean="0"/>
              <a:t>zákon </a:t>
            </a:r>
            <a:r>
              <a:rPr lang="cs-CZ" dirty="0"/>
              <a:t>č. 90/2012 Sb</a:t>
            </a:r>
            <a:r>
              <a:rPr lang="cs-CZ" dirty="0" smtClean="0"/>
              <a:t>.	</a:t>
            </a:r>
          </a:p>
          <a:p>
            <a:r>
              <a:rPr lang="cs-CZ" dirty="0" smtClean="0"/>
              <a:t>zákon o mezinárodním právu soukromém</a:t>
            </a:r>
          </a:p>
          <a:p>
            <a:pPr lvl="1"/>
            <a:r>
              <a:rPr lang="cs-CZ" dirty="0" smtClean="0"/>
              <a:t>zákon </a:t>
            </a:r>
            <a:r>
              <a:rPr lang="cs-CZ" dirty="0"/>
              <a:t>č. 91/2012 Sb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účinnost od 1</a:t>
            </a:r>
            <a:r>
              <a:rPr lang="cs-CZ" dirty="0"/>
              <a:t>. ledna 2014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00608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cs-CZ" b="1" dirty="0" smtClean="0"/>
              <a:t>B) Zákony přijaté v roce 2013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5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8974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 smtClean="0"/>
              <a:t>katastrální zákon a jeho změnový zákon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zákony č. 256/2013 Sb. a č. 257/2013 Sb.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zákon </a:t>
            </a:r>
            <a:r>
              <a:rPr lang="cs-CZ" dirty="0"/>
              <a:t>o </a:t>
            </a:r>
            <a:r>
              <a:rPr lang="cs-CZ" dirty="0" smtClean="0"/>
              <a:t>zvláštních řízeních soudních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zákon č. 292/2013 Sb.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dirty="0" smtClean="0"/>
              <a:t>novela občanského soudního řádu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zákon č. 293/2013 Sb.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novela </a:t>
            </a:r>
            <a:r>
              <a:rPr lang="cs-CZ" dirty="0"/>
              <a:t>insolvenčního </a:t>
            </a:r>
            <a:r>
              <a:rPr lang="cs-CZ" dirty="0" smtClean="0"/>
              <a:t>zákona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zákon č. 294/2013 Sb.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dirty="0"/>
              <a:t>doprovodný zákon k rekodifikaci soukromého práva </a:t>
            </a:r>
            <a:r>
              <a:rPr lang="cs-CZ" dirty="0" smtClean="0"/>
              <a:t>hmotného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zákon č. 303/2013 Sb.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dirty="0" smtClean="0"/>
              <a:t>zákon </a:t>
            </a:r>
            <a:r>
              <a:rPr lang="cs-CZ" dirty="0"/>
              <a:t>o veřejných </a:t>
            </a:r>
            <a:r>
              <a:rPr lang="cs-CZ" dirty="0" smtClean="0"/>
              <a:t>rejstřících právnických a fyzických osob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zákon č. 304/2013 Sb.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zákon </a:t>
            </a:r>
            <a:r>
              <a:rPr lang="cs-CZ" dirty="0"/>
              <a:t>o převodu vlastnického práva k jednotkám </a:t>
            </a:r>
            <a:endParaRPr lang="cs-CZ" dirty="0" smtClean="0"/>
          </a:p>
          <a:p>
            <a:pPr lvl="1">
              <a:lnSpc>
                <a:spcPct val="120000"/>
              </a:lnSpc>
            </a:pPr>
            <a:r>
              <a:rPr lang="cs-CZ" dirty="0" smtClean="0"/>
              <a:t>zákon č. 311/2013 Sb.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novela zákona o matrikách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zákon č. 312/2013 Sb.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57722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cs-CZ" b="1" dirty="0" smtClean="0"/>
              <a:t>C) Nepřijaté zákony 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6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7372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dirty="0" smtClean="0"/>
              <a:t>zákon o dani z nabytí nemovitých věcí 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ST 1003, SenT 170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zákon o změně daňových zákonů </a:t>
            </a:r>
            <a:br>
              <a:rPr lang="cs-CZ" dirty="0" smtClean="0"/>
            </a:br>
            <a:r>
              <a:rPr lang="cs-CZ" dirty="0" smtClean="0"/>
              <a:t>v souvislosti s rekodifikací soukromého práva a o změně některých zákonů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ST 1004, SenT 176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zákon o statusu veřejné prospěšnosti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ST 989, SenT 167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09875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2) Důsledky nepřijetí daňových zákonů</a:t>
            </a:r>
            <a:endParaRPr lang="cs-CZ" b="1" dirty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7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7372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dirty="0" smtClean="0"/>
              <a:t>nedojde k přijetí věcných a terminologických změn daňových zákonů přizpůsobujících je rekodifikaci soukromého práva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propad inkasa veřejných rozpočtů (miliardy Kč)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rozsáhlá právní nejistota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nerovnost daňových subjektů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v určitých případech zvýšení </a:t>
            </a:r>
            <a:r>
              <a:rPr lang="cs-CZ" dirty="0" smtClean="0"/>
              <a:t>daňové </a:t>
            </a:r>
            <a:r>
              <a:rPr lang="cs-CZ" dirty="0"/>
              <a:t>zátěže </a:t>
            </a:r>
            <a:endParaRPr lang="cs-CZ" dirty="0" smtClean="0"/>
          </a:p>
          <a:p>
            <a:pPr lvl="1">
              <a:lnSpc>
                <a:spcPct val="120000"/>
              </a:lnSpc>
            </a:pPr>
            <a:r>
              <a:rPr lang="cs-CZ" dirty="0" err="1" smtClean="0"/>
              <a:t>nespravovatelnost</a:t>
            </a:r>
            <a:endParaRPr lang="cs-CZ" dirty="0" smtClean="0"/>
          </a:p>
          <a:p>
            <a:pPr lvl="1">
              <a:lnSpc>
                <a:spcPct val="120000"/>
              </a:lnSpc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923330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3) Možné varianty řešení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28639" y="1340769"/>
            <a:ext cx="8229600" cy="4968552"/>
          </a:xfrm>
        </p:spPr>
        <p:txBody>
          <a:bodyPr>
            <a:normAutofit/>
          </a:bodyPr>
          <a:lstStyle/>
          <a:p>
            <a:pPr marL="109537" indent="0">
              <a:lnSpc>
                <a:spcPct val="110000"/>
              </a:lnSpc>
              <a:buNone/>
            </a:pPr>
            <a:r>
              <a:rPr lang="cs-CZ" sz="2600" dirty="0" smtClean="0"/>
              <a:t>Z hlediska obsahu:</a:t>
            </a:r>
            <a:endParaRPr lang="cs-CZ" sz="2600" dirty="0"/>
          </a:p>
          <a:p>
            <a:pPr marL="623887" indent="-514350">
              <a:lnSpc>
                <a:spcPct val="110000"/>
              </a:lnSpc>
              <a:buFont typeface="+mj-lt"/>
              <a:buAutoNum type="alphaLcPeriod"/>
            </a:pPr>
            <a:r>
              <a:rPr lang="cs-CZ" sz="2600" dirty="0" smtClean="0"/>
              <a:t>změny daňových zákonů, nebo</a:t>
            </a:r>
          </a:p>
          <a:p>
            <a:pPr marL="623887" indent="-514350">
              <a:lnSpc>
                <a:spcPct val="110000"/>
              </a:lnSpc>
              <a:buFont typeface="+mj-lt"/>
              <a:buAutoNum type="alphaLcPeriod"/>
            </a:pPr>
            <a:r>
              <a:rPr lang="cs-CZ" sz="2600" dirty="0" smtClean="0"/>
              <a:t>odložení účinnosti rekodifikace </a:t>
            </a:r>
            <a:r>
              <a:rPr lang="cs-CZ" sz="2600" dirty="0"/>
              <a:t>soukromého </a:t>
            </a:r>
            <a:r>
              <a:rPr lang="cs-CZ" sz="2600" dirty="0" smtClean="0"/>
              <a:t>práva</a:t>
            </a:r>
          </a:p>
          <a:p>
            <a:pPr marL="109537" indent="0">
              <a:lnSpc>
                <a:spcPct val="110000"/>
              </a:lnSpc>
              <a:buNone/>
            </a:pPr>
            <a:endParaRPr lang="cs-CZ" sz="2600" dirty="0"/>
          </a:p>
          <a:p>
            <a:pPr marL="109537" indent="0">
              <a:lnSpc>
                <a:spcPct val="110000"/>
              </a:lnSpc>
              <a:buNone/>
            </a:pPr>
            <a:r>
              <a:rPr lang="cs-CZ" sz="2600" dirty="0" smtClean="0"/>
              <a:t>Z hlediska formy:</a:t>
            </a:r>
            <a:endParaRPr lang="cs-CZ" sz="2600" dirty="0"/>
          </a:p>
          <a:p>
            <a:pPr marL="623887" indent="-514350">
              <a:lnSpc>
                <a:spcPct val="110000"/>
              </a:lnSpc>
              <a:buFont typeface="+mj-lt"/>
              <a:buAutoNum type="alphaLcPeriod"/>
            </a:pPr>
            <a:r>
              <a:rPr lang="cs-CZ" sz="2600" dirty="0"/>
              <a:t>zákonná opatření Senátu, nebo</a:t>
            </a:r>
          </a:p>
          <a:p>
            <a:pPr marL="623887" indent="-514350">
              <a:lnSpc>
                <a:spcPct val="110000"/>
              </a:lnSpc>
              <a:buFont typeface="+mj-lt"/>
              <a:buAutoNum type="alphaLcPeriod"/>
            </a:pPr>
            <a:r>
              <a:rPr lang="cs-CZ" sz="2600" dirty="0"/>
              <a:t>novely přijaté ve stavu legislativní nouze novou Poslaneckou </a:t>
            </a:r>
            <a:r>
              <a:rPr lang="cs-CZ" sz="2600" dirty="0" smtClean="0"/>
              <a:t>sněmovnou</a:t>
            </a:r>
            <a:endParaRPr lang="cs-CZ" sz="2600" dirty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8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8949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4) Obecně k zákonným opatřením Senátu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28639" y="1340769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566737" lvl="0" indent="-457200">
              <a:buFont typeface="+mj-lt"/>
              <a:buAutoNum type="alphaLcPeriod"/>
            </a:pPr>
            <a:r>
              <a:rPr lang="cs-CZ" sz="2400" dirty="0" smtClean="0"/>
              <a:t>stav rozpuštění PS</a:t>
            </a:r>
          </a:p>
          <a:p>
            <a:pPr lvl="1"/>
            <a:r>
              <a:rPr lang="cs-CZ" sz="2100" dirty="0" smtClean="0"/>
              <a:t>ZOS lze přijímat pouze tehdy, dojde-li k rozpuštění PS</a:t>
            </a:r>
          </a:p>
          <a:p>
            <a:pPr marL="566737" lvl="0" indent="-457200">
              <a:buFont typeface="+mj-lt"/>
              <a:buAutoNum type="alphaLcPeriod"/>
            </a:pPr>
            <a:r>
              <a:rPr lang="cs-CZ" sz="2400" dirty="0" smtClean="0"/>
              <a:t>neodkladnost</a:t>
            </a:r>
          </a:p>
          <a:p>
            <a:pPr lvl="1"/>
            <a:r>
              <a:rPr lang="cs-CZ" sz="2000" dirty="0" smtClean="0"/>
              <a:t>ZOS lze </a:t>
            </a:r>
            <a:r>
              <a:rPr lang="cs-CZ" sz="2000" dirty="0"/>
              <a:t>přijmout pouze ve věcech, které nesnesou </a:t>
            </a:r>
            <a:r>
              <a:rPr lang="cs-CZ" sz="2000" dirty="0" smtClean="0"/>
              <a:t>odkladu</a:t>
            </a:r>
            <a:endParaRPr lang="cs-CZ" sz="2000" dirty="0"/>
          </a:p>
          <a:p>
            <a:pPr marL="566737" lvl="0" indent="-457200">
              <a:buFont typeface="+mj-lt"/>
              <a:buAutoNum type="alphaLcPeriod"/>
            </a:pPr>
            <a:r>
              <a:rPr lang="cs-CZ" sz="2400" dirty="0" smtClean="0"/>
              <a:t>výhrada zákona</a:t>
            </a:r>
          </a:p>
          <a:p>
            <a:pPr lvl="1"/>
            <a:r>
              <a:rPr lang="cs-CZ" sz="2000" dirty="0" smtClean="0"/>
              <a:t>ZOS </a:t>
            </a:r>
            <a:r>
              <a:rPr lang="cs-CZ" sz="2000" dirty="0"/>
              <a:t>lze přijímat ve věcech, které by vyžadovaly jinak přijetí </a:t>
            </a:r>
            <a:r>
              <a:rPr lang="cs-CZ" sz="2000" dirty="0" smtClean="0"/>
              <a:t>zákona</a:t>
            </a:r>
            <a:endParaRPr lang="cs-CZ" sz="2000" dirty="0"/>
          </a:p>
          <a:p>
            <a:pPr marL="566737" lvl="0" indent="-457200">
              <a:buFont typeface="+mj-lt"/>
              <a:buAutoNum type="alphaLcPeriod"/>
            </a:pPr>
            <a:r>
              <a:rPr lang="cs-CZ" sz="2400" dirty="0" smtClean="0"/>
              <a:t>zákaz přijímat ZOS v určitých věcech</a:t>
            </a:r>
          </a:p>
          <a:p>
            <a:pPr lvl="1"/>
            <a:r>
              <a:rPr lang="cs-CZ" sz="2000" dirty="0" smtClean="0"/>
              <a:t>ZOS </a:t>
            </a:r>
            <a:r>
              <a:rPr lang="cs-CZ" sz="2000" dirty="0"/>
              <a:t>nelze přijímat ve věcech Ústavy, státního rozpočtu, státního závěrečného účtu, volebního zákona a mezinárodních smluv podle čl. 10 </a:t>
            </a:r>
            <a:r>
              <a:rPr lang="cs-CZ" sz="2000" dirty="0" smtClean="0"/>
              <a:t>Ústavy</a:t>
            </a:r>
          </a:p>
          <a:p>
            <a:pPr marL="593725" indent="-457200">
              <a:buFont typeface="+mj-lt"/>
              <a:buAutoNum type="alphaLcPeriod"/>
            </a:pPr>
            <a:r>
              <a:rPr lang="cs-CZ" sz="2400" dirty="0" smtClean="0"/>
              <a:t>navrhovatel</a:t>
            </a:r>
            <a:endParaRPr lang="cs-CZ" sz="2400" dirty="0"/>
          </a:p>
          <a:p>
            <a:pPr lvl="1"/>
            <a:r>
              <a:rPr lang="cs-CZ" sz="2000" dirty="0" smtClean="0"/>
              <a:t>ZOS může </a:t>
            </a:r>
            <a:r>
              <a:rPr lang="cs-CZ" sz="2000" dirty="0"/>
              <a:t>Senátu navrhnout jen vláda</a:t>
            </a:r>
            <a:r>
              <a:rPr lang="cs-CZ" sz="2000" dirty="0" smtClean="0"/>
              <a:t>.</a:t>
            </a:r>
          </a:p>
          <a:p>
            <a:pPr marL="623887" indent="-514350">
              <a:buFont typeface="+mj-lt"/>
              <a:buAutoNum type="alphaLcPeriod"/>
            </a:pPr>
            <a:r>
              <a:rPr lang="cs-CZ" sz="2400" dirty="0" smtClean="0"/>
              <a:t>ratihabice</a:t>
            </a:r>
          </a:p>
          <a:p>
            <a:pPr lvl="1"/>
            <a:r>
              <a:rPr lang="cs-CZ" sz="2000" dirty="0" smtClean="0"/>
              <a:t>ZOS musí být schváleno na ustavující schůzi nové PS</a:t>
            </a:r>
            <a:endParaRPr lang="cs-CZ" sz="2000" dirty="0"/>
          </a:p>
          <a:p>
            <a:pPr marL="109537" indent="0">
              <a:buNone/>
            </a:pPr>
            <a:endParaRPr lang="cs-CZ" sz="2600" dirty="0" smtClean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57188" y="6286500"/>
            <a:ext cx="13573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D883B730-51D4-415E-83FC-6D01CC800B1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9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9205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3089</TotalTime>
  <Words>830</Words>
  <Application>Microsoft Office PowerPoint</Application>
  <PresentationFormat>On-screen Show (4:3)</PresentationFormat>
  <Paragraphs>215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Shluk</vt:lpstr>
      <vt:lpstr> Zákonná opatření Senátu v oblasti daňového práva</vt:lpstr>
      <vt:lpstr>Osnova</vt:lpstr>
      <vt:lpstr>1. Stav legislativního procesu rekodifikace soukromého práva</vt:lpstr>
      <vt:lpstr>A) Zákony přijaté v roce 2012</vt:lpstr>
      <vt:lpstr>B) Zákony přijaté v roce 2013</vt:lpstr>
      <vt:lpstr>C) Nepřijaté zákony </vt:lpstr>
      <vt:lpstr>2) Důsledky nepřijetí daňových zákonů</vt:lpstr>
      <vt:lpstr>3) Možné varianty řešení</vt:lpstr>
      <vt:lpstr>4) Obecně k zákonným opatřením Senátu</vt:lpstr>
      <vt:lpstr>5) Zákonná opatření Senátu  v daňové oblasti</vt:lpstr>
      <vt:lpstr>5) Zákonná opatření Senátu  v daňové oblasti</vt:lpstr>
      <vt:lpstr>I. Neodkladnost</vt:lpstr>
      <vt:lpstr>II. Obsah ZOS DNNV</vt:lpstr>
      <vt:lpstr>Poplatník daně z nabytí nemovitých věcí</vt:lpstr>
      <vt:lpstr>Slide 15</vt:lpstr>
      <vt:lpstr>Legislativně technické změny  ZOS DNNV</vt:lpstr>
      <vt:lpstr>III. Obsah ZOS REK</vt:lpstr>
      <vt:lpstr>Přijaté pozměňovací návrhy v PS</vt:lpstr>
      <vt:lpstr>Zdanění investičních fondů</vt:lpstr>
      <vt:lpstr>Slide 20</vt:lpstr>
      <vt:lpstr>Osvobození podílů na zisku</vt:lpstr>
      <vt:lpstr>Reakce na nepřijetí návrhu zákona o statusu veřejné prospěšnosti</vt:lpstr>
      <vt:lpstr>Legislativně technické změny  ZOS REK</vt:lpstr>
      <vt:lpstr>IV. Rizika ZOSů</vt:lpstr>
      <vt:lpstr>Daňové právo od 1. ledna 2014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Zákonná opatření Senátu v oblasti daňového práva</dc:title>
  <dc:creator>Kazdová, Hana - Boháč, Radim</dc:creator>
  <cp:lastModifiedBy>KPMG</cp:lastModifiedBy>
  <cp:revision>299</cp:revision>
  <dcterms:created xsi:type="dcterms:W3CDTF">2010-01-10T10:53:02Z</dcterms:created>
  <dcterms:modified xsi:type="dcterms:W3CDTF">2013-10-10T16:46:56Z</dcterms:modified>
</cp:coreProperties>
</file>