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57" r:id="rId5"/>
    <p:sldId id="266" r:id="rId6"/>
    <p:sldId id="267" r:id="rId7"/>
    <p:sldId id="268" r:id="rId8"/>
    <p:sldId id="258" r:id="rId9"/>
    <p:sldId id="269" r:id="rId10"/>
    <p:sldId id="271" r:id="rId11"/>
    <p:sldId id="264" r:id="rId1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88E"/>
    <a:srgbClr val="AA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158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533E1-2593-4947-BD64-9EF594866D4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A0B2F18-E384-40EB-9BEE-D6E94CC6227F}">
      <dgm:prSet phldrT="[Text]" custT="1"/>
      <dgm:spPr/>
      <dgm:t>
        <a:bodyPr/>
        <a:lstStyle/>
        <a:p>
          <a:r>
            <a:rPr lang="cs-CZ" sz="1400" dirty="0" smtClean="0"/>
            <a:t>ad hoc týmy</a:t>
          </a:r>
          <a:endParaRPr lang="cs-CZ" sz="1400" dirty="0"/>
        </a:p>
      </dgm:t>
    </dgm:pt>
    <dgm:pt modelId="{79B64C50-C99C-4F71-A0AB-5CF0152F5324}" type="parTrans" cxnId="{EAFF87F3-D9CC-427A-B1E6-4D850A503F52}">
      <dgm:prSet/>
      <dgm:spPr/>
      <dgm:t>
        <a:bodyPr/>
        <a:lstStyle/>
        <a:p>
          <a:endParaRPr lang="cs-CZ"/>
        </a:p>
      </dgm:t>
    </dgm:pt>
    <dgm:pt modelId="{3138D4C2-CEEB-4324-8EA6-3F3C850B9E04}" type="sibTrans" cxnId="{EAFF87F3-D9CC-427A-B1E6-4D850A503F52}">
      <dgm:prSet/>
      <dgm:spPr/>
      <dgm:t>
        <a:bodyPr/>
        <a:lstStyle/>
        <a:p>
          <a:endParaRPr lang="cs-CZ"/>
        </a:p>
      </dgm:t>
    </dgm:pt>
    <dgm:pt modelId="{B07125E6-0E37-43D3-A4F0-7C82B9EFB7EE}">
      <dgm:prSet phldrT="[Text]" custT="1"/>
      <dgm:spPr/>
      <dgm:t>
        <a:bodyPr/>
        <a:lstStyle/>
        <a:p>
          <a:r>
            <a:rPr lang="cs-CZ" sz="1600" dirty="0" smtClean="0"/>
            <a:t>NDKA</a:t>
          </a:r>
          <a:endParaRPr lang="cs-CZ" sz="1600" dirty="0"/>
        </a:p>
      </dgm:t>
    </dgm:pt>
    <dgm:pt modelId="{696BB551-7A67-4065-A021-2BD0190AFBAF}" type="parTrans" cxnId="{7B605B89-FE8F-458C-B23F-42D046C392FE}">
      <dgm:prSet/>
      <dgm:spPr/>
      <dgm:t>
        <a:bodyPr/>
        <a:lstStyle/>
        <a:p>
          <a:endParaRPr lang="cs-CZ"/>
        </a:p>
      </dgm:t>
    </dgm:pt>
    <dgm:pt modelId="{B065926C-C464-4701-B554-F35364C8AFCB}" type="sibTrans" cxnId="{7B605B89-FE8F-458C-B23F-42D046C392FE}">
      <dgm:prSet/>
      <dgm:spPr/>
      <dgm:t>
        <a:bodyPr/>
        <a:lstStyle/>
        <a:p>
          <a:endParaRPr lang="cs-CZ"/>
        </a:p>
      </dgm:t>
    </dgm:pt>
    <dgm:pt modelId="{04009901-CBC4-4961-80A9-9C49C6E073E7}">
      <dgm:prSet phldrT="[Text]" custT="1"/>
      <dgm:spPr>
        <a:ln>
          <a:noFill/>
        </a:ln>
      </dgm:spPr>
      <dgm:t>
        <a:bodyPr/>
        <a:lstStyle/>
        <a:p>
          <a:pPr algn="ctr"/>
          <a:r>
            <a:rPr lang="cs-CZ" sz="1800" b="1" dirty="0" smtClean="0"/>
            <a:t>FINANČNÍ STRÁŽ</a:t>
          </a:r>
          <a:endParaRPr lang="cs-CZ" sz="1800" b="1" dirty="0"/>
        </a:p>
      </dgm:t>
    </dgm:pt>
    <dgm:pt modelId="{247AC6E1-738D-437D-986E-B6E5F72E693B}" type="parTrans" cxnId="{A730BAB8-83DC-4558-9BC6-31EA20BC87DC}">
      <dgm:prSet/>
      <dgm:spPr/>
      <dgm:t>
        <a:bodyPr/>
        <a:lstStyle/>
        <a:p>
          <a:endParaRPr lang="cs-CZ"/>
        </a:p>
      </dgm:t>
    </dgm:pt>
    <dgm:pt modelId="{D2514F98-E7C5-4660-A6A9-D69E091292B1}" type="sibTrans" cxnId="{A730BAB8-83DC-4558-9BC6-31EA20BC87DC}">
      <dgm:prSet/>
      <dgm:spPr/>
      <dgm:t>
        <a:bodyPr/>
        <a:lstStyle/>
        <a:p>
          <a:endParaRPr lang="cs-CZ"/>
        </a:p>
      </dgm:t>
    </dgm:pt>
    <dgm:pt modelId="{08946E6D-6FDD-4966-A717-63111254E4EC}" type="pres">
      <dgm:prSet presAssocID="{DBF533E1-2593-4947-BD64-9EF594866D42}" presName="arrowDiagram" presStyleCnt="0">
        <dgm:presLayoutVars>
          <dgm:chMax val="5"/>
          <dgm:dir/>
          <dgm:resizeHandles val="exact"/>
        </dgm:presLayoutVars>
      </dgm:prSet>
      <dgm:spPr/>
    </dgm:pt>
    <dgm:pt modelId="{E02DD0F5-E980-494D-AFC9-E0F7D536DC4B}" type="pres">
      <dgm:prSet presAssocID="{DBF533E1-2593-4947-BD64-9EF594866D42}" presName="arrow" presStyleLbl="bgShp" presStyleIdx="0" presStyleCnt="1"/>
      <dgm:spPr/>
    </dgm:pt>
    <dgm:pt modelId="{008200C5-348B-4CF1-B651-7BF139E7FEAB}" type="pres">
      <dgm:prSet presAssocID="{DBF533E1-2593-4947-BD64-9EF594866D42}" presName="arrowDiagram3" presStyleCnt="0"/>
      <dgm:spPr/>
    </dgm:pt>
    <dgm:pt modelId="{D2CFE553-D61E-42AD-911B-EEE2B75A9057}" type="pres">
      <dgm:prSet presAssocID="{9A0B2F18-E384-40EB-9BEE-D6E94CC6227F}" presName="bullet3a" presStyleLbl="node1" presStyleIdx="0" presStyleCnt="3"/>
      <dgm:spPr/>
    </dgm:pt>
    <dgm:pt modelId="{18F001B7-9BEF-4E97-BAF4-45A2A0EBE196}" type="pres">
      <dgm:prSet presAssocID="{9A0B2F18-E384-40EB-9BEE-D6E94CC6227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1F2AE3-F03E-404C-9B8A-FAA0329D76D7}" type="pres">
      <dgm:prSet presAssocID="{B07125E6-0E37-43D3-A4F0-7C82B9EFB7EE}" presName="bullet3b" presStyleLbl="node1" presStyleIdx="1" presStyleCnt="3"/>
      <dgm:spPr/>
    </dgm:pt>
    <dgm:pt modelId="{C31FEB93-D8FF-4E21-8ED8-5E3E7F473802}" type="pres">
      <dgm:prSet presAssocID="{B07125E6-0E37-43D3-A4F0-7C82B9EFB7E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E4AF4D-B4D4-443C-905B-6A75F29FF6B0}" type="pres">
      <dgm:prSet presAssocID="{04009901-CBC4-4961-80A9-9C49C6E073E7}" presName="bullet3c" presStyleLbl="node1" presStyleIdx="2" presStyleCnt="3"/>
      <dgm:spPr/>
    </dgm:pt>
    <dgm:pt modelId="{0A2FD16A-56F0-42C6-AAE4-2C0C6EFE7F0A}" type="pres">
      <dgm:prSet presAssocID="{04009901-CBC4-4961-80A9-9C49C6E073E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39EB4C-6264-41DE-8C3E-51A850B6BB70}" type="presOf" srcId="{04009901-CBC4-4961-80A9-9C49C6E073E7}" destId="{0A2FD16A-56F0-42C6-AAE4-2C0C6EFE7F0A}" srcOrd="0" destOrd="0" presId="urn:microsoft.com/office/officeart/2005/8/layout/arrow2"/>
    <dgm:cxn modelId="{EAFF87F3-D9CC-427A-B1E6-4D850A503F52}" srcId="{DBF533E1-2593-4947-BD64-9EF594866D42}" destId="{9A0B2F18-E384-40EB-9BEE-D6E94CC6227F}" srcOrd="0" destOrd="0" parTransId="{79B64C50-C99C-4F71-A0AB-5CF0152F5324}" sibTransId="{3138D4C2-CEEB-4324-8EA6-3F3C850B9E04}"/>
    <dgm:cxn modelId="{19C9073C-DBFA-456D-BF43-F80A3294C9A7}" type="presOf" srcId="{B07125E6-0E37-43D3-A4F0-7C82B9EFB7EE}" destId="{C31FEB93-D8FF-4E21-8ED8-5E3E7F473802}" srcOrd="0" destOrd="0" presId="urn:microsoft.com/office/officeart/2005/8/layout/arrow2"/>
    <dgm:cxn modelId="{7B605B89-FE8F-458C-B23F-42D046C392FE}" srcId="{DBF533E1-2593-4947-BD64-9EF594866D42}" destId="{B07125E6-0E37-43D3-A4F0-7C82B9EFB7EE}" srcOrd="1" destOrd="0" parTransId="{696BB551-7A67-4065-A021-2BD0190AFBAF}" sibTransId="{B065926C-C464-4701-B554-F35364C8AFCB}"/>
    <dgm:cxn modelId="{A730BAB8-83DC-4558-9BC6-31EA20BC87DC}" srcId="{DBF533E1-2593-4947-BD64-9EF594866D42}" destId="{04009901-CBC4-4961-80A9-9C49C6E073E7}" srcOrd="2" destOrd="0" parTransId="{247AC6E1-738D-437D-986E-B6E5F72E693B}" sibTransId="{D2514F98-E7C5-4660-A6A9-D69E091292B1}"/>
    <dgm:cxn modelId="{934325CD-52FB-4C5C-8C02-3CB6329060BB}" type="presOf" srcId="{DBF533E1-2593-4947-BD64-9EF594866D42}" destId="{08946E6D-6FDD-4966-A717-63111254E4EC}" srcOrd="0" destOrd="0" presId="urn:microsoft.com/office/officeart/2005/8/layout/arrow2"/>
    <dgm:cxn modelId="{3696FBFB-1A00-49A7-80A3-F32D78968267}" type="presOf" srcId="{9A0B2F18-E384-40EB-9BEE-D6E94CC6227F}" destId="{18F001B7-9BEF-4E97-BAF4-45A2A0EBE196}" srcOrd="0" destOrd="0" presId="urn:microsoft.com/office/officeart/2005/8/layout/arrow2"/>
    <dgm:cxn modelId="{98C2E1C7-D74E-4539-83F0-B67FF557DED3}" type="presParOf" srcId="{08946E6D-6FDD-4966-A717-63111254E4EC}" destId="{E02DD0F5-E980-494D-AFC9-E0F7D536DC4B}" srcOrd="0" destOrd="0" presId="urn:microsoft.com/office/officeart/2005/8/layout/arrow2"/>
    <dgm:cxn modelId="{37E2CDD8-315D-4264-85E5-694C4ACA089C}" type="presParOf" srcId="{08946E6D-6FDD-4966-A717-63111254E4EC}" destId="{008200C5-348B-4CF1-B651-7BF139E7FEAB}" srcOrd="1" destOrd="0" presId="urn:microsoft.com/office/officeart/2005/8/layout/arrow2"/>
    <dgm:cxn modelId="{6E5C09B9-4FE5-4C27-868A-3090EDF75F4F}" type="presParOf" srcId="{008200C5-348B-4CF1-B651-7BF139E7FEAB}" destId="{D2CFE553-D61E-42AD-911B-EEE2B75A9057}" srcOrd="0" destOrd="0" presId="urn:microsoft.com/office/officeart/2005/8/layout/arrow2"/>
    <dgm:cxn modelId="{0EFAE284-D8AC-4EE5-A4B7-67764B51FBC0}" type="presParOf" srcId="{008200C5-348B-4CF1-B651-7BF139E7FEAB}" destId="{18F001B7-9BEF-4E97-BAF4-45A2A0EBE196}" srcOrd="1" destOrd="0" presId="urn:microsoft.com/office/officeart/2005/8/layout/arrow2"/>
    <dgm:cxn modelId="{F2045F31-58CA-49DA-ABFE-96167C15D066}" type="presParOf" srcId="{008200C5-348B-4CF1-B651-7BF139E7FEAB}" destId="{E01F2AE3-F03E-404C-9B8A-FAA0329D76D7}" srcOrd="2" destOrd="0" presId="urn:microsoft.com/office/officeart/2005/8/layout/arrow2"/>
    <dgm:cxn modelId="{82EF6934-FBF8-4998-83BE-0CAE1AEC8016}" type="presParOf" srcId="{008200C5-348B-4CF1-B651-7BF139E7FEAB}" destId="{C31FEB93-D8FF-4E21-8ED8-5E3E7F473802}" srcOrd="3" destOrd="0" presId="urn:microsoft.com/office/officeart/2005/8/layout/arrow2"/>
    <dgm:cxn modelId="{0D138F47-FA62-49D9-A79E-F7ED9EEBBF98}" type="presParOf" srcId="{008200C5-348B-4CF1-B651-7BF139E7FEAB}" destId="{DBE4AF4D-B4D4-443C-905B-6A75F29FF6B0}" srcOrd="4" destOrd="0" presId="urn:microsoft.com/office/officeart/2005/8/layout/arrow2"/>
    <dgm:cxn modelId="{7BFA5696-A98F-4531-ADB9-8BFCCAD4A57B}" type="presParOf" srcId="{008200C5-348B-4CF1-B651-7BF139E7FEAB}" destId="{0A2FD16A-56F0-42C6-AAE4-2C0C6EFE7F0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DD0F5-E980-494D-AFC9-E0F7D536DC4B}">
      <dsp:nvSpPr>
        <dsp:cNvPr id="0" name=""/>
        <dsp:cNvSpPr/>
      </dsp:nvSpPr>
      <dsp:spPr>
        <a:xfrm>
          <a:off x="0" y="120224"/>
          <a:ext cx="5951984" cy="371999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FE553-D61E-42AD-911B-EEE2B75A9057}">
      <dsp:nvSpPr>
        <dsp:cNvPr id="0" name=""/>
        <dsp:cNvSpPr/>
      </dsp:nvSpPr>
      <dsp:spPr>
        <a:xfrm>
          <a:off x="755901" y="2687762"/>
          <a:ext cx="154751" cy="154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001B7-9BEF-4E97-BAF4-45A2A0EBE196}">
      <dsp:nvSpPr>
        <dsp:cNvPr id="0" name=""/>
        <dsp:cNvSpPr/>
      </dsp:nvSpPr>
      <dsp:spPr>
        <a:xfrm>
          <a:off x="833277" y="2765137"/>
          <a:ext cx="1386812" cy="107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0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ad hoc týmy</a:t>
          </a:r>
          <a:endParaRPr lang="cs-CZ" sz="1400" kern="1200" dirty="0"/>
        </a:p>
      </dsp:txBody>
      <dsp:txXfrm>
        <a:off x="833277" y="2765137"/>
        <a:ext cx="1386812" cy="1075077"/>
      </dsp:txXfrm>
    </dsp:sp>
    <dsp:sp modelId="{E01F2AE3-F03E-404C-9B8A-FAA0329D76D7}">
      <dsp:nvSpPr>
        <dsp:cNvPr id="0" name=""/>
        <dsp:cNvSpPr/>
      </dsp:nvSpPr>
      <dsp:spPr>
        <a:xfrm>
          <a:off x="2121882" y="1676668"/>
          <a:ext cx="279743" cy="279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FEB93-D8FF-4E21-8ED8-5E3E7F473802}">
      <dsp:nvSpPr>
        <dsp:cNvPr id="0" name=""/>
        <dsp:cNvSpPr/>
      </dsp:nvSpPr>
      <dsp:spPr>
        <a:xfrm>
          <a:off x="2261753" y="1816540"/>
          <a:ext cx="1428476" cy="202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3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NDKA</a:t>
          </a:r>
          <a:endParaRPr lang="cs-CZ" sz="1600" kern="1200" dirty="0"/>
        </a:p>
      </dsp:txBody>
      <dsp:txXfrm>
        <a:off x="2261753" y="1816540"/>
        <a:ext cx="1428476" cy="2023674"/>
      </dsp:txXfrm>
    </dsp:sp>
    <dsp:sp modelId="{DBE4AF4D-B4D4-443C-905B-6A75F29FF6B0}">
      <dsp:nvSpPr>
        <dsp:cNvPr id="0" name=""/>
        <dsp:cNvSpPr/>
      </dsp:nvSpPr>
      <dsp:spPr>
        <a:xfrm>
          <a:off x="3764629" y="1061382"/>
          <a:ext cx="386878" cy="3868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FD16A-56F0-42C6-AAE4-2C0C6EFE7F0A}">
      <dsp:nvSpPr>
        <dsp:cNvPr id="0" name=""/>
        <dsp:cNvSpPr/>
      </dsp:nvSpPr>
      <dsp:spPr>
        <a:xfrm>
          <a:off x="3958069" y="1254821"/>
          <a:ext cx="1428476" cy="25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99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FINANČNÍ STRÁŽ</a:t>
          </a:r>
          <a:endParaRPr lang="cs-CZ" sz="1800" b="1" kern="1200" dirty="0"/>
        </a:p>
      </dsp:txBody>
      <dsp:txXfrm>
        <a:off x="3958069" y="1254821"/>
        <a:ext cx="1428476" cy="258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B54E31-6E5F-4C20-894F-325EDDA8D4B7}" type="datetimeFigureOut">
              <a:rPr lang="cs-CZ"/>
              <a:pPr>
                <a:defRPr/>
              </a:pPr>
              <a:t>11.3.2014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BEF2E5-FD6D-4101-93AC-14E348FC9E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94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B8845D-F79C-4080-B6AC-4D3E299289A5}" type="datetimeFigureOut">
              <a:rPr lang="cs-CZ"/>
              <a:pPr>
                <a:defRPr/>
              </a:pPr>
              <a:t>11.3.2014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2F60EA-66B6-4447-BD40-6A17D72D7C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488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36DC24-8405-4D06-BB00-3E17F8AC045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36DC24-8405-4D06-BB00-3E17F8AC045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36DC24-8405-4D06-BB00-3E17F8AC045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8208000" cy="1051200"/>
          </a:xfrm>
        </p:spPr>
        <p:txBody>
          <a:bodyPr/>
          <a:lstStyle>
            <a:lvl1pPr algn="l">
              <a:defRPr lang="cs-CZ" sz="3600" kern="1200" smtClean="0">
                <a:solidFill>
                  <a:srgbClr val="3E788E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idx="1"/>
          </p:nvPr>
        </p:nvSpPr>
        <p:spPr>
          <a:xfrm>
            <a:off x="323528" y="6300000"/>
            <a:ext cx="3384376" cy="46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940425" y="6383338"/>
            <a:ext cx="1054100" cy="341312"/>
          </a:xfrm>
        </p:spPr>
        <p:txBody>
          <a:bodyPr anchorCtr="0"/>
          <a:lstStyle>
            <a:lvl1pPr algn="ctr"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CE1367-03E1-4962-B648-B445B11111C5}" type="datetime1">
              <a:rPr lang="cs-CZ"/>
              <a:pPr>
                <a:defRPr/>
              </a:pPr>
              <a:t>11.3.2014</a:t>
            </a:fld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24300" y="6376988"/>
            <a:ext cx="1943100" cy="341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SO 040 Generální finanční ředitelství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dirty="0"/>
              <a:t>Strana </a:t>
            </a:r>
            <a:fld id="{5C8F28C0-8C46-4FF8-AD67-E2EF2884EC5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05273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E788E"/>
                </a:solidFill>
                <a:latin typeface="Georgia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SO 040 Generální finanční ředitelství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7091363" y="6408738"/>
            <a:ext cx="1595437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cs-CZ" dirty="0">
                <a:latin typeface="+mn-lt"/>
                <a:cs typeface="+mn-cs"/>
              </a:rPr>
              <a:t> </a:t>
            </a:r>
            <a:fld id="{4BC81DC0-EB27-4355-82B8-B37AF913F77C}" type="slidenum">
              <a:rPr lang="cs-CZ">
                <a:latin typeface="+mn-lt"/>
                <a:cs typeface="+mn-cs"/>
              </a:rPr>
              <a:pPr>
                <a:defRPr/>
              </a:pPr>
              <a:t>‹#›</a:t>
            </a:fld>
            <a:endParaRPr lang="cs-CZ" dirty="0">
              <a:latin typeface="+mn-lt"/>
              <a:cs typeface="+mn-cs"/>
            </a:endParaRP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2"/>
          </p:nvPr>
        </p:nvSpPr>
        <p:spPr>
          <a:xfrm>
            <a:off x="5940425" y="6381750"/>
            <a:ext cx="1052513" cy="341313"/>
          </a:xfrm>
        </p:spPr>
        <p:txBody>
          <a:bodyPr anchorCtr="0"/>
          <a:lstStyle>
            <a:lvl1pPr algn="ctr"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C4D613-9250-4A69-9E36-6B9AF0822B48}" type="datetime1">
              <a:rPr lang="cs-CZ"/>
              <a:pPr>
                <a:defRPr/>
              </a:pPr>
              <a:t>11.3.2014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4104456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3"/>
          </p:nvPr>
        </p:nvSpPr>
        <p:spPr>
          <a:xfrm>
            <a:off x="4788024" y="1600200"/>
            <a:ext cx="4032448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05273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E788E"/>
                </a:solidFill>
                <a:latin typeface="Georgia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>
          <a:xfrm>
            <a:off x="5940425" y="6383338"/>
            <a:ext cx="1054100" cy="341312"/>
          </a:xfrm>
        </p:spPr>
        <p:txBody>
          <a:bodyPr anchorCtr="0"/>
          <a:lstStyle>
            <a:lvl1pPr>
              <a:defRPr lang="cs-CZ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82C15A-49AC-4CD0-A07B-C096C95D9435}" type="datetime1">
              <a:rPr lang="cs-CZ"/>
              <a:pPr>
                <a:defRPr/>
              </a:pPr>
              <a:t>11.3.2014</a:t>
            </a:fld>
            <a:endParaRPr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SO 040 Generální finanční ředitelství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cs-CZ" dirty="0">
                <a:latin typeface="+mn-lt"/>
                <a:cs typeface="+mn-cs"/>
              </a:rPr>
              <a:t> </a:t>
            </a:r>
            <a:fld id="{BEB1AB0D-3485-4367-9C85-D9A8ED1818A2}" type="slidenum">
              <a:rPr lang="cs-CZ">
                <a:latin typeface="+mn-lt"/>
                <a:cs typeface="+mn-cs"/>
              </a:rPr>
              <a:pPr>
                <a:defRPr/>
              </a:pPr>
              <a:t>‹#›</a:t>
            </a:fld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učení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920880" cy="2016224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11560" y="5661248"/>
            <a:ext cx="4248472" cy="8640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/>
          </p:nvPr>
        </p:nvSpPr>
        <p:spPr>
          <a:xfrm>
            <a:off x="5220073" y="5661248"/>
            <a:ext cx="3312368" cy="8633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0737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11188" y="6376988"/>
            <a:ext cx="5256212" cy="34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SO 040 Generální finanční ředitelství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2950" y="6408738"/>
            <a:ext cx="1593850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Strana</a:t>
            </a:r>
            <a:r>
              <a:rPr lang="cs-CZ" dirty="0">
                <a:latin typeface="+mn-lt"/>
              </a:rPr>
              <a:t> </a:t>
            </a:r>
            <a:fld id="{A0E3AE55-C2FD-47DF-8ADF-C34D51B9DD05}" type="slidenum">
              <a:rPr lang="cs-CZ">
                <a:latin typeface="+mn-lt"/>
              </a:rPr>
              <a:pPr>
                <a:defRPr/>
              </a:pPr>
              <a:t>‹#›</a:t>
            </a:fld>
            <a:endParaRPr lang="cs-CZ" dirty="0">
              <a:latin typeface="+mn-lt"/>
            </a:endParaRPr>
          </a:p>
        </p:txBody>
      </p:sp>
      <p:sp>
        <p:nvSpPr>
          <p:cNvPr id="1029" name="Zástupný symbol pro text 6"/>
          <p:cNvSpPr>
            <a:spLocks noGrp="1"/>
          </p:cNvSpPr>
          <p:nvPr>
            <p:ph type="body" idx="1"/>
          </p:nvPr>
        </p:nvSpPr>
        <p:spPr bwMode="auto">
          <a:xfrm>
            <a:off x="611188" y="1484313"/>
            <a:ext cx="7848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  <a:p>
            <a:pPr lvl="0"/>
            <a:endParaRPr lang="cs-CZ" smtClean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2"/>
          </p:nvPr>
        </p:nvSpPr>
        <p:spPr>
          <a:xfrm>
            <a:off x="5940425" y="6381750"/>
            <a:ext cx="1050925" cy="34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CB40C17-691B-4FAD-915D-CC236D666168}" type="datetime1">
              <a:rPr lang="cs-CZ"/>
              <a:pPr>
                <a:defRPr/>
              </a:pPr>
              <a:t>11.3.2014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lang="cs-CZ" sz="3600" kern="1200" dirty="0">
          <a:solidFill>
            <a:srgbClr val="3E788E"/>
          </a:solidFill>
          <a:latin typeface="Georg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b="1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63" indent="-285750" algn="l" rtl="0" fontAlgn="base">
        <a:spcBef>
          <a:spcPct val="20000"/>
        </a:spcBef>
        <a:spcAft>
          <a:spcPct val="0"/>
        </a:spcAft>
        <a:buClr>
          <a:srgbClr val="3E788E"/>
        </a:buClr>
        <a:buFont typeface="Wingdings" pitchFamily="2" charset="2"/>
        <a:buChar char="§"/>
        <a:defRPr lang="cs-CZ" sz="16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sz="1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E788E"/>
        </a:buClr>
        <a:buFont typeface="Wingdings" pitchFamily="2" charset="2"/>
        <a:buChar char="§"/>
        <a:defRPr lang="cs-CZ" sz="12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sz="1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46313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Seznámení s projektem</a:t>
            </a: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„Národní daňová a kriminální agentura“ </a:t>
            </a:r>
            <a:endParaRPr dirty="0">
              <a:latin typeface="Calibri" pitchFamily="34" charset="0"/>
            </a:endParaRPr>
          </a:p>
        </p:txBody>
      </p:sp>
      <p:sp>
        <p:nvSpPr>
          <p:cNvPr id="8195" name="TextovéPole 4"/>
          <p:cNvSpPr txBox="1">
            <a:spLocks noChangeArrowheads="1"/>
          </p:cNvSpPr>
          <p:nvPr/>
        </p:nvSpPr>
        <p:spPr bwMode="auto">
          <a:xfrm>
            <a:off x="250825" y="6494463"/>
            <a:ext cx="360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11</a:t>
            </a:r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. 3. </a:t>
            </a:r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2014</a:t>
            </a:r>
            <a:endParaRPr lang="cs-CZ" sz="11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251520" y="6335742"/>
            <a:ext cx="3600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Schůze </a:t>
            </a:r>
            <a:r>
              <a:rPr lang="cs-CZ" sz="1100" b="1" dirty="0" err="1" smtClean="0">
                <a:solidFill>
                  <a:schemeClr val="bg1"/>
                </a:solidFill>
                <a:latin typeface="+mn-lt"/>
                <a:cs typeface="Arial" charset="0"/>
              </a:rPr>
              <a:t>Internation</a:t>
            </a:r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cs-CZ" sz="1100" b="1" dirty="0" err="1" smtClean="0">
                <a:solidFill>
                  <a:schemeClr val="bg1"/>
                </a:solidFill>
                <a:latin typeface="+mn-lt"/>
                <a:cs typeface="Arial" charset="0"/>
              </a:rPr>
              <a:t>Fiscal</a:t>
            </a:r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cs-CZ" sz="1100" b="1" dirty="0" err="1" smtClean="0">
                <a:solidFill>
                  <a:schemeClr val="bg1"/>
                </a:solidFill>
                <a:latin typeface="+mn-lt"/>
                <a:cs typeface="Arial" charset="0"/>
              </a:rPr>
              <a:t>Association</a:t>
            </a:r>
            <a:r>
              <a:rPr lang="cs-CZ" sz="1100" b="1" dirty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cs-CZ" sz="1100" b="1" dirty="0" smtClean="0">
                <a:solidFill>
                  <a:schemeClr val="bg1"/>
                </a:solidFill>
                <a:latin typeface="+mn-lt"/>
                <a:cs typeface="Arial" charset="0"/>
              </a:rPr>
              <a:t>ČR</a:t>
            </a:r>
            <a:endParaRPr lang="cs-CZ" sz="11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Varianta NDKA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Výhody: </a:t>
            </a:r>
          </a:p>
          <a:p>
            <a:pPr>
              <a:buFontTx/>
              <a:buChar char="-"/>
            </a:pPr>
            <a:r>
              <a:rPr lang="cs-CZ" b="0" dirty="0"/>
              <a:t>o</a:t>
            </a:r>
            <a:r>
              <a:rPr lang="cs-CZ" b="0" dirty="0" smtClean="0"/>
              <a:t>kamžitá možnost fungování </a:t>
            </a:r>
          </a:p>
          <a:p>
            <a:pPr>
              <a:buFontTx/>
              <a:buChar char="-"/>
            </a:pPr>
            <a:r>
              <a:rPr lang="cs-CZ" b="0" dirty="0" smtClean="0"/>
              <a:t>nevzniká nová instituce </a:t>
            </a:r>
          </a:p>
          <a:p>
            <a:pPr>
              <a:buFontTx/>
              <a:buChar char="-"/>
            </a:pPr>
            <a:r>
              <a:rPr lang="cs-CZ" b="0" dirty="0" smtClean="0"/>
              <a:t>nejsou vyžadovány legislativní změny </a:t>
            </a:r>
          </a:p>
          <a:p>
            <a:pPr>
              <a:buFontTx/>
              <a:buChar char="-"/>
            </a:pPr>
            <a:r>
              <a:rPr lang="cs-CZ" b="0" dirty="0" smtClean="0"/>
              <a:t>minimální náklady (kompenzace SM, náklady na provoz budovy) </a:t>
            </a:r>
          </a:p>
          <a:p>
            <a:pPr>
              <a:buFontTx/>
              <a:buChar char="-"/>
            </a:pPr>
            <a:r>
              <a:rPr lang="cs-CZ" b="0" dirty="0"/>
              <a:t>k</a:t>
            </a:r>
            <a:r>
              <a:rPr lang="cs-CZ" b="0" dirty="0" smtClean="0"/>
              <a:t>oncentrace zajišťování výnosů z daňových úniků formou trestního i správního zajištění </a:t>
            </a:r>
          </a:p>
          <a:p>
            <a:pPr>
              <a:buFontTx/>
              <a:buChar char="-"/>
            </a:pPr>
            <a:r>
              <a:rPr lang="cs-CZ" b="0" dirty="0" smtClean="0"/>
              <a:t>v případě prokazatelných pozitivních výsledků možnost rozšíření na kraje </a:t>
            </a:r>
          </a:p>
          <a:p>
            <a:pPr>
              <a:buFontTx/>
              <a:buChar char="-"/>
            </a:pPr>
            <a:endParaRPr lang="cs-CZ" b="0" dirty="0"/>
          </a:p>
          <a:p>
            <a:pPr marL="0" indent="0">
              <a:buNone/>
            </a:pPr>
            <a:r>
              <a:rPr lang="cs-CZ" dirty="0" smtClean="0"/>
              <a:t>Nevýhody: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0" dirty="0" smtClean="0"/>
              <a:t>závislost </a:t>
            </a:r>
            <a:r>
              <a:rPr lang="cs-CZ" b="0" dirty="0" smtClean="0"/>
              <a:t>výsledků na lidském faktoru </a:t>
            </a:r>
          </a:p>
          <a:p>
            <a:pPr>
              <a:buFontTx/>
              <a:buChar char="-"/>
            </a:pPr>
            <a:endParaRPr lang="cs-CZ" b="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49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3"/>
          <p:cNvSpPr>
            <a:spLocks noGrp="1"/>
          </p:cNvSpPr>
          <p:nvPr>
            <p:ph type="title"/>
          </p:nvPr>
        </p:nvSpPr>
        <p:spPr>
          <a:xfrm>
            <a:off x="611188" y="2781300"/>
            <a:ext cx="7921625" cy="2016125"/>
          </a:xfrm>
        </p:spPr>
        <p:txBody>
          <a:bodyPr/>
          <a:lstStyle/>
          <a:p>
            <a:r>
              <a:rPr dirty="0" smtClean="0">
                <a:latin typeface="+mn-lt"/>
              </a:rPr>
              <a:t>Děkuji za pozornost</a:t>
            </a:r>
          </a:p>
        </p:txBody>
      </p:sp>
      <p:sp>
        <p:nvSpPr>
          <p:cNvPr id="17410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643438" y="6165304"/>
            <a:ext cx="4249737" cy="865187"/>
          </a:xfrm>
        </p:spPr>
        <p:txBody>
          <a:bodyPr/>
          <a:lstStyle/>
          <a:p>
            <a:pPr algn="r"/>
            <a:r>
              <a:rPr sz="1200" dirty="0" smtClean="0">
                <a:latin typeface="+mn-lt"/>
                <a:cs typeface="Arial" charset="0"/>
              </a:rPr>
              <a:t>Generální finanční ředitelství </a:t>
            </a:r>
          </a:p>
          <a:p>
            <a:pPr algn="r"/>
            <a:r>
              <a:rPr sz="1200" dirty="0" smtClean="0">
                <a:latin typeface="+mn-lt"/>
                <a:cs typeface="Arial" charset="0"/>
              </a:rPr>
              <a:t>Lazarská 15/7 Praha 1</a:t>
            </a:r>
          </a:p>
        </p:txBody>
      </p:sp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179512" y="6165304"/>
            <a:ext cx="3730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 smtClean="0">
                <a:latin typeface="+mn-lt"/>
                <a:cs typeface="Arial" charset="0"/>
              </a:rPr>
              <a:t>Ing. Jiří Žežulka</a:t>
            </a:r>
          </a:p>
          <a:p>
            <a:r>
              <a:rPr lang="cs-CZ" sz="1200" b="1" dirty="0" smtClean="0">
                <a:latin typeface="+mn-lt"/>
                <a:cs typeface="Arial" charset="0"/>
              </a:rPr>
              <a:t>ředitel Samostatného odboru řízení rizik při správě daní</a:t>
            </a:r>
            <a:endParaRPr lang="cs-CZ" sz="1200" b="1" dirty="0">
              <a:latin typeface="+mn-lt"/>
              <a:cs typeface="Arial" charset="0"/>
            </a:endParaRPr>
          </a:p>
        </p:txBody>
      </p:sp>
      <p:pic>
        <p:nvPicPr>
          <p:cNvPr id="1026" name="Picture 2" descr="C:\Users\p013568\Desktop\Grafika\-=FINFO=-\finfo-nova-kravata\finfo-nova-kravata\_palec-nova-kravata2 k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06507"/>
            <a:ext cx="1524001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+mj-lt"/>
              </a:rPr>
              <a:t>Důvody pro vznik</a:t>
            </a:r>
            <a:endParaRPr dirty="0" smtClean="0">
              <a:latin typeface="+mj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daňových úniků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Vysoká míra latence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Propojení na organizovaný zločin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Judikatura ESD</a:t>
            </a:r>
            <a:endParaRPr lang="cs-CZ" dirty="0"/>
          </a:p>
          <a:p>
            <a:pPr marL="0" indent="0">
              <a:buNone/>
            </a:pPr>
            <a:endParaRPr lang="cs-CZ" b="0" i="1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Kdo řeší daňové úniky? </a:t>
            </a:r>
            <a:endParaRPr dirty="0" smtClean="0">
              <a:latin typeface="+mj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1324744"/>
          </a:xfrm>
        </p:spPr>
        <p:txBody>
          <a:bodyPr/>
          <a:lstStyle/>
          <a:p>
            <a:r>
              <a:rPr lang="cs-CZ" sz="1600" dirty="0" smtClean="0"/>
              <a:t>Policie ČR </a:t>
            </a:r>
          </a:p>
          <a:p>
            <a:pPr>
              <a:buFontTx/>
              <a:buChar char="-"/>
            </a:pPr>
            <a:r>
              <a:rPr lang="cs-CZ" sz="1400" b="0" dirty="0" smtClean="0"/>
              <a:t>prověřování a vyšetřování daňové trestné činnosti</a:t>
            </a:r>
          </a:p>
          <a:p>
            <a:pPr>
              <a:buFontTx/>
              <a:buChar char="-"/>
            </a:pPr>
            <a:r>
              <a:rPr lang="cs-CZ" sz="1400" b="0" dirty="0"/>
              <a:t>r</a:t>
            </a:r>
            <a:r>
              <a:rPr lang="cs-CZ" sz="1400" b="0" dirty="0" smtClean="0"/>
              <a:t>ozdělení dle věcné a místní příslušnosti</a:t>
            </a:r>
          </a:p>
          <a:p>
            <a:pPr>
              <a:buFontTx/>
              <a:buChar char="-"/>
            </a:pPr>
            <a:r>
              <a:rPr lang="cs-CZ" sz="1400" b="0" dirty="0" smtClean="0"/>
              <a:t>prolamování mlčenlivosti dle § 53 odst. 2 DŘ (§ 8 odst. 2 </a:t>
            </a:r>
            <a:r>
              <a:rPr lang="cs-CZ" sz="1400" b="0" dirty="0" err="1" smtClean="0"/>
              <a:t>TrŘ</a:t>
            </a:r>
            <a:r>
              <a:rPr lang="cs-CZ" sz="1400" b="0" dirty="0" smtClean="0"/>
              <a:t>) , případně 71a zákona č. 273/2008 Sb., o PČR</a:t>
            </a:r>
          </a:p>
          <a:p>
            <a:pPr marL="0" indent="0">
              <a:buNone/>
            </a:pPr>
            <a:endParaRPr lang="cs-CZ" b="0" i="1" dirty="0" smtClean="0"/>
          </a:p>
          <a:p>
            <a:pPr marL="0" indent="0">
              <a:buNone/>
            </a:pPr>
            <a:endParaRPr lang="cs-CZ" b="0" i="1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 bwMode="auto">
          <a:xfrm>
            <a:off x="446856" y="2752328"/>
            <a:ext cx="8229600" cy="13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3E788E"/>
              </a:buClr>
              <a:buFont typeface="Wingdings" pitchFamily="2" charset="2"/>
              <a:buChar char="§"/>
              <a:defRPr lang="cs-CZ"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E788E"/>
              </a:buClr>
              <a:buFont typeface="Wingdings" pitchFamily="2" charset="2"/>
              <a:buChar char="§"/>
              <a:defRPr lang="cs-CZ"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Celní správa ČR</a:t>
            </a:r>
          </a:p>
          <a:p>
            <a:pPr>
              <a:buFontTx/>
              <a:buChar char="-"/>
            </a:pPr>
            <a:r>
              <a:rPr lang="cs-CZ" sz="1400" b="0" dirty="0" smtClean="0"/>
              <a:t>správce daně</a:t>
            </a:r>
          </a:p>
          <a:p>
            <a:pPr>
              <a:buFontTx/>
              <a:buChar char="-"/>
            </a:pPr>
            <a:r>
              <a:rPr lang="cs-CZ" sz="1400" b="0" dirty="0" smtClean="0"/>
              <a:t>orgán činný v trestním řízení (stádium prověřování) </a:t>
            </a:r>
          </a:p>
          <a:p>
            <a:pPr>
              <a:buFontTx/>
              <a:buChar char="-"/>
            </a:pPr>
            <a:r>
              <a:rPr lang="cs-CZ" sz="1400" b="0" i="1" dirty="0"/>
              <a:t>pověřené celní orgány v řízení o trestných činech spáchaných </a:t>
            </a:r>
            <a:r>
              <a:rPr lang="cs-CZ" sz="1400" b="0" i="1" u="sng" dirty="0"/>
              <a:t>porušením celních předpisů </a:t>
            </a:r>
            <a:r>
              <a:rPr lang="cs-CZ" sz="1400" b="0" i="1" dirty="0"/>
              <a:t>a </a:t>
            </a:r>
            <a:r>
              <a:rPr lang="cs-CZ" sz="1400" b="0" i="1" u="sng" dirty="0"/>
              <a:t>předpisů o dovozu, vývozu nebo průvozu zboží</a:t>
            </a:r>
            <a:r>
              <a:rPr lang="cs-CZ" sz="1400" b="0" i="1" dirty="0"/>
              <a:t>, a to i v případech, kdy se jedná o trestné činy příslušníků ozbrojených sil nebo bezpečnostních sborů, a dále porušením právních předpisů při </a:t>
            </a:r>
            <a:r>
              <a:rPr lang="cs-CZ" sz="1400" b="0" i="1" u="sng" dirty="0"/>
              <a:t>umístění a pořízení zboží v členských státech Evropských společenství</a:t>
            </a:r>
            <a:r>
              <a:rPr lang="cs-CZ" sz="1400" b="0" i="1" dirty="0"/>
              <a:t>, je-li toto zboží dopravováno přes státní hranice České republiky, a v případech </a:t>
            </a:r>
            <a:r>
              <a:rPr lang="cs-CZ" sz="1400" b="0" i="1" u="sng" dirty="0"/>
              <a:t>porušení předpisů daňových, jsou-li celní orgány správcem daně</a:t>
            </a:r>
            <a:r>
              <a:rPr lang="cs-CZ" sz="1400" b="0" i="1" dirty="0"/>
              <a:t> podle zvláštních právních </a:t>
            </a:r>
            <a:r>
              <a:rPr lang="cs-CZ" sz="1400" b="0" i="1" dirty="0" smtClean="0"/>
              <a:t>předpisů, (§ 12 odst. 2 písm. d) </a:t>
            </a:r>
            <a:r>
              <a:rPr lang="cs-CZ" sz="1400" b="0" i="1" dirty="0" err="1" smtClean="0"/>
              <a:t>TrŘ</a:t>
            </a:r>
            <a:r>
              <a:rPr lang="cs-CZ" sz="1400" b="0" i="1" dirty="0" smtClean="0"/>
              <a:t>)</a:t>
            </a:r>
            <a:endParaRPr lang="cs-CZ" sz="1400" b="0" i="1" dirty="0"/>
          </a:p>
          <a:p>
            <a:pPr>
              <a:buFontTx/>
              <a:buChar char="-"/>
            </a:pPr>
            <a:r>
              <a:rPr lang="cs-CZ" sz="1400" b="0" dirty="0" smtClean="0"/>
              <a:t>prolamování mlčenlivosti dle § 11a zákona č. 17/2012, o CS</a:t>
            </a:r>
          </a:p>
          <a:p>
            <a:pPr marL="0" indent="0">
              <a:buFont typeface="Wingdings" pitchFamily="2" charset="2"/>
              <a:buNone/>
            </a:pPr>
            <a:endParaRPr lang="cs-CZ" b="0" i="1" dirty="0" smtClean="0"/>
          </a:p>
          <a:p>
            <a:pPr marL="0" indent="0">
              <a:buFont typeface="Wingdings" pitchFamily="2" charset="2"/>
              <a:buNone/>
            </a:pPr>
            <a:endParaRPr lang="cs-CZ" b="0" i="1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446856" y="5488632"/>
            <a:ext cx="8229600" cy="13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3E788E"/>
              </a:buClr>
              <a:buFont typeface="Wingdings" pitchFamily="2" charset="2"/>
              <a:buChar char="§"/>
              <a:defRPr lang="cs-CZ"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E788E"/>
              </a:buClr>
              <a:buFont typeface="Wingdings" pitchFamily="2" charset="2"/>
              <a:buChar char="§"/>
              <a:defRPr lang="cs-CZ"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A1D4B"/>
              </a:buClr>
              <a:buFont typeface="Wingdings" pitchFamily="2" charset="2"/>
              <a:buChar char="§"/>
              <a:defRPr lang="cs-CZ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Finanční správa ČR</a:t>
            </a:r>
          </a:p>
          <a:p>
            <a:pPr>
              <a:buFontTx/>
              <a:buChar char="-"/>
            </a:pPr>
            <a:r>
              <a:rPr lang="cs-CZ" sz="1400" b="0" dirty="0" smtClean="0"/>
              <a:t>správce daně </a:t>
            </a:r>
          </a:p>
          <a:p>
            <a:pPr marL="0" indent="0">
              <a:buFont typeface="Wingdings" pitchFamily="2" charset="2"/>
              <a:buNone/>
            </a:pPr>
            <a:endParaRPr lang="cs-CZ" b="0" i="1" dirty="0" smtClean="0"/>
          </a:p>
          <a:p>
            <a:pPr marL="0" indent="0">
              <a:buFont typeface="Wingdings" pitchFamily="2" charset="2"/>
              <a:buNone/>
            </a:pPr>
            <a:endParaRPr lang="cs-CZ" b="0" i="1" dirty="0"/>
          </a:p>
        </p:txBody>
      </p:sp>
    </p:spTree>
    <p:extLst>
      <p:ext uri="{BB962C8B-B14F-4D97-AF65-F5344CB8AC3E}">
        <p14:creationId xmlns:p14="http://schemas.microsoft.com/office/powerpoint/2010/main" val="245850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+mj-lt"/>
              </a:rPr>
              <a:t>Geneze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možností odčerpávat majetek pocházející z nelegitimních zdrojů </a:t>
            </a:r>
            <a:r>
              <a:rPr lang="cs-CZ" dirty="0" err="1"/>
              <a:t>mimotrestními</a:t>
            </a:r>
            <a:r>
              <a:rPr lang="cs-CZ" dirty="0"/>
              <a:t> </a:t>
            </a:r>
            <a:r>
              <a:rPr lang="cs-CZ" dirty="0" smtClean="0"/>
              <a:t>prostředky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0" i="1" dirty="0" smtClean="0"/>
              <a:t>(Usnesení Vlády ČR č. 153 ze dne 14. 3</a:t>
            </a:r>
            <a:r>
              <a:rPr lang="cs-CZ" b="0" i="1" dirty="0" smtClean="0"/>
              <a:t>. 2012)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Strategie vlády v boji s korupcí na období let 2013 – 2014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0" i="1" dirty="0" smtClean="0"/>
              <a:t>(Usnesení Vlády ČR č. 39 ze dne 16. 1</a:t>
            </a:r>
            <a:r>
              <a:rPr lang="cs-CZ" b="0" i="1" dirty="0" smtClean="0"/>
              <a:t>. 2013)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Koncepce boje proti organizovanému zločinu na období let 2011 – 2014 </a:t>
            </a:r>
          </a:p>
          <a:p>
            <a:pPr marL="0" indent="0">
              <a:buNone/>
            </a:pPr>
            <a:r>
              <a:rPr lang="cs-CZ" b="0" i="1" dirty="0"/>
              <a:t>	</a:t>
            </a:r>
            <a:r>
              <a:rPr lang="cs-CZ" b="0" i="1" dirty="0" smtClean="0"/>
              <a:t>(Usnesení Vlády ČR č. 598 ze dne 10. 8</a:t>
            </a:r>
            <a:r>
              <a:rPr lang="cs-CZ" b="0" i="1" dirty="0" smtClean="0"/>
              <a:t>. 2011)</a:t>
            </a:r>
            <a:endParaRPr lang="cs-CZ" b="0" i="1" dirty="0" smtClean="0"/>
          </a:p>
          <a:p>
            <a:pPr marL="0" indent="0">
              <a:buNone/>
            </a:pPr>
            <a:endParaRPr lang="cs-CZ" b="0" i="1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Akcentované úkoly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cs-CZ" dirty="0" smtClean="0"/>
              <a:t>Zlepšení komunikace správce daně (FS, CS) a orgánů činných v trestním řízení </a:t>
            </a:r>
          </a:p>
          <a:p>
            <a:pPr>
              <a:buAutoNum type="arabicParenR"/>
            </a:pPr>
            <a:endParaRPr lang="cs-CZ" dirty="0" smtClean="0"/>
          </a:p>
          <a:p>
            <a:pPr>
              <a:buAutoNum type="arabicParenR"/>
            </a:pPr>
            <a:r>
              <a:rPr lang="cs-CZ" dirty="0" smtClean="0"/>
              <a:t>Založení expertní skupiny </a:t>
            </a:r>
          </a:p>
          <a:p>
            <a:pPr>
              <a:buAutoNum type="arabicParenR"/>
            </a:pPr>
            <a:endParaRPr lang="cs-CZ" dirty="0" smtClean="0"/>
          </a:p>
          <a:p>
            <a:pPr>
              <a:buAutoNum type="arabicParenR"/>
            </a:pPr>
            <a:r>
              <a:rPr lang="cs-CZ" dirty="0" smtClean="0"/>
              <a:t>Zřizování ad hoc týmů </a:t>
            </a:r>
          </a:p>
          <a:p>
            <a:pPr>
              <a:buAutoNum type="arabicParenR"/>
            </a:pPr>
            <a:endParaRPr lang="cs-CZ" dirty="0" smtClean="0"/>
          </a:p>
          <a:p>
            <a:pPr>
              <a:buAutoNum type="arabicParenR"/>
            </a:pPr>
            <a:r>
              <a:rPr lang="cs-CZ" dirty="0" smtClean="0"/>
              <a:t>„Finanční stráž“ </a:t>
            </a:r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38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Plnění úkolů 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 smtClean="0"/>
              <a:t>Ad 1) </a:t>
            </a:r>
          </a:p>
          <a:p>
            <a:pPr>
              <a:buFontTx/>
              <a:buChar char="-"/>
            </a:pPr>
            <a:r>
              <a:rPr lang="cs-CZ" sz="1400" dirty="0" smtClean="0"/>
              <a:t>navýšení počtu průkazů speciálního určení (56 ks)</a:t>
            </a:r>
          </a:p>
          <a:p>
            <a:pPr>
              <a:buFontTx/>
              <a:buChar char="-"/>
            </a:pPr>
            <a:r>
              <a:rPr lang="cs-CZ" sz="1400" dirty="0"/>
              <a:t>r</a:t>
            </a:r>
            <a:r>
              <a:rPr lang="cs-CZ" sz="1400" dirty="0" smtClean="0"/>
              <a:t>ozšíření specializovaných složek PČR (odbory HK PČR)</a:t>
            </a:r>
          </a:p>
          <a:p>
            <a:pPr>
              <a:buFontTx/>
              <a:buChar char="-"/>
            </a:pPr>
            <a:r>
              <a:rPr lang="cs-CZ" sz="1400" dirty="0"/>
              <a:t>m</a:t>
            </a:r>
            <a:r>
              <a:rPr lang="cs-CZ" sz="1400" dirty="0" smtClean="0"/>
              <a:t>etodika spolupráce mezi správcem daně a OČTŘ</a:t>
            </a:r>
          </a:p>
          <a:p>
            <a:pPr>
              <a:buFontTx/>
              <a:buChar char="-"/>
            </a:pPr>
            <a:r>
              <a:rPr lang="cs-CZ" sz="1400" dirty="0"/>
              <a:t>d</a:t>
            </a:r>
            <a:r>
              <a:rPr lang="cs-CZ" sz="1400" dirty="0" smtClean="0"/>
              <a:t>ohoda o výměně informací mezi GFŘ a PPČR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z="1400" dirty="0"/>
              <a:t>Ad 2) </a:t>
            </a: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pravidelné schůzky expertní skupiny složené ze zástupců FS, CS, PČR a státního zastupitelství k novým formám daňové kriminality (2 setkání v roce 2013)</a:t>
            </a:r>
          </a:p>
          <a:p>
            <a:pPr>
              <a:buFontTx/>
              <a:buChar char="-"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Ad 3) </a:t>
            </a:r>
          </a:p>
          <a:p>
            <a:pPr>
              <a:buFontTx/>
              <a:buChar char="-"/>
            </a:pPr>
            <a:r>
              <a:rPr lang="cs-CZ" sz="1400" dirty="0" smtClean="0"/>
              <a:t>v roce 2013 byl iniciován vznik pracovního týmu </a:t>
            </a: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další </a:t>
            </a:r>
            <a:r>
              <a:rPr lang="cs-CZ" sz="1400" dirty="0" smtClean="0"/>
              <a:t>pracovní týmy jsou v přípravné fázi </a:t>
            </a:r>
            <a:endParaRPr lang="cs-CZ" sz="14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28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Finanční stráž 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1400" dirty="0" smtClean="0"/>
              <a:t>Nejvyšší forma integrace správce daně a orgánu činného v trestním řízení s kompetencí pro </a:t>
            </a:r>
            <a:r>
              <a:rPr lang="cs-CZ" sz="1400" u="sng" dirty="0" smtClean="0"/>
              <a:t>prověřování</a:t>
            </a:r>
            <a:r>
              <a:rPr lang="cs-CZ" sz="1400" dirty="0" smtClean="0"/>
              <a:t> a </a:t>
            </a:r>
            <a:r>
              <a:rPr lang="cs-CZ" sz="1400" u="sng" dirty="0" smtClean="0"/>
              <a:t>vyšetřování</a:t>
            </a:r>
            <a:r>
              <a:rPr lang="cs-CZ" sz="1400" dirty="0" smtClean="0"/>
              <a:t> daňové trestné činnosti </a:t>
            </a:r>
          </a:p>
          <a:p>
            <a:pPr>
              <a:buFontTx/>
              <a:buChar char="-"/>
            </a:pPr>
            <a:endParaRPr lang="cs-CZ" sz="1400" dirty="0"/>
          </a:p>
          <a:p>
            <a:pPr>
              <a:buFontTx/>
              <a:buChar char="-"/>
            </a:pPr>
            <a:r>
              <a:rPr lang="cs-CZ" sz="1400" dirty="0" smtClean="0"/>
              <a:t>Z taktických důvodů byl za účelem realizace tohoto úkolu navržen mezistupeň (projekt „Národní daňová a kriminální agentura“ – dále jen „NDKA“) </a:t>
            </a:r>
          </a:p>
          <a:p>
            <a:pPr>
              <a:buFontTx/>
              <a:buChar char="-"/>
            </a:pPr>
            <a:endParaRPr lang="cs-CZ" sz="1400" dirty="0"/>
          </a:p>
          <a:p>
            <a:pPr>
              <a:buFontTx/>
              <a:buChar char="-"/>
            </a:pPr>
            <a:r>
              <a:rPr lang="cs-CZ" sz="1400" dirty="0" smtClean="0"/>
              <a:t>NDKA není společné analytické centrum </a:t>
            </a:r>
          </a:p>
          <a:p>
            <a:pPr>
              <a:buFontTx/>
              <a:buChar char="-"/>
            </a:pPr>
            <a:endParaRPr lang="cs-CZ" sz="1400" dirty="0"/>
          </a:p>
          <a:p>
            <a:pPr>
              <a:buFontTx/>
              <a:buChar char="-"/>
            </a:pPr>
            <a:endParaRPr lang="cs-CZ" sz="1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04512092"/>
              </p:ext>
            </p:extLst>
          </p:nvPr>
        </p:nvGraphicFramePr>
        <p:xfrm>
          <a:off x="1619672" y="2420888"/>
          <a:ext cx="59519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26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+mj-lt"/>
              </a:rPr>
              <a:t>NDKA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daňová a kriminální agentura = pracovní název</a:t>
            </a:r>
          </a:p>
          <a:p>
            <a:endParaRPr lang="cs-CZ" dirty="0"/>
          </a:p>
          <a:p>
            <a:r>
              <a:rPr lang="cs-CZ" dirty="0" smtClean="0"/>
              <a:t>Odhalování a potírání závažných daňových úniků v rovině daňové a trestní </a:t>
            </a:r>
          </a:p>
          <a:p>
            <a:endParaRPr lang="cs-CZ" dirty="0"/>
          </a:p>
          <a:p>
            <a:r>
              <a:rPr lang="cs-CZ" dirty="0" smtClean="0"/>
              <a:t>Neformalizované </a:t>
            </a:r>
            <a:r>
              <a:rPr lang="cs-CZ" u="sng" dirty="0" smtClean="0"/>
              <a:t>společné</a:t>
            </a:r>
            <a:r>
              <a:rPr lang="cs-CZ" dirty="0" smtClean="0"/>
              <a:t> pracoviště složené ze zástupců FS, CS, PČR </a:t>
            </a:r>
          </a:p>
          <a:p>
            <a:endParaRPr lang="cs-CZ" dirty="0"/>
          </a:p>
          <a:p>
            <a:r>
              <a:rPr lang="cs-CZ" dirty="0" smtClean="0"/>
              <a:t>Výběrová příslušnost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+mj-lt"/>
              </a:rPr>
              <a:t>NDKA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/>
            <a:r>
              <a:rPr lang="cs-CZ" sz="1400" u="sng" dirty="0"/>
              <a:t>Úloha pracovníků Finanční správy ČR</a:t>
            </a:r>
            <a:r>
              <a:rPr lang="cs-CZ" sz="1400" dirty="0"/>
              <a:t>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aktivní </a:t>
            </a:r>
            <a:r>
              <a:rPr lang="cs-CZ" sz="1400" dirty="0"/>
              <a:t>vyhledávaní případů zájmových pro činnost společného pracoviště, koordinace kontrolní činnosti finančních úřadů, poskytování odborného zázemí u spravovaných daní, zajišťování výnosů z daňových úniků, analytická podpora řešených případů, sběr a zpracování informací, integrace informačních </a:t>
            </a:r>
            <a:r>
              <a:rPr lang="cs-CZ" sz="1400" dirty="0" smtClean="0"/>
              <a:t>zdrojů</a:t>
            </a:r>
          </a:p>
          <a:p>
            <a:pPr algn="just">
              <a:buFontTx/>
              <a:buChar char="-"/>
            </a:pPr>
            <a:endParaRPr lang="cs-CZ" sz="1400" dirty="0"/>
          </a:p>
          <a:p>
            <a:pPr algn="just"/>
            <a:r>
              <a:rPr lang="cs-CZ" sz="1400" u="sng" dirty="0" smtClean="0"/>
              <a:t>Úloha </a:t>
            </a:r>
            <a:r>
              <a:rPr lang="cs-CZ" sz="1400" u="sng" dirty="0"/>
              <a:t>pracovníků Celní správy </a:t>
            </a:r>
            <a:r>
              <a:rPr lang="cs-CZ" sz="1400" u="sng" dirty="0" smtClean="0"/>
              <a:t>ČR</a:t>
            </a:r>
            <a:endParaRPr lang="cs-CZ" sz="1400" dirty="0"/>
          </a:p>
          <a:p>
            <a:pPr algn="just">
              <a:buFontTx/>
              <a:buChar char="-"/>
            </a:pPr>
            <a:r>
              <a:rPr lang="cs-CZ" sz="1400" dirty="0" smtClean="0"/>
              <a:t>aktivní </a:t>
            </a:r>
            <a:r>
              <a:rPr lang="cs-CZ" sz="1400" dirty="0"/>
              <a:t>vyhledávání případů zájmových pro činnost společného pracoviště, koordinace požadavků na kontrolní a asistenční činnosti celních úřadů, poskytování odborného zázemí u spravovaných daní, sběr a zpracování informací, provádění úkonů souvisejících s prověřováním trestných činů spáchaných porušením právních předpisů při umístění a pořízení zboží v členských státech Evropského společenství, je-li to zboží dopravováno přes státní hranice ČR, a v případech porušení předpisů daňových, jsou-li celní orgány správcem daně podle zvláštních předpisů</a:t>
            </a:r>
            <a:r>
              <a:rPr lang="cs-CZ" sz="1400" dirty="0" smtClean="0"/>
              <a:t>.</a:t>
            </a:r>
          </a:p>
          <a:p>
            <a:pPr algn="just">
              <a:buFontTx/>
              <a:buChar char="-"/>
            </a:pPr>
            <a:endParaRPr lang="cs-CZ" sz="1400" dirty="0"/>
          </a:p>
          <a:p>
            <a:pPr algn="just"/>
            <a:r>
              <a:rPr lang="cs-CZ" sz="1400" u="sng" dirty="0"/>
              <a:t>Úloha pracovníků Policie </a:t>
            </a:r>
            <a:r>
              <a:rPr lang="cs-CZ" sz="1400" u="sng" dirty="0" smtClean="0"/>
              <a:t>ČR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v</a:t>
            </a:r>
            <a:r>
              <a:rPr lang="cs-CZ" sz="1400" dirty="0"/>
              <a:t> oboru své působnosti vlastní činností vyhledává, dokumentuje a vyšetřuje skutečnosti, které nasvědčují tomu, že byl spáchán trestný čin, zejména v oblasti daňové, finanční a hospodářské kriminality a legalizace výnosů z trestné činnosti, boje proti korupci, terorismu, organizovanému zločinu</a:t>
            </a:r>
            <a:r>
              <a:rPr lang="cs-CZ" sz="1400" dirty="0" smtClean="0"/>
              <a:t>.</a:t>
            </a:r>
          </a:p>
          <a:p>
            <a:pPr algn="just">
              <a:buFontTx/>
              <a:buChar char="-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pPr algn="just">
              <a:buFontTx/>
              <a:buChar char="-"/>
            </a:pPr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188" y="6376988"/>
            <a:ext cx="5256212" cy="3413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Ing. Jiří Žežulka, Samostatný odbor řízení rizik při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50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">
  <a:themeElements>
    <a:clrScheme name="FS">
      <a:dk1>
        <a:srgbClr val="000000"/>
      </a:dk1>
      <a:lt1>
        <a:srgbClr val="F2F2F2"/>
      </a:lt1>
      <a:dk2>
        <a:srgbClr val="595959"/>
      </a:dk2>
      <a:lt2>
        <a:srgbClr val="FFFFFF"/>
      </a:lt2>
      <a:accent1>
        <a:srgbClr val="AA1D4B"/>
      </a:accent1>
      <a:accent2>
        <a:srgbClr val="3E788E"/>
      </a:accent2>
      <a:accent3>
        <a:srgbClr val="AA1D4B"/>
      </a:accent3>
      <a:accent4>
        <a:srgbClr val="3E788E"/>
      </a:accent4>
      <a:accent5>
        <a:srgbClr val="AA1D4B"/>
      </a:accent5>
      <a:accent6>
        <a:srgbClr val="3E788E"/>
      </a:accent6>
      <a:hlink>
        <a:srgbClr val="AA1D4B"/>
      </a:hlink>
      <a:folHlink>
        <a:srgbClr val="AA1D4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</Template>
  <TotalTime>1275</TotalTime>
  <Words>634</Words>
  <Application>Microsoft Office PowerPoint</Application>
  <PresentationFormat>Předvádění na obrazovce (4:3)</PresentationFormat>
  <Paragraphs>110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FS</vt:lpstr>
      <vt:lpstr>Seznámení s projektem „Národní daňová a kriminální agentura“ </vt:lpstr>
      <vt:lpstr>Důvody pro vznik</vt:lpstr>
      <vt:lpstr>Kdo řeší daňové úniky? </vt:lpstr>
      <vt:lpstr>Geneze</vt:lpstr>
      <vt:lpstr>Akcentované úkoly</vt:lpstr>
      <vt:lpstr>Plnění úkolů </vt:lpstr>
      <vt:lpstr>Finanční stráž </vt:lpstr>
      <vt:lpstr>NDKA</vt:lpstr>
      <vt:lpstr>NDKA</vt:lpstr>
      <vt:lpstr>Varianta NDKA</vt:lpstr>
      <vt:lpstr>Děkuji za pozornost</vt:lpstr>
    </vt:vector>
  </TitlesOfParts>
  <Company>Daňová správa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NDKA</dc:title>
  <dc:creator>Žežulka Jiří Ing.</dc:creator>
  <cp:lastModifiedBy>Žežulka Jiří Ing.</cp:lastModifiedBy>
  <cp:revision>65</cp:revision>
  <cp:lastPrinted>2013-10-17T14:11:03Z</cp:lastPrinted>
  <dcterms:created xsi:type="dcterms:W3CDTF">2013-03-04T05:55:54Z</dcterms:created>
  <dcterms:modified xsi:type="dcterms:W3CDTF">2014-03-11T07:09:31Z</dcterms:modified>
</cp:coreProperties>
</file>