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notesMasterIdLst>
    <p:notesMasterId r:id="rId16"/>
  </p:notesMasterIdLst>
  <p:handoutMasterIdLst>
    <p:handoutMasterId r:id="rId17"/>
  </p:handoutMasterIdLst>
  <p:sldIdLst>
    <p:sldId id="257" r:id="rId4"/>
    <p:sldId id="258" r:id="rId5"/>
    <p:sldId id="265" r:id="rId6"/>
    <p:sldId id="264" r:id="rId7"/>
    <p:sldId id="266" r:id="rId8"/>
    <p:sldId id="267" r:id="rId9"/>
    <p:sldId id="268" r:id="rId10"/>
    <p:sldId id="263" r:id="rId11"/>
    <p:sldId id="269" r:id="rId12"/>
    <p:sldId id="270" r:id="rId13"/>
    <p:sldId id="271" r:id="rId14"/>
    <p:sldId id="262" r:id="rId15"/>
  </p:sldIdLst>
  <p:sldSz cx="9144000" cy="6858000" type="screen4x3"/>
  <p:notesSz cx="6810375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F1F8"/>
    <a:srgbClr val="0454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8" autoAdjust="0"/>
  </p:normalViewPr>
  <p:slideViewPr>
    <p:cSldViewPr>
      <p:cViewPr varScale="1">
        <p:scale>
          <a:sx n="68" d="100"/>
          <a:sy n="68" d="100"/>
        </p:scale>
        <p:origin x="-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53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F78DB-489F-464B-8C17-7E7E684CDF23}" type="datetimeFigureOut">
              <a:rPr lang="cs-CZ" smtClean="0"/>
              <a:pPr/>
              <a:t>12.12.2011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A44B0-70A4-49CA-B959-51526A0322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DD8E51-E9A3-4196-A463-835C3AEC212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13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3800" y="2854325"/>
            <a:ext cx="3956050" cy="1646238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40" tIns="47719" rIns="95440" bIns="4771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48063" y="6015038"/>
            <a:ext cx="5246687" cy="392112"/>
          </a:xfrm>
        </p:spPr>
        <p:txBody>
          <a:bodyPr lIns="95499" tIns="47748" rIns="95499" bIns="47748"/>
          <a:lstStyle>
            <a:lvl1pPr marL="0" indent="0" algn="r">
              <a:buFontTx/>
              <a:buNone/>
              <a:defRPr sz="13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pic>
        <p:nvPicPr>
          <p:cNvPr id="10245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9BC36DD-EB8E-40C7-B61B-8E81052319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D7CB7B8-A6D2-4938-8490-18ED715BE3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7413" y="215900"/>
            <a:ext cx="6799262" cy="811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328613" y="1311275"/>
            <a:ext cx="8558212" cy="5207000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476625" y="6588125"/>
            <a:ext cx="5119688" cy="214313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375650" y="6596063"/>
            <a:ext cx="661988" cy="2159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DD6FB358-7FD1-4D90-8FFD-4567C721E1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04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685800"/>
            <a:ext cx="5035550" cy="16478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  <a:br>
              <a:rPr lang="cs-CZ"/>
            </a:br>
            <a:r>
              <a:rPr lang="cs-CZ"/>
              <a:t>Klepnutím vložte název předělu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22" tIns="47709" rIns="95422" bIns="477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779838" y="2566988"/>
            <a:ext cx="4997450" cy="3057525"/>
          </a:xfrm>
        </p:spPr>
        <p:txBody>
          <a:bodyPr lIns="95442" tIns="47719" rIns="95442" bIns="47719"/>
          <a:lstStyle>
            <a:lvl1pPr marL="0" indent="0" algn="r">
              <a:buFontTx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12293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5DE18ED-7A99-497E-B338-E0244E7777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987762BE-A0B3-47E4-BD5D-939DD3C80E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2454C2FB-006D-46C4-A7E6-94D43B8956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63FD7831-049F-4C95-B62A-438AB33DD6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C682F62-AEFA-4A30-AE21-72E0F9E34F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D88B4D41-BD21-4BD1-AC9B-016C6146E7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7874A29F-1AC2-45C6-B73D-DD6BCCA756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5F7A3DF9-68EA-42FC-9563-A3D384E032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83A24A97-5F77-4C33-917B-34D82564EF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DD6CA805-0948-435B-B286-2DB94B173A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E3DE72DD-A0C0-4D83-A3F6-6AD67397AD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 r="-604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0" y="685800"/>
            <a:ext cx="4891088" cy="16478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  <a:br>
              <a:rPr lang="cs-CZ"/>
            </a:br>
            <a:r>
              <a:rPr lang="cs-CZ"/>
              <a:t>Klepnutím vložte název předělu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9875" y="6486525"/>
            <a:ext cx="2133600" cy="23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413" tIns="47704" rIns="95413" bIns="47704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924300" y="2566988"/>
            <a:ext cx="4852988" cy="3057525"/>
          </a:xfrm>
        </p:spPr>
        <p:txBody>
          <a:bodyPr lIns="95433" tIns="47714" rIns="95433" bIns="47714"/>
          <a:lstStyle>
            <a:lvl1pPr marL="0" indent="0" algn="r">
              <a:buFontTx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14341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948363"/>
            <a:ext cx="862012" cy="676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D18E346-8457-4A40-8CCA-C86F499C5D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365B9A32-198E-42EF-9A08-19F9F13CA5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8A0913A1-6DFE-48C4-95F4-B1F2645AEF3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1E442A18-0D4A-4375-A81A-0D99425CAB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A1947039-A14D-4BEF-8E41-F5EC6127DC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66952561-CA59-4981-B88E-491AC95D98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552A8CB-6A4E-474D-BDA5-83E40BE10A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FDFB6105-8405-41B3-800E-891523BC6C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A7E1997-FDF4-429B-8A2A-5863414CBB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36740674-99D1-48AA-A4BF-FE9BEB9634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15900"/>
            <a:ext cx="2155825" cy="63023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8613" y="215900"/>
            <a:ext cx="6319837" cy="63023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B1B4E034-A49E-4E59-B66A-F4CAB770D9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8613" y="1311275"/>
            <a:ext cx="4202112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311275"/>
            <a:ext cx="4203700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5667BDA1-D7C3-4482-8A06-F4FB97524AD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C77327FE-FFC7-4054-B04B-39C4A83144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75450E57-2E82-4036-9CE3-4E4043FA75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67FDD5FE-CE91-4A34-8988-DE1ADD649B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4D2213E2-2213-4025-AFDB-0A88D0F305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   </a:t>
            </a:r>
            <a:fld id="{4E7F305E-5314-4A89-891A-363859F729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3" tIns="45620" rIns="91243" bIns="456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F4F3C72C-0967-4382-8F25-650B58A2E3D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9222" name="Picture 6" descr="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Blip>
          <a:blip r:embed="rId16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Blip>
          <a:blip r:embed="rId16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Blip>
          <a:blip r:embed="rId16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2" tIns="47700" rIns="95402" bIns="477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4" tIns="45612" rIns="91224" bIns="45612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D1FC483F-E25F-42C3-8599-6E6D7C922312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1270" name="Picture 6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 r="-948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7413" y="215900"/>
            <a:ext cx="679926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8613" y="1311275"/>
            <a:ext cx="8558212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      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588125"/>
            <a:ext cx="5119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3" tIns="47695" rIns="95393" bIns="4769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jméno autora   l    podnadpis, podnadpis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5650" y="6596063"/>
            <a:ext cx="661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5" tIns="45608" rIns="91215" bIns="45608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l   </a:t>
            </a:r>
            <a:fld id="{C7E9DF38-8FCE-4CD0-BE2B-CD3B870F702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3318" name="Picture 6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0038" y="260350"/>
            <a:ext cx="865187" cy="674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2100">
          <a:solidFill>
            <a:schemeClr val="tx1"/>
          </a:solidFill>
          <a:latin typeface="+mn-lt"/>
        </a:defRPr>
      </a:lvl2pPr>
      <a:lvl3pPr marL="1141413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Blip>
          <a:blip r:embed="rId15"/>
        </a:buBlip>
        <a:defRPr sz="1700">
          <a:solidFill>
            <a:schemeClr val="tx1"/>
          </a:solidFill>
          <a:latin typeface="+mn-lt"/>
        </a:defRPr>
      </a:lvl3pPr>
      <a:lvl4pPr marL="1598613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20542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5pPr>
      <a:lvl6pPr marL="25114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6pPr>
      <a:lvl7pPr marL="29686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7pPr>
      <a:lvl8pPr marL="34258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8pPr>
      <a:lvl9pPr marL="3883025" indent="-227013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Font typeface="Arial" charset="0"/>
        <a:buBlip>
          <a:blip r:embed="rId15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Transaction</a:t>
            </a:r>
            <a:r>
              <a:rPr lang="cs-CZ" baseline="0" dirty="0" smtClean="0"/>
              <a:t> Tax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IFA, 13. prosince 2011</a:t>
            </a:r>
          </a:p>
          <a:p>
            <a:r>
              <a:rPr lang="cs-CZ" dirty="0" smtClean="0"/>
              <a:t>Petra</a:t>
            </a:r>
            <a:r>
              <a:rPr lang="cs-CZ" baseline="0" dirty="0" smtClean="0"/>
              <a:t> Pospíšilová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návrh EK: zavedení od 1. ledna 2014</a:t>
            </a:r>
          </a:p>
          <a:p>
            <a:r>
              <a:rPr lang="cs-CZ" dirty="0" smtClean="0"/>
              <a:t>na pracovní úrovni</a:t>
            </a:r>
            <a:r>
              <a:rPr lang="cs-CZ" baseline="0" dirty="0" smtClean="0"/>
              <a:t> nebylo v Radě dosud projednáváno</a:t>
            </a:r>
          </a:p>
          <a:p>
            <a:pPr lvl="1"/>
            <a:r>
              <a:rPr lang="cs-CZ" dirty="0" smtClean="0"/>
              <a:t>možná koncem tohoto roku první jednání</a:t>
            </a:r>
          </a:p>
          <a:p>
            <a:pPr lvl="1"/>
            <a:r>
              <a:rPr lang="cs-CZ" dirty="0" smtClean="0"/>
              <a:t>projednávání pod DK PRES</a:t>
            </a:r>
          </a:p>
          <a:p>
            <a:pPr lvl="0"/>
            <a:r>
              <a:rPr lang="cs-CZ" dirty="0" smtClean="0"/>
              <a:t>ca 6/2012 se předpokládá politické</a:t>
            </a:r>
            <a:r>
              <a:rPr lang="cs-CZ" baseline="0" dirty="0" smtClean="0"/>
              <a:t> vyjádření ECOFIN k dalšímu postupu</a:t>
            </a:r>
          </a:p>
          <a:p>
            <a:pPr lvl="0"/>
            <a:r>
              <a:rPr lang="cs-CZ" baseline="0" dirty="0" smtClean="0"/>
              <a:t>EK je odhodlána FTT zavést „za všech okolností“</a:t>
            </a:r>
          </a:p>
          <a:p>
            <a:pPr lvl="1"/>
            <a:r>
              <a:rPr lang="cs-CZ" dirty="0" smtClean="0"/>
              <a:t>G-20</a:t>
            </a:r>
          </a:p>
          <a:p>
            <a:pPr lvl="1"/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EU-1</a:t>
            </a:r>
          </a:p>
          <a:p>
            <a:pPr lvl="1"/>
            <a:r>
              <a:rPr lang="cs-CZ" dirty="0" smtClean="0"/>
              <a:t>EU-2</a:t>
            </a:r>
          </a:p>
          <a:p>
            <a:pPr lvl="1"/>
            <a:r>
              <a:rPr lang="cs-CZ" dirty="0" smtClean="0"/>
              <a:t>EU-3</a:t>
            </a:r>
          </a:p>
          <a:p>
            <a:pPr lvl="1"/>
            <a:r>
              <a:rPr lang="cs-CZ" dirty="0" smtClean="0"/>
              <a:t>…</a:t>
            </a:r>
          </a:p>
          <a:p>
            <a:pPr lvl="0"/>
            <a:r>
              <a:rPr lang="cs-CZ" dirty="0" smtClean="0"/>
              <a:t>velmi pravděpodobně bude účinnost ještě odložena, nicméně bude záležet na politickém odhodlání jednotlivých členských států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Problematické oblasti FTT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distorze finančních trhů</a:t>
            </a:r>
          </a:p>
          <a:p>
            <a:pPr lvl="1"/>
            <a:r>
              <a:rPr lang="cs-CZ" dirty="0" smtClean="0"/>
              <a:t>možná</a:t>
            </a:r>
            <a:r>
              <a:rPr lang="cs-CZ" baseline="0" dirty="0" smtClean="0"/>
              <a:t> účinnost na globální úrovni</a:t>
            </a:r>
          </a:p>
          <a:p>
            <a:pPr lvl="1"/>
            <a:r>
              <a:rPr lang="cs-CZ" baseline="0" dirty="0" smtClean="0"/>
              <a:t>problematické účinnost na lokální úrovni</a:t>
            </a:r>
          </a:p>
          <a:p>
            <a:pPr lvl="1"/>
            <a:r>
              <a:rPr lang="cs-CZ" dirty="0" smtClean="0"/>
              <a:t>„přemísťování</a:t>
            </a:r>
            <a:r>
              <a:rPr lang="cs-CZ" baseline="0" dirty="0" smtClean="0"/>
              <a:t>“ finančních transakcí mimo území „zasažené“ FTT</a:t>
            </a:r>
          </a:p>
          <a:p>
            <a:pPr lvl="0"/>
            <a:r>
              <a:rPr lang="cs-CZ" dirty="0" smtClean="0"/>
              <a:t>dopad</a:t>
            </a:r>
            <a:r>
              <a:rPr lang="cs-CZ" baseline="0" dirty="0" smtClean="0"/>
              <a:t> na finanční instituce a konečné zákazníky</a:t>
            </a:r>
          </a:p>
          <a:p>
            <a:pPr lvl="0"/>
            <a:r>
              <a:rPr lang="cs-CZ" baseline="0" dirty="0" smtClean="0"/>
              <a:t>nerovnoměrný dopad na jednotlivé členské státy EU</a:t>
            </a:r>
          </a:p>
          <a:p>
            <a:pPr lvl="0"/>
            <a:r>
              <a:rPr lang="cs-CZ" baseline="0" dirty="0" smtClean="0"/>
              <a:t>standardní implementační problémy</a:t>
            </a:r>
          </a:p>
          <a:p>
            <a:pPr lvl="0"/>
            <a:r>
              <a:rPr lang="cs-CZ" baseline="0" dirty="0" smtClean="0"/>
              <a:t>zvýšení administrativní zátěže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7850" y="685800"/>
            <a:ext cx="4427538" cy="1490663"/>
          </a:xfrm>
        </p:spPr>
        <p:txBody>
          <a:bodyPr/>
          <a:lstStyle/>
          <a:p>
            <a:r>
              <a:rPr lang="cs-CZ" sz="4100" b="1" dirty="0"/>
              <a:t> </a:t>
            </a:r>
            <a:r>
              <a:rPr lang="en-US" b="1" dirty="0" err="1"/>
              <a:t>Děkujeme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pozornost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476625" y="1706563"/>
            <a:ext cx="5210175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79" tIns="45639" rIns="91279" bIns="45639"/>
          <a:lstStyle/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700" dirty="0" smtClean="0">
                <a:solidFill>
                  <a:schemeClr val="tx2"/>
                </a:solidFill>
                <a:latin typeface="Verdana" pitchFamily="34" charset="0"/>
              </a:rPr>
              <a:t>Petra Pospíšilová</a:t>
            </a:r>
            <a:endParaRPr lang="en-US" sz="17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Daně</a:t>
            </a: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300" dirty="0">
                <a:solidFill>
                  <a:schemeClr val="tx2"/>
                </a:solidFill>
                <a:latin typeface="Verdana" pitchFamily="34" charset="0"/>
              </a:rPr>
              <a:t>+420 </a:t>
            </a: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224</a:t>
            </a:r>
            <a:r>
              <a:rPr lang="en-US" sz="13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115</a:t>
            </a:r>
            <a:r>
              <a:rPr lang="en-US" sz="13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cs-CZ" sz="1300" dirty="0" smtClean="0">
                <a:solidFill>
                  <a:schemeClr val="tx2"/>
                </a:solidFill>
                <a:latin typeface="Verdana" pitchFamily="34" charset="0"/>
              </a:rPr>
              <a:t>725</a:t>
            </a:r>
            <a:r>
              <a:rPr lang="en-US" sz="1300" dirty="0" smtClean="0">
                <a:solidFill>
                  <a:schemeClr val="tx2"/>
                </a:solidFill>
                <a:latin typeface="Verdana" pitchFamily="34" charset="0"/>
              </a:rPr>
              <a:t>, </a:t>
            </a:r>
            <a:r>
              <a:rPr lang="cs-CZ" sz="1300" smtClean="0">
                <a:solidFill>
                  <a:schemeClr val="tx2"/>
                </a:solidFill>
                <a:latin typeface="Verdana" pitchFamily="34" charset="0"/>
              </a:rPr>
              <a:t>ppospisilova</a:t>
            </a:r>
            <a:r>
              <a:rPr lang="en-US" sz="1300" smtClean="0">
                <a:solidFill>
                  <a:schemeClr val="tx2"/>
                </a:solidFill>
                <a:latin typeface="Verdana" pitchFamily="34" charset="0"/>
              </a:rPr>
              <a:t>@</a:t>
            </a:r>
            <a:r>
              <a:rPr lang="en-US" sz="1300" dirty="0" err="1" smtClean="0">
                <a:solidFill>
                  <a:schemeClr val="tx2"/>
                </a:solidFill>
                <a:latin typeface="Verdana" pitchFamily="34" charset="0"/>
              </a:rPr>
              <a:t>csob.cz</a:t>
            </a: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en-US" sz="13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900" dirty="0">
                <a:solidFill>
                  <a:schemeClr val="tx2"/>
                </a:solidFill>
                <a:latin typeface="Verdana" pitchFamily="34" charset="0"/>
              </a:rPr>
              <a:t>www.csob.cz</a:t>
            </a: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en-US" sz="1900" dirty="0" err="1">
                <a:solidFill>
                  <a:schemeClr val="tx2"/>
                </a:solidFill>
                <a:latin typeface="Verdana" pitchFamily="34" charset="0"/>
              </a:rPr>
              <a:t>Infolinka</a:t>
            </a:r>
            <a:r>
              <a:rPr lang="en-US" sz="1900" dirty="0">
                <a:solidFill>
                  <a:schemeClr val="tx2"/>
                </a:solidFill>
                <a:latin typeface="Verdana" pitchFamily="34" charset="0"/>
              </a:rPr>
              <a:t> 800 300 300</a:t>
            </a: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9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9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4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endParaRPr lang="cs-CZ" sz="1400" dirty="0">
              <a:solidFill>
                <a:schemeClr val="tx2"/>
              </a:solidFill>
              <a:latin typeface="Verdana" pitchFamily="34" charset="0"/>
            </a:endParaRPr>
          </a:p>
          <a:p>
            <a:pPr algn="r">
              <a:lnSpc>
                <a:spcPct val="120000"/>
              </a:lnSpc>
              <a:buClr>
                <a:schemeClr val="tx2"/>
              </a:buClr>
            </a:pPr>
            <a:r>
              <a:rPr lang="cs-CZ" sz="1900" dirty="0">
                <a:solidFill>
                  <a:schemeClr val="tx2"/>
                </a:solidFill>
                <a:latin typeface="Verdana" pitchFamily="34" charset="0"/>
              </a:rPr>
              <a:t>Člen skupiny KBC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/>
              <a:t>l   </a:t>
            </a:r>
            <a:fld id="{B6379C98-F2C1-4406-AC0D-F2AEE51A5C6F}" type="slidenum">
              <a:rPr lang="cs-CZ"/>
              <a:pPr/>
              <a:t>2</a:t>
            </a:fld>
            <a:endParaRPr 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EK k zavedení FTT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noFill/>
          <a:ln/>
        </p:spPr>
        <p:txBody>
          <a:bodyPr/>
          <a:lstStyle/>
          <a:p>
            <a:r>
              <a:rPr lang="cs-CZ" dirty="0" smtClean="0"/>
              <a:t>návrh</a:t>
            </a:r>
            <a:r>
              <a:rPr lang="cs-CZ" baseline="0" dirty="0" smtClean="0"/>
              <a:t> představen EK 28. září 2011</a:t>
            </a:r>
          </a:p>
          <a:p>
            <a:r>
              <a:rPr lang="cs-CZ" baseline="0" dirty="0" smtClean="0"/>
              <a:t>hledání cesty, kterou by měl „finanční sektor přispět na úhradu nákladů, které vlády vynaložily na jeho sanaci“</a:t>
            </a:r>
          </a:p>
          <a:p>
            <a:pPr lvl="1"/>
            <a:r>
              <a:rPr lang="cs-CZ" baseline="0" dirty="0" smtClean="0"/>
              <a:t>v rámci EU vynaloženo 4,6 bilionů (10</a:t>
            </a:r>
            <a:r>
              <a:rPr lang="cs-CZ" baseline="30000" dirty="0" smtClean="0"/>
              <a:t>12</a:t>
            </a:r>
            <a:r>
              <a:rPr lang="cs-CZ" baseline="0" dirty="0" smtClean="0"/>
              <a:t>) EUR</a:t>
            </a:r>
          </a:p>
          <a:p>
            <a:r>
              <a:rPr lang="cs-CZ" baseline="0" dirty="0" smtClean="0"/>
              <a:t>vysoký nárůst státního dluhu EU</a:t>
            </a:r>
          </a:p>
          <a:p>
            <a:pPr lvl="1"/>
            <a:r>
              <a:rPr lang="cs-CZ" dirty="0" smtClean="0"/>
              <a:t>2007: 60% HDP</a:t>
            </a:r>
          </a:p>
          <a:p>
            <a:pPr lvl="1"/>
            <a:r>
              <a:rPr lang="cs-CZ" dirty="0" smtClean="0"/>
              <a:t>nyní:</a:t>
            </a:r>
            <a:r>
              <a:rPr lang="cs-CZ" baseline="0" dirty="0" smtClean="0"/>
              <a:t> ca 80% HDP</a:t>
            </a:r>
            <a:endParaRPr lang="cs-CZ" dirty="0" smtClean="0"/>
          </a:p>
          <a:p>
            <a:r>
              <a:rPr lang="cs-CZ" baseline="0" dirty="0" smtClean="0"/>
              <a:t>argumentace nízkým zdaněním finančního sektoru</a:t>
            </a:r>
          </a:p>
          <a:p>
            <a:pPr lvl="1"/>
            <a:r>
              <a:rPr lang="cs-CZ" baseline="0" dirty="0" smtClean="0"/>
              <a:t>není jednoznačná</a:t>
            </a:r>
          </a:p>
          <a:p>
            <a:pPr lvl="1"/>
            <a:r>
              <a:rPr lang="cs-CZ" baseline="0" dirty="0" smtClean="0"/>
              <a:t>podle některých studií je naopak finanční sektor „</a:t>
            </a:r>
            <a:r>
              <a:rPr lang="cs-CZ" baseline="0" dirty="0" err="1" smtClean="0"/>
              <a:t>over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taxed</a:t>
            </a:r>
            <a:r>
              <a:rPr lang="cs-CZ" baseline="0" dirty="0" smtClean="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  <a:r>
              <a:rPr lang="cs-CZ" baseline="0" dirty="0" smtClean="0"/>
              <a:t> parametry FTT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široce definovaný základ daně</a:t>
            </a:r>
          </a:p>
          <a:p>
            <a:r>
              <a:rPr lang="cs-CZ" dirty="0" smtClean="0"/>
              <a:t>zdanění zaměřeno na finanční instituce</a:t>
            </a:r>
          </a:p>
          <a:p>
            <a:r>
              <a:rPr lang="cs-CZ" dirty="0" smtClean="0"/>
              <a:t>zdaňují se hrubé</a:t>
            </a:r>
            <a:r>
              <a:rPr lang="cs-CZ" baseline="0" dirty="0" smtClean="0"/>
              <a:t> objemy transakcí</a:t>
            </a:r>
          </a:p>
          <a:p>
            <a:r>
              <a:rPr lang="cs-CZ" baseline="0" dirty="0" smtClean="0"/>
              <a:t>předpokládané inkaso: 57 miliard EUR ročně</a:t>
            </a:r>
          </a:p>
          <a:p>
            <a:r>
              <a:rPr lang="cs-CZ" baseline="0" dirty="0" smtClean="0"/>
              <a:t>právní základ návrhu: článek 113 TFEU</a:t>
            </a:r>
            <a:endParaRPr lang="cs-CZ" dirty="0" smtClean="0"/>
          </a:p>
          <a:p>
            <a:r>
              <a:rPr lang="cs-CZ" dirty="0" smtClean="0"/>
              <a:t>zavedení FAT odmítnuto: ústavní problémy DE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transakce</a:t>
            </a:r>
          </a:p>
          <a:p>
            <a:pPr lvl="1"/>
            <a:r>
              <a:rPr lang="cs-CZ" dirty="0" smtClean="0"/>
              <a:t>nákup</a:t>
            </a:r>
            <a:r>
              <a:rPr lang="cs-CZ" baseline="0" dirty="0" smtClean="0"/>
              <a:t> a prodej finančního nástroje, včetně </a:t>
            </a:r>
            <a:r>
              <a:rPr lang="cs-CZ" baseline="0" dirty="0" err="1" smtClean="0"/>
              <a:t>repo</a:t>
            </a:r>
            <a:r>
              <a:rPr lang="cs-CZ" baseline="0" dirty="0" smtClean="0"/>
              <a:t> a reverzní </a:t>
            </a:r>
            <a:r>
              <a:rPr lang="cs-CZ" baseline="0" dirty="0" err="1" smtClean="0"/>
              <a:t>repo</a:t>
            </a:r>
            <a:r>
              <a:rPr lang="cs-CZ" baseline="0" dirty="0" smtClean="0"/>
              <a:t> operace, půjčování finančního nástrojů apod.</a:t>
            </a:r>
          </a:p>
          <a:p>
            <a:pPr lvl="1"/>
            <a:r>
              <a:rPr lang="cs-CZ" baseline="0" dirty="0" smtClean="0"/>
              <a:t>převod práva nakládat s finančním nástrojem jako vlastník a obdobné transakce, při kterých přechází </a:t>
            </a:r>
            <a:r>
              <a:rPr lang="cs-CZ" baseline="0" dirty="0" err="1" smtClean="0"/>
              <a:t>rizka</a:t>
            </a:r>
            <a:r>
              <a:rPr lang="cs-CZ" baseline="0" dirty="0" smtClean="0"/>
              <a:t> spojená s finančními nástroji</a:t>
            </a:r>
          </a:p>
          <a:p>
            <a:pPr lvl="1"/>
            <a:r>
              <a:rPr lang="cs-CZ" baseline="0" dirty="0" err="1" smtClean="0"/>
              <a:t>derivátové</a:t>
            </a:r>
            <a:r>
              <a:rPr lang="cs-CZ" baseline="0" dirty="0" smtClean="0"/>
              <a:t> transakce</a:t>
            </a:r>
          </a:p>
          <a:p>
            <a:pPr lvl="0"/>
            <a:r>
              <a:rPr lang="cs-CZ" dirty="0" smtClean="0"/>
              <a:t>transakce, které jsou prováděny</a:t>
            </a:r>
            <a:r>
              <a:rPr lang="cs-CZ" baseline="0" dirty="0" smtClean="0"/>
              <a:t> finančními institucemi, jež mají sídlo na území EU, které jednají na účet svůj nebo jiné osoby, nebo jednají jménem osoby zúčastněné na transakci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</a:t>
            </a:r>
            <a:r>
              <a:rPr lang="cs-CZ" baseline="0" dirty="0" smtClean="0"/>
              <a:t>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investiční firmy</a:t>
            </a:r>
            <a:r>
              <a:rPr lang="cs-CZ" baseline="0" dirty="0" smtClean="0"/>
              <a:t> dle směrnice 2004/39/EC</a:t>
            </a:r>
            <a:endParaRPr lang="cs-CZ" dirty="0" smtClean="0"/>
          </a:p>
          <a:p>
            <a:r>
              <a:rPr lang="cs-CZ" dirty="0" smtClean="0"/>
              <a:t>regulované trhy</a:t>
            </a:r>
          </a:p>
          <a:p>
            <a:r>
              <a:rPr lang="cs-CZ" dirty="0" smtClean="0"/>
              <a:t>úvěrové instituce</a:t>
            </a:r>
          </a:p>
          <a:p>
            <a:r>
              <a:rPr lang="cs-CZ" dirty="0" smtClean="0"/>
              <a:t>pojišťovny</a:t>
            </a:r>
            <a:r>
              <a:rPr lang="cs-CZ" baseline="0" dirty="0" smtClean="0"/>
              <a:t>, zajišťovny</a:t>
            </a:r>
          </a:p>
          <a:p>
            <a:r>
              <a:rPr lang="cs-CZ" baseline="0" dirty="0" smtClean="0"/>
              <a:t>podniky kolektivního investování (UCITS) a správcovské společnosti</a:t>
            </a:r>
          </a:p>
          <a:p>
            <a:r>
              <a:rPr lang="cs-CZ" baseline="0" dirty="0" smtClean="0"/>
              <a:t>penzijní fondy</a:t>
            </a:r>
          </a:p>
          <a:p>
            <a:r>
              <a:rPr lang="cs-CZ" baseline="0" dirty="0" smtClean="0"/>
              <a:t>alternativní investiční fondy</a:t>
            </a:r>
          </a:p>
          <a:p>
            <a:r>
              <a:rPr lang="cs-CZ" baseline="0" dirty="0" err="1" smtClean="0"/>
              <a:t>sekuritizační</a:t>
            </a:r>
            <a:r>
              <a:rPr lang="cs-CZ" baseline="0" dirty="0" smtClean="0"/>
              <a:t> SPV</a:t>
            </a:r>
          </a:p>
          <a:p>
            <a:r>
              <a:rPr lang="cs-CZ" dirty="0" smtClean="0"/>
              <a:t>další společnosti, u nichž finanční činnosti tvoří podstatnou část jejich</a:t>
            </a:r>
            <a:r>
              <a:rPr lang="cs-CZ" baseline="0" dirty="0" smtClean="0"/>
              <a:t> aktivit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 daně a sazba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</a:t>
            </a:r>
            <a:r>
              <a:rPr lang="cs-CZ" baseline="0" dirty="0" smtClean="0"/>
              <a:t> transakce</a:t>
            </a:r>
          </a:p>
          <a:p>
            <a:pPr lvl="1"/>
            <a:r>
              <a:rPr lang="cs-CZ" dirty="0" smtClean="0"/>
              <a:t>0,1%</a:t>
            </a:r>
          </a:p>
          <a:p>
            <a:pPr lvl="1"/>
            <a:r>
              <a:rPr lang="cs-CZ" dirty="0" smtClean="0"/>
              <a:t>vše,</a:t>
            </a:r>
            <a:r>
              <a:rPr lang="cs-CZ" baseline="0" dirty="0" smtClean="0"/>
              <a:t> co představuje úplatu za převod finančního nástroje</a:t>
            </a:r>
          </a:p>
          <a:p>
            <a:pPr lvl="0"/>
            <a:r>
              <a:rPr lang="cs-CZ" dirty="0" err="1" smtClean="0"/>
              <a:t>derivátové</a:t>
            </a:r>
            <a:r>
              <a:rPr lang="cs-CZ" baseline="0" dirty="0" smtClean="0"/>
              <a:t> transakce</a:t>
            </a:r>
          </a:p>
          <a:p>
            <a:pPr lvl="1"/>
            <a:r>
              <a:rPr lang="cs-CZ" dirty="0" smtClean="0"/>
              <a:t>0,01%</a:t>
            </a:r>
          </a:p>
          <a:p>
            <a:pPr lvl="1"/>
            <a:r>
              <a:rPr lang="cs-CZ" dirty="0" smtClean="0"/>
              <a:t>z</a:t>
            </a:r>
            <a:r>
              <a:rPr lang="cs-CZ" baseline="0" dirty="0" smtClean="0"/>
              <a:t> tzv. </a:t>
            </a:r>
            <a:r>
              <a:rPr lang="cs-CZ" baseline="0" dirty="0" err="1" smtClean="0"/>
              <a:t>notional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amount</a:t>
            </a:r>
            <a:r>
              <a:rPr lang="cs-CZ" baseline="0" dirty="0" smtClean="0"/>
              <a:t>: hodnota podkladového aktiva</a:t>
            </a:r>
          </a:p>
          <a:p>
            <a:pPr lvl="0"/>
            <a:r>
              <a:rPr lang="cs-CZ" dirty="0" smtClean="0"/>
              <a:t>obvyklá</a:t>
            </a:r>
            <a:r>
              <a:rPr lang="cs-CZ" baseline="0" dirty="0" smtClean="0"/>
              <a:t> cena v případech, kdy je sjednaná cena nižší než cena obvyklá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a placení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splatnost: v okamžiku uskutečnění</a:t>
            </a:r>
            <a:r>
              <a:rPr lang="cs-CZ" baseline="0" dirty="0" smtClean="0"/>
              <a:t> zdanitelné transakce</a:t>
            </a:r>
          </a:p>
          <a:p>
            <a:r>
              <a:rPr lang="cs-CZ" baseline="0" dirty="0" smtClean="0"/>
              <a:t>povinnost platit daň má finanční instituce, která</a:t>
            </a:r>
          </a:p>
          <a:p>
            <a:pPr lvl="1"/>
            <a:r>
              <a:rPr lang="cs-CZ" dirty="0" smtClean="0"/>
              <a:t>je stranou prováděné transakce</a:t>
            </a:r>
            <a:r>
              <a:rPr lang="cs-CZ" baseline="0" dirty="0" smtClean="0"/>
              <a:t>, ať jedná na účet svůj nebo jiné osoby; nebo</a:t>
            </a:r>
          </a:p>
          <a:p>
            <a:pPr lvl="1"/>
            <a:r>
              <a:rPr lang="cs-CZ" baseline="0" dirty="0" smtClean="0"/>
              <a:t>jedná jménem osoby, která je stranou prováděné transakce; nebo</a:t>
            </a:r>
          </a:p>
          <a:p>
            <a:pPr lvl="1"/>
            <a:r>
              <a:rPr lang="cs-CZ" baseline="0" dirty="0" smtClean="0"/>
              <a:t>je transakce provedena na její účet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aseline="0" dirty="0" smtClean="0"/>
              <a:t>Způsob uplatnění FTT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>
            <p:ph idx="1"/>
          </p:nvPr>
        </p:nvGraphicFramePr>
        <p:xfrm>
          <a:off x="2627784" y="1311275"/>
          <a:ext cx="6516216" cy="5207000"/>
        </p:xfrm>
        <a:graphic>
          <a:graphicData uri="http://schemas.openxmlformats.org/presentationml/2006/ole">
            <p:oleObj spid="_x0000_s19458" name="Document" r:id="rId3" imgW="6366493" imgH="5483612" progId="Word.Document.8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1844824"/>
            <a:ext cx="27363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Příklady uplatnění FTT: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en-US" sz="1400" dirty="0" smtClean="0"/>
              <a:t>Ta, Tb: tax of country A / B</a:t>
            </a:r>
          </a:p>
          <a:p>
            <a:r>
              <a:rPr lang="en-US" sz="1400" dirty="0" smtClean="0"/>
              <a:t>Tax paid by </a:t>
            </a:r>
            <a:r>
              <a:rPr lang="en-US" sz="1400" b="1" dirty="0" smtClean="0">
                <a:solidFill>
                  <a:srgbClr val="6CF1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Party</a:t>
            </a:r>
          </a:p>
          <a:p>
            <a:r>
              <a:rPr lang="en-US" sz="1400" dirty="0" smtClean="0"/>
              <a:t>Tax paid by 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EU party</a:t>
            </a:r>
          </a:p>
          <a:p>
            <a:r>
              <a:rPr lang="en-US" sz="1400" dirty="0" smtClean="0"/>
              <a:t>The taxation rules also apply</a:t>
            </a:r>
          </a:p>
          <a:p>
            <a:r>
              <a:rPr lang="en-US" sz="1400" dirty="0" smtClean="0"/>
              <a:t>when an FI is not a direct party</a:t>
            </a:r>
          </a:p>
          <a:p>
            <a:r>
              <a:rPr lang="en-US" sz="1400" dirty="0" smtClean="0"/>
              <a:t>but is acting on behalf of a party</a:t>
            </a:r>
          </a:p>
          <a:p>
            <a:r>
              <a:rPr lang="cs-CZ" sz="1400" dirty="0" smtClean="0"/>
              <a:t>to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transaction</a:t>
            </a:r>
            <a:r>
              <a:rPr lang="cs-CZ" sz="1400" dirty="0" smtClean="0"/>
              <a:t>.</a:t>
            </a:r>
          </a:p>
          <a:p>
            <a:r>
              <a:rPr lang="en-US" sz="1400" dirty="0" smtClean="0"/>
              <a:t>Where an FI acts in the name or</a:t>
            </a:r>
          </a:p>
          <a:p>
            <a:r>
              <a:rPr lang="en-US" sz="1400" dirty="0" smtClean="0"/>
              <a:t>on account of another FI only</a:t>
            </a:r>
          </a:p>
          <a:p>
            <a:r>
              <a:rPr lang="en-US" sz="1400" dirty="0" smtClean="0"/>
              <a:t>that other FI shall be liable to</a:t>
            </a: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EK:</a:t>
            </a:r>
            <a:r>
              <a:rPr lang="cs-CZ" baseline="0" dirty="0" smtClean="0"/>
              <a:t> předpokládané dopady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předpokládané inkaso: 55 – 57 miliard EUR</a:t>
            </a:r>
          </a:p>
          <a:p>
            <a:pPr lvl="1"/>
            <a:r>
              <a:rPr lang="cs-CZ" dirty="0" smtClean="0"/>
              <a:t>odhad ČNB pro</a:t>
            </a:r>
            <a:r>
              <a:rPr lang="cs-CZ" baseline="0" dirty="0" smtClean="0"/>
              <a:t> ČR: 10 miliard Kč</a:t>
            </a:r>
            <a:endParaRPr lang="cs-CZ" dirty="0" smtClean="0"/>
          </a:p>
          <a:p>
            <a:r>
              <a:rPr lang="cs-CZ" dirty="0" smtClean="0"/>
              <a:t>pokles</a:t>
            </a:r>
            <a:r>
              <a:rPr lang="cs-CZ" baseline="0" dirty="0" smtClean="0"/>
              <a:t> objemu trhů s finančními instrumenty</a:t>
            </a:r>
          </a:p>
          <a:p>
            <a:pPr lvl="1"/>
            <a:r>
              <a:rPr lang="cs-CZ" baseline="0" dirty="0" smtClean="0"/>
              <a:t>ca 20%</a:t>
            </a:r>
          </a:p>
          <a:p>
            <a:pPr lvl="1"/>
            <a:r>
              <a:rPr lang="cs-CZ" baseline="0" dirty="0" smtClean="0"/>
              <a:t>u některých </a:t>
            </a:r>
            <a:r>
              <a:rPr lang="cs-CZ" baseline="0" dirty="0" err="1" smtClean="0"/>
              <a:t>derivátových</a:t>
            </a:r>
            <a:r>
              <a:rPr lang="cs-CZ" baseline="0" dirty="0" smtClean="0"/>
              <a:t> operací až 90%</a:t>
            </a:r>
          </a:p>
          <a:p>
            <a:pPr lvl="0"/>
            <a:r>
              <a:rPr lang="cs-CZ" baseline="0" dirty="0" smtClean="0"/>
              <a:t>předpokládá se relativně dramatický dopad na činnost některých finančních center</a:t>
            </a:r>
          </a:p>
          <a:p>
            <a:pPr lvl="1"/>
            <a:r>
              <a:rPr lang="cs-CZ" baseline="0" dirty="0" err="1" smtClean="0"/>
              <a:t>high</a:t>
            </a:r>
            <a:r>
              <a:rPr lang="cs-CZ" baseline="0" dirty="0" smtClean="0"/>
              <a:t>-</a:t>
            </a:r>
            <a:r>
              <a:rPr lang="cs-CZ" baseline="0" dirty="0" err="1" smtClean="0"/>
              <a:t>frequency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trading</a:t>
            </a:r>
            <a:endParaRPr lang="cs-CZ" baseline="0" dirty="0" smtClean="0"/>
          </a:p>
          <a:p>
            <a:pPr lvl="1"/>
            <a:r>
              <a:rPr lang="cs-CZ" baseline="0" dirty="0" err="1" smtClean="0"/>
              <a:t>highly</a:t>
            </a:r>
            <a:r>
              <a:rPr lang="cs-CZ" baseline="0" dirty="0" smtClean="0"/>
              <a:t>-</a:t>
            </a:r>
            <a:r>
              <a:rPr lang="cs-CZ" baseline="0" dirty="0" err="1" smtClean="0"/>
              <a:t>leveraged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products</a:t>
            </a:r>
            <a:endParaRPr lang="cs-CZ" baseline="0" dirty="0" smtClean="0"/>
          </a:p>
          <a:p>
            <a:pPr lvl="0"/>
            <a:r>
              <a:rPr lang="cs-CZ" baseline="0" dirty="0" smtClean="0"/>
              <a:t>nutnost upravit obchodní modely</a:t>
            </a:r>
          </a:p>
          <a:p>
            <a:pPr lvl="0"/>
            <a:r>
              <a:rPr lang="cs-CZ" baseline="0" dirty="0" smtClean="0"/>
              <a:t>nepředpokládá se významný dopad do ceny kapitálu</a:t>
            </a:r>
          </a:p>
          <a:p>
            <a:pPr lvl="0"/>
            <a:r>
              <a:rPr lang="cs-CZ" baseline="0" dirty="0" smtClean="0"/>
              <a:t>pozitivní (?) dopad na finanční trhy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l   </a:t>
            </a:r>
            <a:fld id="{7874A29F-1AC2-45C6-B73D-DD6BCCA756F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revná_prezentace_foto_NHQ">
  <a:themeElements>
    <a:clrScheme name="1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1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ýchozí návrh">
  <a:themeElements>
    <a:clrScheme name="2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2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ýchozí návrh">
  <a:themeElements>
    <a:clrScheme name="3_Výchozí návrh 1">
      <a:dk1>
        <a:srgbClr val="00335C"/>
      </a:dk1>
      <a:lt1>
        <a:srgbClr val="FFFFFF"/>
      </a:lt1>
      <a:dk2>
        <a:srgbClr val="FFFFFF"/>
      </a:dk2>
      <a:lt2>
        <a:srgbClr val="EDE9E0"/>
      </a:lt2>
      <a:accent1>
        <a:srgbClr val="0099CD"/>
      </a:accent1>
      <a:accent2>
        <a:srgbClr val="E8600B"/>
      </a:accent2>
      <a:accent3>
        <a:srgbClr val="FFFFFF"/>
      </a:accent3>
      <a:accent4>
        <a:srgbClr val="002A4D"/>
      </a:accent4>
      <a:accent5>
        <a:srgbClr val="AACAE3"/>
      </a:accent5>
      <a:accent6>
        <a:srgbClr val="D25609"/>
      </a:accent6>
      <a:hlink>
        <a:srgbClr val="003366"/>
      </a:hlink>
      <a:folHlink>
        <a:srgbClr val="93B619"/>
      </a:folHlink>
    </a:clrScheme>
    <a:fontScheme name="3_Výchozí návrh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Výchozí návrh 1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0099CD"/>
        </a:accent1>
        <a:accent2>
          <a:srgbClr val="E8600B"/>
        </a:accent2>
        <a:accent3>
          <a:srgbClr val="FFFFFF"/>
        </a:accent3>
        <a:accent4>
          <a:srgbClr val="002A4D"/>
        </a:accent4>
        <a:accent5>
          <a:srgbClr val="AACAE3"/>
        </a:accent5>
        <a:accent6>
          <a:srgbClr val="D25609"/>
        </a:accent6>
        <a:hlink>
          <a:srgbClr val="003366"/>
        </a:hlink>
        <a:folHlink>
          <a:srgbClr val="93B6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ýchozí návrh 2">
        <a:dk1>
          <a:srgbClr val="00335C"/>
        </a:dk1>
        <a:lt1>
          <a:srgbClr val="FFFFFF"/>
        </a:lt1>
        <a:dk2>
          <a:srgbClr val="FFFFFF"/>
        </a:dk2>
        <a:lt2>
          <a:srgbClr val="EDE9E0"/>
        </a:lt2>
        <a:accent1>
          <a:srgbClr val="2C6139"/>
        </a:accent1>
        <a:accent2>
          <a:srgbClr val="B6005E"/>
        </a:accent2>
        <a:accent3>
          <a:srgbClr val="FFFFFF"/>
        </a:accent3>
        <a:accent4>
          <a:srgbClr val="002A4D"/>
        </a:accent4>
        <a:accent5>
          <a:srgbClr val="ACB7AE"/>
        </a:accent5>
        <a:accent6>
          <a:srgbClr val="A50054"/>
        </a:accent6>
        <a:hlink>
          <a:srgbClr val="FACB17"/>
        </a:hlink>
        <a:folHlink>
          <a:srgbClr val="356E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Barevná_prezentace_foto_NHQ</Template>
  <TotalTime>143</TotalTime>
  <Words>639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Barevná_prezentace_foto_NHQ</vt:lpstr>
      <vt:lpstr>2_Výchozí návrh</vt:lpstr>
      <vt:lpstr>3_Výchozí návrh</vt:lpstr>
      <vt:lpstr>Document</vt:lpstr>
      <vt:lpstr>Financial Transaction Tax</vt:lpstr>
      <vt:lpstr>Návrh EK k zavedení FTT</vt:lpstr>
      <vt:lpstr>Základní parametry FTT</vt:lpstr>
      <vt:lpstr>Předmět daně</vt:lpstr>
      <vt:lpstr>Finanční instituce</vt:lpstr>
      <vt:lpstr>Základ daně a sazba daně</vt:lpstr>
      <vt:lpstr>Splatnost a placení daně</vt:lpstr>
      <vt:lpstr>Způsob uplatnění FTT</vt:lpstr>
      <vt:lpstr>EK: předpokládané dopady</vt:lpstr>
      <vt:lpstr>Časový harmonogram</vt:lpstr>
      <vt:lpstr>Problematické oblasti FTT</vt:lpstr>
      <vt:lpstr> Děkujeme za pozornost </vt:lpstr>
    </vt:vector>
  </TitlesOfParts>
  <Company>KBC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Transaction Tax</dc:title>
  <dc:subject>Barevná_prezentace_foto_NHQ</dc:subject>
  <dc:creator>Petra Pospíšilová</dc:creator>
  <cp:lastModifiedBy>KPMG</cp:lastModifiedBy>
  <cp:revision>15</cp:revision>
  <dcterms:created xsi:type="dcterms:W3CDTF">2011-12-12T12:26:24Z</dcterms:created>
  <dcterms:modified xsi:type="dcterms:W3CDTF">2011-12-12T15:31:49Z</dcterms:modified>
  <cp:category>základní</cp:category>
</cp:coreProperties>
</file>