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5"/>
    <p:sldMasterId id="2147483651" r:id="rId6"/>
    <p:sldMasterId id="2147483653" r:id="rId7"/>
  </p:sldMasterIdLst>
  <p:notesMasterIdLst>
    <p:notesMasterId r:id="rId14"/>
  </p:notesMasterIdLst>
  <p:sldIdLst>
    <p:sldId id="257" r:id="rId8"/>
    <p:sldId id="263" r:id="rId9"/>
    <p:sldId id="265" r:id="rId10"/>
    <p:sldId id="266" r:id="rId11"/>
    <p:sldId id="268" r:id="rId12"/>
    <p:sldId id="262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64" autoAdjust="0"/>
  </p:normalViewPr>
  <p:slideViewPr>
    <p:cSldViewPr>
      <p:cViewPr varScale="1">
        <p:scale>
          <a:sx n="84" d="100"/>
          <a:sy n="84" d="100"/>
        </p:scale>
        <p:origin x="-23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D65F0F-78F6-4817-9F55-3E0075CE3FEC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 bwMode="gray">
      <p:bgPr>
        <a:blipFill dpi="0" rotWithShape="0">
          <a:blip r:embed="rId2" cstate="print"/>
          <a:srcRect/>
          <a:stretch>
            <a:fillRect r="-6132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3800" y="2854325"/>
            <a:ext cx="3956050" cy="1646238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19875" y="6486525"/>
            <a:ext cx="2133600" cy="234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5440" tIns="47719" rIns="95440" bIns="47719" numCol="1" anchor="t" anchorCtr="0" compatLnSpc="1">
            <a:prstTxWarp prst="textNoShape">
              <a:avLst/>
            </a:prstTxWarp>
          </a:bodyPr>
          <a:lstStyle>
            <a:lvl1pPr algn="r" defTabSz="955675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548063" y="6015038"/>
            <a:ext cx="5246687" cy="392112"/>
          </a:xfrm>
        </p:spPr>
        <p:txBody>
          <a:bodyPr lIns="95499" tIns="47748" rIns="95499" bIns="47748"/>
          <a:lstStyle>
            <a:lvl1pPr marL="0" indent="0" algn="r">
              <a:buFontTx/>
              <a:buNone/>
              <a:defRPr sz="13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pic>
        <p:nvPicPr>
          <p:cNvPr id="10245" name="Picture 5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413" y="5948363"/>
            <a:ext cx="862012" cy="6762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C3331D80-E779-46EE-A6E2-00230ADE155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00850" y="215900"/>
            <a:ext cx="2155825" cy="63023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28613" y="215900"/>
            <a:ext cx="6319837" cy="63023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B0FCB56C-504C-4DBA-8AF0-B09ACA89550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7413" y="215900"/>
            <a:ext cx="6799262" cy="8112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328613" y="1311275"/>
            <a:ext cx="8558212" cy="5207000"/>
          </a:xfrm>
        </p:spPr>
        <p:txBody>
          <a:bodyPr/>
          <a:lstStyle/>
          <a:p>
            <a:r>
              <a:rPr lang="cs-CZ" smtClean="0"/>
              <a:t>Klepnutím na ikonu přidáte graf.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3476625" y="6588125"/>
            <a:ext cx="5119688" cy="214313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375650" y="6596063"/>
            <a:ext cx="661988" cy="2159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B9F20769-00B5-48E0-B2A3-C3A1665F772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 bwMode="gray">
      <p:bgPr>
        <a:blipFill dpi="0" rotWithShape="0">
          <a:blip r:embed="rId2" cstate="print"/>
          <a:srcRect/>
          <a:stretch>
            <a:fillRect r="-6041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79838" y="685800"/>
            <a:ext cx="5035550" cy="16478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</a:t>
            </a:r>
            <a:br>
              <a:rPr lang="cs-CZ"/>
            </a:br>
            <a:r>
              <a:rPr lang="cs-CZ"/>
              <a:t>styl předlohy nadpisů.</a:t>
            </a:r>
            <a:br>
              <a:rPr lang="cs-CZ"/>
            </a:br>
            <a:r>
              <a:rPr lang="cs-CZ"/>
              <a:t>Klepnutím vložte název předělu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19875" y="6486525"/>
            <a:ext cx="2133600" cy="234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5422" tIns="47709" rIns="95422" bIns="47709" numCol="1" anchor="t" anchorCtr="0" compatLnSpc="1">
            <a:prstTxWarp prst="textNoShape">
              <a:avLst/>
            </a:prstTxWarp>
          </a:bodyPr>
          <a:lstStyle>
            <a:lvl1pPr algn="r" defTabSz="955675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3779838" y="2566988"/>
            <a:ext cx="4997450" cy="3057525"/>
          </a:xfrm>
        </p:spPr>
        <p:txBody>
          <a:bodyPr lIns="95442" tIns="47719" rIns="95442" bIns="47719"/>
          <a:lstStyle>
            <a:lvl1pPr marL="0" indent="0" algn="r">
              <a:buFontTx/>
              <a:buNone/>
              <a:defRPr sz="1700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pic>
        <p:nvPicPr>
          <p:cNvPr id="12293" name="Picture 5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413" y="5948363"/>
            <a:ext cx="862012" cy="6762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CD5CDC7F-7265-4778-BCDB-33D26D7CB97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7273E77B-1FE4-4FF4-B963-9F450C33E10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8613" y="1311275"/>
            <a:ext cx="4202112" cy="520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3125" y="1311275"/>
            <a:ext cx="4203700" cy="520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D5CB38FA-CA1E-4246-B536-2E701302EFF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2E1C1867-DD70-4572-9ED7-65CC5DFB43D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FF1B2F57-977F-4E29-9117-CD00738F272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ECA67D66-43CB-4E07-A232-B3FB1AB177B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423923CD-27F0-44B2-812D-907E6D3F0E7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CC0CFBF6-AB67-492F-BA16-678D8825903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6F75E9FD-90A0-4327-B729-E786AA9F918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EDABB039-5250-4C1A-9A58-E8CB44C76FC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00850" y="215900"/>
            <a:ext cx="2155825" cy="63023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28613" y="215900"/>
            <a:ext cx="6319837" cy="63023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17A7DB23-F66E-427C-9179-7AE8AE84338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 bwMode="gray">
      <p:bgPr>
        <a:blipFill dpi="0" rotWithShape="0">
          <a:blip r:embed="rId2" cstate="print"/>
          <a:srcRect/>
          <a:stretch>
            <a:fillRect r="-6041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24300" y="685800"/>
            <a:ext cx="4891088" cy="16478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</a:t>
            </a:r>
            <a:br>
              <a:rPr lang="cs-CZ"/>
            </a:br>
            <a:r>
              <a:rPr lang="cs-CZ"/>
              <a:t>styl předlohy nadpisů.</a:t>
            </a:r>
            <a:br>
              <a:rPr lang="cs-CZ"/>
            </a:br>
            <a:r>
              <a:rPr lang="cs-CZ"/>
              <a:t>Klepnutím vložte název předělu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19875" y="6486525"/>
            <a:ext cx="2133600" cy="234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5413" tIns="47704" rIns="95413" bIns="47704" numCol="1" anchor="t" anchorCtr="0" compatLnSpc="1">
            <a:prstTxWarp prst="textNoShape">
              <a:avLst/>
            </a:prstTxWarp>
          </a:bodyPr>
          <a:lstStyle>
            <a:lvl1pPr algn="r" defTabSz="955675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3924300" y="2566988"/>
            <a:ext cx="4852988" cy="3057525"/>
          </a:xfrm>
        </p:spPr>
        <p:txBody>
          <a:bodyPr lIns="95433" tIns="47714" rIns="95433" bIns="47714"/>
          <a:lstStyle>
            <a:lvl1pPr marL="0" indent="0" algn="r">
              <a:buFontTx/>
              <a:buNone/>
              <a:defRPr sz="1700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pic>
        <p:nvPicPr>
          <p:cNvPr id="14341" name="Picture 5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413" y="5948363"/>
            <a:ext cx="862012" cy="6762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99424888-ABE8-4BB7-9C1B-844581F4DB8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CB56E969-19DF-4600-B83B-6131E162A2E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8613" y="1311275"/>
            <a:ext cx="4202112" cy="520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3125" y="1311275"/>
            <a:ext cx="4203700" cy="520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C515341E-5035-4762-83BE-80F017B2784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1A2B5B8E-ACC9-4CB8-B6FB-1643F884753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B4F84BE9-BA0C-4D8F-B59C-7244CAF7F92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33CFB5B3-0278-45CD-84B5-08D8A2C067F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288AEA4B-9CAF-4FAB-B07A-50BBB3754F8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5F0C4A4F-B2E7-489B-B235-AE321637B46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DEEF9C27-CF17-4730-A47C-CD50E96E11A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2ED05861-73B7-48DB-9997-7F7A79388A0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00850" y="215900"/>
            <a:ext cx="2155825" cy="63023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28613" y="215900"/>
            <a:ext cx="6319837" cy="63023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39B64392-0ECD-4679-B144-7E864411E1D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8613" y="1311275"/>
            <a:ext cx="4202112" cy="520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3125" y="1311275"/>
            <a:ext cx="4203700" cy="520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9EDC7BBB-371B-4B60-BE6F-A12E15FBF81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5F07F6FF-945A-4EAF-8F4D-CFFCAA4A8DC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C3785126-CFB1-4127-9A8F-6ECA14F2F2D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8D8D41D3-FA73-4213-9BDD-EF814C0EB44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96060806-F562-47BA-B337-7B0B5CCE9C9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7A58FE04-D8AD-4A36-B910-C4F2585B27E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14" cstate="print"/>
          <a:srcRect/>
          <a:stretch>
            <a:fillRect r="-9489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57413" y="215900"/>
            <a:ext cx="6799262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43" tIns="45620" rIns="91243" bIns="456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311275"/>
            <a:ext cx="8558212" cy="520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43" tIns="45620" rIns="91243" bIns="456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        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6625" y="6588125"/>
            <a:ext cx="51196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1" tIns="47710" rIns="95421" bIns="4771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75650" y="6596063"/>
            <a:ext cx="661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43" tIns="45620" rIns="91243" bIns="456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cs-CZ"/>
              <a:t>l   </a:t>
            </a:r>
            <a:fld id="{9F8E97D8-776E-4846-8977-0C33BD830A30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9222" name="Picture 6" descr="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0038" y="260350"/>
            <a:ext cx="865187" cy="6746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85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Blip>
          <a:blip r:embed="rId16"/>
        </a:buBlip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733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Blip>
          <a:blip r:embed="rId16"/>
        </a:buBlip>
        <a:defRPr sz="2100">
          <a:solidFill>
            <a:schemeClr val="tx1"/>
          </a:solidFill>
          <a:latin typeface="+mn-lt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Blip>
          <a:blip r:embed="rId16"/>
        </a:buBlip>
        <a:defRPr sz="1700">
          <a:solidFill>
            <a:schemeClr val="tx1"/>
          </a:solidFill>
          <a:latin typeface="+mn-lt"/>
        </a:defRPr>
      </a:lvl3pPr>
      <a:lvl4pPr marL="1598613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Blip>
          <a:blip r:embed="rId16"/>
        </a:buBlip>
        <a:defRPr sz="1500">
          <a:solidFill>
            <a:schemeClr val="tx1"/>
          </a:solidFill>
          <a:latin typeface="+mn-lt"/>
        </a:defRPr>
      </a:lvl4pPr>
      <a:lvl5pPr marL="2054225" indent="-2270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Blip>
          <a:blip r:embed="rId16"/>
        </a:buBlip>
        <a:defRPr sz="1300">
          <a:solidFill>
            <a:schemeClr val="tx1"/>
          </a:solidFill>
          <a:latin typeface="+mn-lt"/>
        </a:defRPr>
      </a:lvl5pPr>
      <a:lvl6pPr marL="2511425" indent="-2270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Blip>
          <a:blip r:embed="rId16"/>
        </a:buBlip>
        <a:defRPr sz="1300">
          <a:solidFill>
            <a:schemeClr val="tx1"/>
          </a:solidFill>
          <a:latin typeface="+mn-lt"/>
        </a:defRPr>
      </a:lvl6pPr>
      <a:lvl7pPr marL="2968625" indent="-2270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Blip>
          <a:blip r:embed="rId16"/>
        </a:buBlip>
        <a:defRPr sz="1300">
          <a:solidFill>
            <a:schemeClr val="tx1"/>
          </a:solidFill>
          <a:latin typeface="+mn-lt"/>
        </a:defRPr>
      </a:lvl7pPr>
      <a:lvl8pPr marL="3425825" indent="-2270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Blip>
          <a:blip r:embed="rId16"/>
        </a:buBlip>
        <a:defRPr sz="1300">
          <a:solidFill>
            <a:schemeClr val="tx1"/>
          </a:solidFill>
          <a:latin typeface="+mn-lt"/>
        </a:defRPr>
      </a:lvl8pPr>
      <a:lvl9pPr marL="3883025" indent="-2270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Blip>
          <a:blip r:embed="rId16"/>
        </a:buBlip>
        <a:defRPr sz="13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print"/>
          <a:srcRect/>
          <a:stretch>
            <a:fillRect r="-9489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57413" y="215900"/>
            <a:ext cx="6799262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4" tIns="45612" rIns="91224" bIns="456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28613" y="1311275"/>
            <a:ext cx="8558212" cy="520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4" tIns="45612" rIns="91224" bIns="456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        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6625" y="6588125"/>
            <a:ext cx="51196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2" tIns="47700" rIns="95402" bIns="4770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75650" y="6596063"/>
            <a:ext cx="661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4" tIns="45612" rIns="91224" bIns="45612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cs-CZ"/>
              <a:t>l   </a:t>
            </a:r>
            <a:fld id="{7B60B9D6-06B6-4DF7-8042-A9F5CFD32A95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11270" name="Picture 6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0038" y="260350"/>
            <a:ext cx="865187" cy="6746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Blip>
          <a:blip r:embed="rId15"/>
        </a:buBlip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7338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Font typeface="Arial" charset="0"/>
        <a:buBlip>
          <a:blip r:embed="rId15"/>
        </a:buBlip>
        <a:defRPr sz="2100">
          <a:solidFill>
            <a:schemeClr val="tx1"/>
          </a:solidFill>
          <a:latin typeface="+mn-lt"/>
        </a:defRPr>
      </a:lvl2pPr>
      <a:lvl3pPr marL="1141413" indent="-227013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Blip>
          <a:blip r:embed="rId15"/>
        </a:buBlip>
        <a:defRPr sz="1700">
          <a:solidFill>
            <a:schemeClr val="tx1"/>
          </a:solidFill>
          <a:latin typeface="+mn-lt"/>
        </a:defRPr>
      </a:lvl3pPr>
      <a:lvl4pPr marL="1598613" indent="-228600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Font typeface="Arial" charset="0"/>
        <a:buBlip>
          <a:blip r:embed="rId15"/>
        </a:buBlip>
        <a:defRPr sz="1500">
          <a:solidFill>
            <a:schemeClr val="tx1"/>
          </a:solidFill>
          <a:latin typeface="+mn-lt"/>
        </a:defRPr>
      </a:lvl4pPr>
      <a:lvl5pPr marL="2054225" indent="-227013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Font typeface="Arial" charset="0"/>
        <a:buBlip>
          <a:blip r:embed="rId15"/>
        </a:buBlip>
        <a:defRPr sz="1300">
          <a:solidFill>
            <a:schemeClr val="tx1"/>
          </a:solidFill>
          <a:latin typeface="+mn-lt"/>
        </a:defRPr>
      </a:lvl5pPr>
      <a:lvl6pPr marL="2511425" indent="-227013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Font typeface="Arial" charset="0"/>
        <a:buBlip>
          <a:blip r:embed="rId15"/>
        </a:buBlip>
        <a:defRPr sz="1300">
          <a:solidFill>
            <a:schemeClr val="tx1"/>
          </a:solidFill>
          <a:latin typeface="+mn-lt"/>
        </a:defRPr>
      </a:lvl6pPr>
      <a:lvl7pPr marL="2968625" indent="-227013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Font typeface="Arial" charset="0"/>
        <a:buBlip>
          <a:blip r:embed="rId15"/>
        </a:buBlip>
        <a:defRPr sz="1300">
          <a:solidFill>
            <a:schemeClr val="tx1"/>
          </a:solidFill>
          <a:latin typeface="+mn-lt"/>
        </a:defRPr>
      </a:lvl7pPr>
      <a:lvl8pPr marL="3425825" indent="-227013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Font typeface="Arial" charset="0"/>
        <a:buBlip>
          <a:blip r:embed="rId15"/>
        </a:buBlip>
        <a:defRPr sz="1300">
          <a:solidFill>
            <a:schemeClr val="tx1"/>
          </a:solidFill>
          <a:latin typeface="+mn-lt"/>
        </a:defRPr>
      </a:lvl8pPr>
      <a:lvl9pPr marL="3883025" indent="-227013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Font typeface="Arial" charset="0"/>
        <a:buBlip>
          <a:blip r:embed="rId15"/>
        </a:buBlip>
        <a:defRPr sz="13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print"/>
          <a:srcRect/>
          <a:stretch>
            <a:fillRect r="-9489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57413" y="215900"/>
            <a:ext cx="6799262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5" tIns="45608" rIns="91215" bIns="456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28613" y="1311275"/>
            <a:ext cx="8558212" cy="520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5" tIns="45608" rIns="91215" bIns="456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        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6625" y="6588125"/>
            <a:ext cx="51196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3" tIns="47695" rIns="95393" bIns="47695" numCol="1" anchor="t" anchorCtr="0" compatLnSpc="1">
            <a:prstTxWarp prst="textNoShape">
              <a:avLst/>
            </a:prstTxWarp>
          </a:bodyPr>
          <a:lstStyle>
            <a:lvl1pPr algn="r" defTabSz="955675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75650" y="6596063"/>
            <a:ext cx="661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5" tIns="45608" rIns="91215" bIns="45608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cs-CZ"/>
              <a:t>l   </a:t>
            </a:r>
            <a:fld id="{B1BE0F19-B3EF-4D42-833C-9E48B8AC0E20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13318" name="Picture 6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0038" y="260350"/>
            <a:ext cx="865187" cy="6746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Blip>
          <a:blip r:embed="rId15"/>
        </a:buBlip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7338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Font typeface="Arial" charset="0"/>
        <a:buBlip>
          <a:blip r:embed="rId15"/>
        </a:buBlip>
        <a:defRPr sz="2100">
          <a:solidFill>
            <a:schemeClr val="tx1"/>
          </a:solidFill>
          <a:latin typeface="+mn-lt"/>
        </a:defRPr>
      </a:lvl2pPr>
      <a:lvl3pPr marL="1141413" indent="-227013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Blip>
          <a:blip r:embed="rId15"/>
        </a:buBlip>
        <a:defRPr sz="1700">
          <a:solidFill>
            <a:schemeClr val="tx1"/>
          </a:solidFill>
          <a:latin typeface="+mn-lt"/>
        </a:defRPr>
      </a:lvl3pPr>
      <a:lvl4pPr marL="1598613" indent="-228600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Font typeface="Arial" charset="0"/>
        <a:buBlip>
          <a:blip r:embed="rId15"/>
        </a:buBlip>
        <a:defRPr sz="1500">
          <a:solidFill>
            <a:schemeClr val="tx1"/>
          </a:solidFill>
          <a:latin typeface="+mn-lt"/>
        </a:defRPr>
      </a:lvl4pPr>
      <a:lvl5pPr marL="2054225" indent="-227013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Font typeface="Arial" charset="0"/>
        <a:buBlip>
          <a:blip r:embed="rId15"/>
        </a:buBlip>
        <a:defRPr sz="1300">
          <a:solidFill>
            <a:schemeClr val="tx1"/>
          </a:solidFill>
          <a:latin typeface="+mn-lt"/>
        </a:defRPr>
      </a:lvl5pPr>
      <a:lvl6pPr marL="2511425" indent="-227013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Font typeface="Arial" charset="0"/>
        <a:buBlip>
          <a:blip r:embed="rId15"/>
        </a:buBlip>
        <a:defRPr sz="1300">
          <a:solidFill>
            <a:schemeClr val="tx1"/>
          </a:solidFill>
          <a:latin typeface="+mn-lt"/>
        </a:defRPr>
      </a:lvl6pPr>
      <a:lvl7pPr marL="2968625" indent="-227013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Font typeface="Arial" charset="0"/>
        <a:buBlip>
          <a:blip r:embed="rId15"/>
        </a:buBlip>
        <a:defRPr sz="1300">
          <a:solidFill>
            <a:schemeClr val="tx1"/>
          </a:solidFill>
          <a:latin typeface="+mn-lt"/>
        </a:defRPr>
      </a:lvl7pPr>
      <a:lvl8pPr marL="3425825" indent="-227013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Font typeface="Arial" charset="0"/>
        <a:buBlip>
          <a:blip r:embed="rId15"/>
        </a:buBlip>
        <a:defRPr sz="1300">
          <a:solidFill>
            <a:schemeClr val="tx1"/>
          </a:solidFill>
          <a:latin typeface="+mn-lt"/>
        </a:defRPr>
      </a:lvl8pPr>
      <a:lvl9pPr marL="3883025" indent="-227013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Font typeface="Arial" charset="0"/>
        <a:buBlip>
          <a:blip r:embed="rId15"/>
        </a:buBlip>
        <a:defRPr sz="13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Transaction</a:t>
            </a:r>
            <a:r>
              <a:rPr lang="cs-CZ" dirty="0" smtClean="0"/>
              <a:t> Tax: aktuální</a:t>
            </a:r>
            <a:r>
              <a:rPr lang="cs-CZ" baseline="0" dirty="0" smtClean="0"/>
              <a:t> vývoj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IFA, 8. října 2013</a:t>
            </a:r>
            <a:br>
              <a:rPr lang="cs-CZ" dirty="0" smtClean="0"/>
            </a:br>
            <a:r>
              <a:rPr lang="cs-CZ" dirty="0" smtClean="0"/>
              <a:t>Petra Pospíšilová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„Nový</a:t>
            </a:r>
            <a:r>
              <a:rPr lang="cs-CZ" baseline="0" dirty="0" smtClean="0"/>
              <a:t>“ návrh EK na zavedení FTT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předložen</a:t>
            </a:r>
            <a:r>
              <a:rPr lang="cs-CZ" baseline="0" dirty="0" smtClean="0"/>
              <a:t> 14. února 2013</a:t>
            </a:r>
          </a:p>
          <a:p>
            <a:r>
              <a:rPr lang="cs-CZ" dirty="0" smtClean="0"/>
              <a:t>do</a:t>
            </a:r>
            <a:r>
              <a:rPr lang="cs-CZ" baseline="0" dirty="0" smtClean="0"/>
              <a:t> velké míry vychází z původního návrhu Komise ze září 2011</a:t>
            </a:r>
          </a:p>
          <a:p>
            <a:r>
              <a:rPr lang="cs-CZ" baseline="0" dirty="0" smtClean="0"/>
              <a:t>nové opatření, které má bránit přemísťování transakcí mimo participující členské státy: tzv. </a:t>
            </a:r>
            <a:r>
              <a:rPr lang="cs-CZ" baseline="0" dirty="0" err="1" smtClean="0"/>
              <a:t>issuance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principle</a:t>
            </a:r>
            <a:endParaRPr lang="cs-CZ" baseline="0" dirty="0" smtClean="0"/>
          </a:p>
          <a:p>
            <a:pPr lvl="1"/>
            <a:r>
              <a:rPr lang="cs-CZ" dirty="0" smtClean="0"/>
              <a:t>obchody</a:t>
            </a:r>
            <a:r>
              <a:rPr lang="cs-CZ" baseline="0" dirty="0" smtClean="0"/>
              <a:t> s finančním nástroji a deriváty emitovanými v participujícím členském státu</a:t>
            </a:r>
          </a:p>
          <a:p>
            <a:pPr lvl="1"/>
            <a:r>
              <a:rPr lang="cs-CZ" baseline="0" dirty="0" smtClean="0"/>
              <a:t>účastníci obchodu se považují za usazené ve státě emise finančního nástroje</a:t>
            </a:r>
          </a:p>
          <a:p>
            <a:pPr lvl="1"/>
            <a:r>
              <a:rPr lang="cs-CZ" baseline="0" dirty="0" smtClean="0"/>
              <a:t>praktický přesah návrhu do neparticipujících členských států a třetích zemí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smtClean="0"/>
              <a:t>l   </a:t>
            </a:r>
            <a:fld id="{423923CD-27F0-44B2-812D-907E6D3F0E7C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Stížnost</a:t>
            </a:r>
            <a:r>
              <a:rPr lang="cs-CZ" baseline="0" dirty="0" smtClean="0"/>
              <a:t> UK k ESD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stížnost na</a:t>
            </a:r>
            <a:r>
              <a:rPr lang="cs-CZ" baseline="0" dirty="0" smtClean="0"/>
              <a:t> zrušení rozhodnutí o postupu Rady v režimu posílené spolupráce v oblasti daně z finančních transakcí</a:t>
            </a:r>
          </a:p>
          <a:p>
            <a:r>
              <a:rPr lang="cs-CZ" baseline="0" dirty="0" smtClean="0"/>
              <a:t>případ C-209/13 z dubna 2013</a:t>
            </a:r>
          </a:p>
          <a:p>
            <a:r>
              <a:rPr lang="cs-CZ" baseline="0" dirty="0" smtClean="0"/>
              <a:t>hlavní důvody</a:t>
            </a:r>
          </a:p>
          <a:p>
            <a:pPr lvl="1"/>
            <a:r>
              <a:rPr lang="cs-CZ" dirty="0" err="1" smtClean="0"/>
              <a:t>extrateritorialita</a:t>
            </a:r>
            <a:r>
              <a:rPr lang="cs-CZ" dirty="0" smtClean="0"/>
              <a:t> zasahující</a:t>
            </a:r>
            <a:r>
              <a:rPr lang="cs-CZ" baseline="0" dirty="0" smtClean="0"/>
              <a:t> do práv státu neúčastnících se režimu posílené spolupráce</a:t>
            </a:r>
          </a:p>
          <a:p>
            <a:pPr lvl="1"/>
            <a:r>
              <a:rPr lang="cs-CZ" dirty="0" smtClean="0"/>
              <a:t>rozpor</a:t>
            </a:r>
            <a:r>
              <a:rPr lang="cs-CZ" baseline="0" dirty="0" smtClean="0"/>
              <a:t> se zvykovým mezinárodním právem (</a:t>
            </a:r>
            <a:r>
              <a:rPr lang="cs-CZ" baseline="0" dirty="0" err="1" smtClean="0"/>
              <a:t>extrateritorialita</a:t>
            </a:r>
            <a:r>
              <a:rPr lang="cs-CZ" baseline="0" dirty="0" smtClean="0"/>
              <a:t>)</a:t>
            </a:r>
          </a:p>
          <a:p>
            <a:pPr lvl="1"/>
            <a:r>
              <a:rPr lang="cs-CZ" baseline="0" dirty="0" smtClean="0"/>
              <a:t>umožnění režimu posílené spolupráce pro oblast, která nevyhnutelně způsobí náklady nezúčastněným státům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smtClean="0"/>
              <a:t>l   </a:t>
            </a:r>
            <a:fld id="{423923CD-27F0-44B2-812D-907E6D3F0E7C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</a:t>
            </a:r>
            <a:r>
              <a:rPr lang="cs-CZ" baseline="0" dirty="0" smtClean="0"/>
              <a:t> názor Právních služeb 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aseline="0" dirty="0" smtClean="0"/>
              <a:t>vydán pro interní potřeby Rady začátkem září 2013</a:t>
            </a:r>
          </a:p>
          <a:p>
            <a:r>
              <a:rPr lang="cs-CZ" baseline="0" dirty="0" smtClean="0"/>
              <a:t>reakce na žádosti některých členských států o právní posouzení tzv. „</a:t>
            </a:r>
            <a:r>
              <a:rPr lang="cs-CZ" baseline="0" dirty="0" err="1" smtClean="0"/>
              <a:t>issuance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principle</a:t>
            </a:r>
            <a:r>
              <a:rPr lang="cs-CZ" baseline="0" dirty="0" smtClean="0"/>
              <a:t>“</a:t>
            </a:r>
          </a:p>
          <a:p>
            <a:r>
              <a:rPr lang="cs-CZ" baseline="0" dirty="0" smtClean="0"/>
              <a:t>takový rozsah působnosti považuje za neopodstatněný</a:t>
            </a:r>
          </a:p>
          <a:p>
            <a:pPr lvl="1"/>
            <a:r>
              <a:rPr lang="cs-CZ" baseline="0" dirty="0" smtClean="0"/>
              <a:t>v rozporu s mezinárodním zvykovým právem</a:t>
            </a:r>
          </a:p>
          <a:p>
            <a:pPr lvl="1"/>
            <a:r>
              <a:rPr lang="cs-CZ" baseline="0" dirty="0" smtClean="0"/>
              <a:t>není dostatečné spojení pro aplikaci práva na zdanění</a:t>
            </a:r>
          </a:p>
          <a:p>
            <a:pPr lvl="1"/>
            <a:r>
              <a:rPr lang="cs-CZ" baseline="0" dirty="0" smtClean="0"/>
              <a:t>přesahující právní jurisdikci EU</a:t>
            </a:r>
          </a:p>
          <a:p>
            <a:pPr lvl="0"/>
            <a:r>
              <a:rPr lang="cs-CZ" baseline="0" dirty="0" smtClean="0"/>
              <a:t>návrh navíc obsahuje diskriminační přístup k protistranám podle jejich sídla</a:t>
            </a:r>
          </a:p>
          <a:p>
            <a:pPr lvl="1"/>
            <a:r>
              <a:rPr lang="cs-CZ" baseline="0" dirty="0" smtClean="0"/>
              <a:t>zdaňuje protistrany z neparticipujících členských států</a:t>
            </a:r>
          </a:p>
          <a:p>
            <a:pPr lvl="1"/>
            <a:r>
              <a:rPr lang="cs-CZ" baseline="0" dirty="0" smtClean="0"/>
              <a:t>nezdaňuje protistrany z participujících členských států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smtClean="0"/>
              <a:t>l   </a:t>
            </a:r>
            <a:fld id="{423923CD-27F0-44B2-812D-907E6D3F0E7C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Právní</a:t>
            </a:r>
            <a:r>
              <a:rPr lang="cs-CZ" baseline="0" dirty="0" smtClean="0"/>
              <a:t> názor Právních služeb 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cs-CZ" sz="23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návrh zasahuje do oprávněných zájmů neparticipujících členských států</a:t>
            </a:r>
          </a:p>
          <a:p>
            <a:r>
              <a:rPr lang="cs-CZ" dirty="0" smtClean="0"/>
              <a:t>narušení hospodářské</a:t>
            </a:r>
            <a:r>
              <a:rPr lang="cs-CZ" baseline="0" dirty="0" smtClean="0"/>
              <a:t> soutěže</a:t>
            </a:r>
          </a:p>
          <a:p>
            <a:r>
              <a:rPr lang="cs-CZ" baseline="0" dirty="0" smtClean="0"/>
              <a:t>dopad do volného pohybu kapitálu</a:t>
            </a:r>
          </a:p>
          <a:p>
            <a:endParaRPr lang="cs-CZ" baseline="0" dirty="0" smtClean="0"/>
          </a:p>
          <a:p>
            <a:r>
              <a:rPr lang="cs-CZ" baseline="0" dirty="0" smtClean="0"/>
              <a:t>celkově:</a:t>
            </a:r>
          </a:p>
          <a:p>
            <a:pPr lvl="1"/>
            <a:r>
              <a:rPr lang="cs-CZ" dirty="0" smtClean="0"/>
              <a:t>přesahuje daňovou jurisdikci</a:t>
            </a:r>
            <a:r>
              <a:rPr lang="cs-CZ" baseline="0" dirty="0" smtClean="0"/>
              <a:t> členských států v rozporu s mezinárodním zvykovým právem</a:t>
            </a:r>
          </a:p>
          <a:p>
            <a:pPr lvl="1"/>
            <a:r>
              <a:rPr lang="cs-CZ" baseline="0" dirty="0" smtClean="0"/>
              <a:t>je v rozporu s čl. 327 TFEU</a:t>
            </a:r>
          </a:p>
          <a:p>
            <a:pPr lvl="1"/>
            <a:r>
              <a:rPr lang="cs-CZ" baseline="0" dirty="0" smtClean="0"/>
              <a:t>je diskriminační a pravděpodobně povede k narušení hospodářské soutěže k újmě neparticipujících členských států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smtClean="0"/>
              <a:t>l   </a:t>
            </a:r>
            <a:fld id="{423923CD-27F0-44B2-812D-907E6D3F0E7C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87850" y="685800"/>
            <a:ext cx="4427538" cy="1490663"/>
          </a:xfrm>
        </p:spPr>
        <p:txBody>
          <a:bodyPr/>
          <a:lstStyle/>
          <a:p>
            <a:r>
              <a:rPr lang="cs-CZ" sz="4100" b="1" dirty="0"/>
              <a:t> </a:t>
            </a:r>
            <a:r>
              <a:rPr lang="en-US" b="1" dirty="0" err="1"/>
              <a:t>Děkujeme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pozornost</a:t>
            </a:r>
            <a:r>
              <a:rPr lang="en-US" b="1" dirty="0"/>
              <a:t/>
            </a:r>
            <a:br>
              <a:rPr lang="en-US" b="1" dirty="0"/>
            </a:br>
            <a:endParaRPr lang="cs-CZ" b="1" dirty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476625" y="1706563"/>
            <a:ext cx="5210175" cy="391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79" tIns="45639" rIns="91279" bIns="45639"/>
          <a:lstStyle/>
          <a:p>
            <a:pPr algn="r">
              <a:lnSpc>
                <a:spcPct val="120000"/>
              </a:lnSpc>
              <a:buClr>
                <a:schemeClr val="tx2"/>
              </a:buClr>
            </a:pPr>
            <a:endParaRPr lang="en-US" sz="1300" dirty="0">
              <a:solidFill>
                <a:schemeClr val="tx2"/>
              </a:solidFill>
              <a:latin typeface="Verdana" pitchFamily="34" charset="0"/>
            </a:endParaRPr>
          </a:p>
          <a:p>
            <a:pPr algn="r">
              <a:lnSpc>
                <a:spcPct val="120000"/>
              </a:lnSpc>
              <a:buClr>
                <a:schemeClr val="tx2"/>
              </a:buClr>
            </a:pPr>
            <a:r>
              <a:rPr lang="cs-CZ" sz="1700" dirty="0" smtClean="0">
                <a:solidFill>
                  <a:schemeClr val="tx2"/>
                </a:solidFill>
                <a:latin typeface="Verdana" pitchFamily="34" charset="0"/>
              </a:rPr>
              <a:t>Petra Pospíšilová</a:t>
            </a:r>
            <a:endParaRPr lang="en-US" sz="1700" dirty="0">
              <a:solidFill>
                <a:schemeClr val="tx2"/>
              </a:solidFill>
              <a:latin typeface="Verdana" pitchFamily="34" charset="0"/>
            </a:endParaRPr>
          </a:p>
          <a:p>
            <a:pPr algn="r">
              <a:lnSpc>
                <a:spcPct val="120000"/>
              </a:lnSpc>
              <a:buClr>
                <a:schemeClr val="tx2"/>
              </a:buClr>
            </a:pPr>
            <a:r>
              <a:rPr lang="cs-CZ" sz="1300" dirty="0" smtClean="0">
                <a:solidFill>
                  <a:schemeClr val="tx2"/>
                </a:solidFill>
                <a:latin typeface="Verdana" pitchFamily="34" charset="0"/>
              </a:rPr>
              <a:t>ředitel útvaru Daně</a:t>
            </a:r>
            <a:endParaRPr lang="en-US" sz="1300" dirty="0">
              <a:solidFill>
                <a:schemeClr val="tx2"/>
              </a:solidFill>
              <a:latin typeface="Verdana" pitchFamily="34" charset="0"/>
            </a:endParaRPr>
          </a:p>
          <a:p>
            <a:pPr algn="r">
              <a:lnSpc>
                <a:spcPct val="120000"/>
              </a:lnSpc>
              <a:buClr>
                <a:schemeClr val="tx2"/>
              </a:buClr>
            </a:pPr>
            <a:r>
              <a:rPr lang="en-US" sz="1300" dirty="0">
                <a:solidFill>
                  <a:schemeClr val="tx2"/>
                </a:solidFill>
                <a:latin typeface="Verdana" pitchFamily="34" charset="0"/>
              </a:rPr>
              <a:t>+420 </a:t>
            </a:r>
            <a:r>
              <a:rPr lang="cs-CZ" sz="1300" dirty="0" smtClean="0">
                <a:solidFill>
                  <a:schemeClr val="tx2"/>
                </a:solidFill>
                <a:latin typeface="Verdana" pitchFamily="34" charset="0"/>
              </a:rPr>
              <a:t>731 423 975</a:t>
            </a:r>
            <a:r>
              <a:rPr lang="en-US" sz="1300" dirty="0" smtClean="0">
                <a:solidFill>
                  <a:schemeClr val="tx2"/>
                </a:solidFill>
                <a:latin typeface="Verdana" pitchFamily="34" charset="0"/>
              </a:rPr>
              <a:t>, </a:t>
            </a:r>
            <a:r>
              <a:rPr lang="cs-CZ" sz="1300" smtClean="0">
                <a:solidFill>
                  <a:schemeClr val="tx2"/>
                </a:solidFill>
                <a:latin typeface="Verdana" pitchFamily="34" charset="0"/>
              </a:rPr>
              <a:t>ppospisilova</a:t>
            </a:r>
            <a:r>
              <a:rPr lang="en-US" sz="1300" smtClean="0">
                <a:solidFill>
                  <a:schemeClr val="tx2"/>
                </a:solidFill>
                <a:latin typeface="Verdana" pitchFamily="34" charset="0"/>
              </a:rPr>
              <a:t>@</a:t>
            </a:r>
            <a:r>
              <a:rPr lang="en-US" sz="1300" dirty="0" err="1" smtClean="0">
                <a:solidFill>
                  <a:schemeClr val="tx2"/>
                </a:solidFill>
                <a:latin typeface="Verdana" pitchFamily="34" charset="0"/>
              </a:rPr>
              <a:t>csob.cz</a:t>
            </a:r>
            <a:endParaRPr lang="en-US" sz="1300" dirty="0">
              <a:solidFill>
                <a:schemeClr val="tx2"/>
              </a:solidFill>
              <a:latin typeface="Verdana" pitchFamily="34" charset="0"/>
            </a:endParaRPr>
          </a:p>
          <a:p>
            <a:pPr algn="r">
              <a:lnSpc>
                <a:spcPct val="120000"/>
              </a:lnSpc>
              <a:buClr>
                <a:schemeClr val="tx2"/>
              </a:buClr>
            </a:pPr>
            <a:endParaRPr lang="en-US" sz="1300" dirty="0">
              <a:solidFill>
                <a:schemeClr val="tx2"/>
              </a:solidFill>
              <a:latin typeface="Verdana" pitchFamily="34" charset="0"/>
            </a:endParaRPr>
          </a:p>
          <a:p>
            <a:pPr algn="r">
              <a:lnSpc>
                <a:spcPct val="120000"/>
              </a:lnSpc>
              <a:buClr>
                <a:schemeClr val="tx2"/>
              </a:buClr>
            </a:pPr>
            <a:endParaRPr lang="en-US" sz="1300" dirty="0">
              <a:solidFill>
                <a:schemeClr val="tx2"/>
              </a:solidFill>
              <a:latin typeface="Verdana" pitchFamily="34" charset="0"/>
            </a:endParaRPr>
          </a:p>
          <a:p>
            <a:pPr algn="r">
              <a:lnSpc>
                <a:spcPct val="120000"/>
              </a:lnSpc>
              <a:buClr>
                <a:schemeClr val="tx2"/>
              </a:buClr>
            </a:pPr>
            <a:r>
              <a:rPr lang="en-US" sz="1900" dirty="0">
                <a:solidFill>
                  <a:schemeClr val="tx2"/>
                </a:solidFill>
                <a:latin typeface="Verdana" pitchFamily="34" charset="0"/>
              </a:rPr>
              <a:t>www.csob.cz</a:t>
            </a:r>
          </a:p>
          <a:p>
            <a:pPr algn="r">
              <a:lnSpc>
                <a:spcPct val="120000"/>
              </a:lnSpc>
              <a:buClr>
                <a:schemeClr val="tx2"/>
              </a:buClr>
            </a:pPr>
            <a:r>
              <a:rPr lang="en-US" sz="1900" dirty="0" err="1">
                <a:solidFill>
                  <a:schemeClr val="tx2"/>
                </a:solidFill>
                <a:latin typeface="Verdana" pitchFamily="34" charset="0"/>
              </a:rPr>
              <a:t>Infolinka</a:t>
            </a:r>
            <a:r>
              <a:rPr lang="en-US" sz="1900" dirty="0">
                <a:solidFill>
                  <a:schemeClr val="tx2"/>
                </a:solidFill>
                <a:latin typeface="Verdana" pitchFamily="34" charset="0"/>
              </a:rPr>
              <a:t> 800 300 300</a:t>
            </a:r>
          </a:p>
          <a:p>
            <a:pPr algn="r">
              <a:lnSpc>
                <a:spcPct val="120000"/>
              </a:lnSpc>
              <a:buClr>
                <a:schemeClr val="tx2"/>
              </a:buClr>
            </a:pPr>
            <a:endParaRPr lang="cs-CZ" sz="1900" dirty="0">
              <a:solidFill>
                <a:schemeClr val="tx2"/>
              </a:solidFill>
              <a:latin typeface="Verdana" pitchFamily="34" charset="0"/>
            </a:endParaRPr>
          </a:p>
          <a:p>
            <a:pPr algn="r">
              <a:lnSpc>
                <a:spcPct val="120000"/>
              </a:lnSpc>
              <a:buClr>
                <a:schemeClr val="tx2"/>
              </a:buClr>
            </a:pPr>
            <a:endParaRPr lang="cs-CZ" sz="1900" dirty="0">
              <a:solidFill>
                <a:schemeClr val="tx2"/>
              </a:solidFill>
              <a:latin typeface="Verdana" pitchFamily="34" charset="0"/>
            </a:endParaRPr>
          </a:p>
          <a:p>
            <a:pPr algn="r">
              <a:lnSpc>
                <a:spcPct val="120000"/>
              </a:lnSpc>
              <a:buClr>
                <a:schemeClr val="tx2"/>
              </a:buClr>
            </a:pPr>
            <a:endParaRPr lang="cs-CZ" sz="1400" dirty="0">
              <a:solidFill>
                <a:schemeClr val="tx2"/>
              </a:solidFill>
              <a:latin typeface="Verdana" pitchFamily="34" charset="0"/>
            </a:endParaRPr>
          </a:p>
          <a:p>
            <a:pPr algn="r">
              <a:lnSpc>
                <a:spcPct val="120000"/>
              </a:lnSpc>
              <a:buClr>
                <a:schemeClr val="tx2"/>
              </a:buClr>
            </a:pPr>
            <a:endParaRPr lang="cs-CZ" sz="1400" dirty="0">
              <a:solidFill>
                <a:schemeClr val="tx2"/>
              </a:solidFill>
              <a:latin typeface="Verdana" pitchFamily="34" charset="0"/>
            </a:endParaRPr>
          </a:p>
          <a:p>
            <a:pPr algn="r">
              <a:lnSpc>
                <a:spcPct val="120000"/>
              </a:lnSpc>
              <a:buClr>
                <a:schemeClr val="tx2"/>
              </a:buClr>
            </a:pPr>
            <a:r>
              <a:rPr lang="cs-CZ" sz="1900" dirty="0">
                <a:solidFill>
                  <a:schemeClr val="tx2"/>
                </a:solidFill>
                <a:latin typeface="Verdana" pitchFamily="34" charset="0"/>
              </a:rPr>
              <a:t>Člen skupiny KBC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revná_prezentace_foto_NHQ">
  <a:themeElements>
    <a:clrScheme name="1_Výchozí návrh 1">
      <a:dk1>
        <a:srgbClr val="00335C"/>
      </a:dk1>
      <a:lt1>
        <a:srgbClr val="FFFFFF"/>
      </a:lt1>
      <a:dk2>
        <a:srgbClr val="FFFFFF"/>
      </a:dk2>
      <a:lt2>
        <a:srgbClr val="EDE9E0"/>
      </a:lt2>
      <a:accent1>
        <a:srgbClr val="0099CD"/>
      </a:accent1>
      <a:accent2>
        <a:srgbClr val="E8600B"/>
      </a:accent2>
      <a:accent3>
        <a:srgbClr val="FFFFFF"/>
      </a:accent3>
      <a:accent4>
        <a:srgbClr val="002A4D"/>
      </a:accent4>
      <a:accent5>
        <a:srgbClr val="AACAE3"/>
      </a:accent5>
      <a:accent6>
        <a:srgbClr val="D25609"/>
      </a:accent6>
      <a:hlink>
        <a:srgbClr val="003366"/>
      </a:hlink>
      <a:folHlink>
        <a:srgbClr val="93B619"/>
      </a:folHlink>
    </a:clrScheme>
    <a:fontScheme name="1_Výchozí návrh">
      <a:majorFont>
        <a:latin typeface="Trebuchet MS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Výchozí návrh 1">
        <a:dk1>
          <a:srgbClr val="00335C"/>
        </a:dk1>
        <a:lt1>
          <a:srgbClr val="FFFFFF"/>
        </a:lt1>
        <a:dk2>
          <a:srgbClr val="FFFFFF"/>
        </a:dk2>
        <a:lt2>
          <a:srgbClr val="EDE9E0"/>
        </a:lt2>
        <a:accent1>
          <a:srgbClr val="0099CD"/>
        </a:accent1>
        <a:accent2>
          <a:srgbClr val="E8600B"/>
        </a:accent2>
        <a:accent3>
          <a:srgbClr val="FFFFFF"/>
        </a:accent3>
        <a:accent4>
          <a:srgbClr val="002A4D"/>
        </a:accent4>
        <a:accent5>
          <a:srgbClr val="AACAE3"/>
        </a:accent5>
        <a:accent6>
          <a:srgbClr val="D25609"/>
        </a:accent6>
        <a:hlink>
          <a:srgbClr val="003366"/>
        </a:hlink>
        <a:folHlink>
          <a:srgbClr val="93B6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2">
        <a:dk1>
          <a:srgbClr val="00335C"/>
        </a:dk1>
        <a:lt1>
          <a:srgbClr val="FFFFFF"/>
        </a:lt1>
        <a:dk2>
          <a:srgbClr val="FFFFFF"/>
        </a:dk2>
        <a:lt2>
          <a:srgbClr val="EDE9E0"/>
        </a:lt2>
        <a:accent1>
          <a:srgbClr val="2C6139"/>
        </a:accent1>
        <a:accent2>
          <a:srgbClr val="B6005E"/>
        </a:accent2>
        <a:accent3>
          <a:srgbClr val="FFFFFF"/>
        </a:accent3>
        <a:accent4>
          <a:srgbClr val="002A4D"/>
        </a:accent4>
        <a:accent5>
          <a:srgbClr val="ACB7AE"/>
        </a:accent5>
        <a:accent6>
          <a:srgbClr val="A50054"/>
        </a:accent6>
        <a:hlink>
          <a:srgbClr val="FACB17"/>
        </a:hlink>
        <a:folHlink>
          <a:srgbClr val="356EB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Výchozí návrh">
  <a:themeElements>
    <a:clrScheme name="2_Výchozí návrh 1">
      <a:dk1>
        <a:srgbClr val="00335C"/>
      </a:dk1>
      <a:lt1>
        <a:srgbClr val="FFFFFF"/>
      </a:lt1>
      <a:dk2>
        <a:srgbClr val="FFFFFF"/>
      </a:dk2>
      <a:lt2>
        <a:srgbClr val="EDE9E0"/>
      </a:lt2>
      <a:accent1>
        <a:srgbClr val="0099CD"/>
      </a:accent1>
      <a:accent2>
        <a:srgbClr val="E8600B"/>
      </a:accent2>
      <a:accent3>
        <a:srgbClr val="FFFFFF"/>
      </a:accent3>
      <a:accent4>
        <a:srgbClr val="002A4D"/>
      </a:accent4>
      <a:accent5>
        <a:srgbClr val="AACAE3"/>
      </a:accent5>
      <a:accent6>
        <a:srgbClr val="D25609"/>
      </a:accent6>
      <a:hlink>
        <a:srgbClr val="003366"/>
      </a:hlink>
      <a:folHlink>
        <a:srgbClr val="93B619"/>
      </a:folHlink>
    </a:clrScheme>
    <a:fontScheme name="2_Výchozí návrh">
      <a:majorFont>
        <a:latin typeface="Trebuchet MS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Výchozí návrh 1">
        <a:dk1>
          <a:srgbClr val="00335C"/>
        </a:dk1>
        <a:lt1>
          <a:srgbClr val="FFFFFF"/>
        </a:lt1>
        <a:dk2>
          <a:srgbClr val="FFFFFF"/>
        </a:dk2>
        <a:lt2>
          <a:srgbClr val="EDE9E0"/>
        </a:lt2>
        <a:accent1>
          <a:srgbClr val="0099CD"/>
        </a:accent1>
        <a:accent2>
          <a:srgbClr val="E8600B"/>
        </a:accent2>
        <a:accent3>
          <a:srgbClr val="FFFFFF"/>
        </a:accent3>
        <a:accent4>
          <a:srgbClr val="002A4D"/>
        </a:accent4>
        <a:accent5>
          <a:srgbClr val="AACAE3"/>
        </a:accent5>
        <a:accent6>
          <a:srgbClr val="D25609"/>
        </a:accent6>
        <a:hlink>
          <a:srgbClr val="003366"/>
        </a:hlink>
        <a:folHlink>
          <a:srgbClr val="93B6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ýchozí návrh 2">
        <a:dk1>
          <a:srgbClr val="00335C"/>
        </a:dk1>
        <a:lt1>
          <a:srgbClr val="FFFFFF"/>
        </a:lt1>
        <a:dk2>
          <a:srgbClr val="FFFFFF"/>
        </a:dk2>
        <a:lt2>
          <a:srgbClr val="EDE9E0"/>
        </a:lt2>
        <a:accent1>
          <a:srgbClr val="2C6139"/>
        </a:accent1>
        <a:accent2>
          <a:srgbClr val="B6005E"/>
        </a:accent2>
        <a:accent3>
          <a:srgbClr val="FFFFFF"/>
        </a:accent3>
        <a:accent4>
          <a:srgbClr val="002A4D"/>
        </a:accent4>
        <a:accent5>
          <a:srgbClr val="ACB7AE"/>
        </a:accent5>
        <a:accent6>
          <a:srgbClr val="A50054"/>
        </a:accent6>
        <a:hlink>
          <a:srgbClr val="FACB17"/>
        </a:hlink>
        <a:folHlink>
          <a:srgbClr val="356EB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Výchozí návrh">
  <a:themeElements>
    <a:clrScheme name="3_Výchozí návrh 1">
      <a:dk1>
        <a:srgbClr val="00335C"/>
      </a:dk1>
      <a:lt1>
        <a:srgbClr val="FFFFFF"/>
      </a:lt1>
      <a:dk2>
        <a:srgbClr val="FFFFFF"/>
      </a:dk2>
      <a:lt2>
        <a:srgbClr val="EDE9E0"/>
      </a:lt2>
      <a:accent1>
        <a:srgbClr val="0099CD"/>
      </a:accent1>
      <a:accent2>
        <a:srgbClr val="E8600B"/>
      </a:accent2>
      <a:accent3>
        <a:srgbClr val="FFFFFF"/>
      </a:accent3>
      <a:accent4>
        <a:srgbClr val="002A4D"/>
      </a:accent4>
      <a:accent5>
        <a:srgbClr val="AACAE3"/>
      </a:accent5>
      <a:accent6>
        <a:srgbClr val="D25609"/>
      </a:accent6>
      <a:hlink>
        <a:srgbClr val="003366"/>
      </a:hlink>
      <a:folHlink>
        <a:srgbClr val="93B619"/>
      </a:folHlink>
    </a:clrScheme>
    <a:fontScheme name="3_Výchozí návrh">
      <a:majorFont>
        <a:latin typeface="Trebuchet MS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Výchozí návrh 1">
        <a:dk1>
          <a:srgbClr val="00335C"/>
        </a:dk1>
        <a:lt1>
          <a:srgbClr val="FFFFFF"/>
        </a:lt1>
        <a:dk2>
          <a:srgbClr val="FFFFFF"/>
        </a:dk2>
        <a:lt2>
          <a:srgbClr val="EDE9E0"/>
        </a:lt2>
        <a:accent1>
          <a:srgbClr val="0099CD"/>
        </a:accent1>
        <a:accent2>
          <a:srgbClr val="E8600B"/>
        </a:accent2>
        <a:accent3>
          <a:srgbClr val="FFFFFF"/>
        </a:accent3>
        <a:accent4>
          <a:srgbClr val="002A4D"/>
        </a:accent4>
        <a:accent5>
          <a:srgbClr val="AACAE3"/>
        </a:accent5>
        <a:accent6>
          <a:srgbClr val="D25609"/>
        </a:accent6>
        <a:hlink>
          <a:srgbClr val="003366"/>
        </a:hlink>
        <a:folHlink>
          <a:srgbClr val="93B6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ýchozí návrh 2">
        <a:dk1>
          <a:srgbClr val="00335C"/>
        </a:dk1>
        <a:lt1>
          <a:srgbClr val="FFFFFF"/>
        </a:lt1>
        <a:dk2>
          <a:srgbClr val="FFFFFF"/>
        </a:dk2>
        <a:lt2>
          <a:srgbClr val="EDE9E0"/>
        </a:lt2>
        <a:accent1>
          <a:srgbClr val="2C6139"/>
        </a:accent1>
        <a:accent2>
          <a:srgbClr val="B6005E"/>
        </a:accent2>
        <a:accent3>
          <a:srgbClr val="FFFFFF"/>
        </a:accent3>
        <a:accent4>
          <a:srgbClr val="002A4D"/>
        </a:accent4>
        <a:accent5>
          <a:srgbClr val="ACB7AE"/>
        </a:accent5>
        <a:accent6>
          <a:srgbClr val="A50054"/>
        </a:accent6>
        <a:hlink>
          <a:srgbClr val="FACB17"/>
        </a:hlink>
        <a:folHlink>
          <a:srgbClr val="356EB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Šablona a formulář" ma:contentTypeID="0x010100B8AD253C3C7E47ED8226BC9F8D2D5875007C1A95FFED4643CF8FE26168C666439F00ACC8A73E6B0B4C6A85242FA582D0B9F4" ma:contentTypeVersion="37" ma:contentTypeDescription="Vytvořit nový dokument" ma:contentTypeScope="" ma:versionID="ba6acbd39402fd9464fdd229f8a43a92">
  <xsd:schema xmlns:xsd="http://www.w3.org/2001/XMLSchema" xmlns:p="http://schemas.microsoft.com/office/2006/metadata/properties" xmlns:ns2="ff7a0712-d8ad-4c26-8366-fbd9e1b6e619" xmlns:ns3="334d16f3-9d0b-44de-8818-700c2222f6f6" targetNamespace="http://schemas.microsoft.com/office/2006/metadata/properties" ma:root="true" ma:fieldsID="edfa232102051f86276a0d66a609c783" ns2:_="" ns3:_="">
    <xsd:import namespace="ff7a0712-d8ad-4c26-8366-fbd9e1b6e619"/>
    <xsd:import namespace="334d16f3-9d0b-44de-8818-700c2222f6f6"/>
    <xsd:element name="properties">
      <xsd:complexType>
        <xsd:sequence>
          <xsd:element name="documentManagement">
            <xsd:complexType>
              <xsd:all>
                <xsd:element ref="ns2:DocumentDescription" minOccurs="0"/>
                <xsd:element ref="ns2:DocumentKeywords" minOccurs="0"/>
                <xsd:element ref="ns2:DocumentValidSince" minOccurs="0"/>
                <xsd:element ref="ns2:DocumentValidUntil" minOccurs="0"/>
                <xsd:element ref="ns2:DocumentExpiration"/>
                <xsd:element ref="ns2:TargetGroup" minOccurs="0"/>
                <xsd:element ref="ns2:DocumentLanguage"/>
                <xsd:element ref="ns2:DocumentCreator" minOccurs="0"/>
                <xsd:element ref="ns3:Garant"/>
                <xsd:element ref="ns2:ExternalClientsDocument" minOccurs="0"/>
                <xsd:element ref="ns2:AccessibleForCSOBGroup" minOccurs="0"/>
                <xsd:element ref="ns2:ApprovedForExternalClient" minOccurs="0"/>
                <xsd:element ref="ns2:DocumentAuthor" minOccurs="0"/>
                <xsd:element ref="ns3:ShortURL" minOccurs="0"/>
                <xsd:element ref="ns2:ParentFolderUrl" minOccurs="0"/>
                <xsd:element ref="ns2:UsageApproval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f7a0712-d8ad-4c26-8366-fbd9e1b6e619" elementFormDefault="qualified">
    <xsd:import namespace="http://schemas.microsoft.com/office/2006/documentManagement/types"/>
    <xsd:element name="DocumentDescription" ma:index="2" nillable="true" ma:displayName="Popis" ma:description="Volitelný podrobnější popis obsahu a účelu dokumentu, abstrakt" ma:internalName="DocumentDescription" ma:readOnly="false">
      <xsd:simpleType>
        <xsd:restriction base="dms:Note"/>
      </xsd:simpleType>
    </xsd:element>
    <xsd:element name="DocumentKeywords" ma:index="3" nillable="true" ma:displayName="Klíčová slova" ma:description="Vložte klíčová slova dokumentu oddělěná čárkou" ma:internalName="DocumentKeywords" ma:readOnly="false">
      <xsd:simpleType>
        <xsd:restriction base="dms:Note"/>
      </xsd:simpleType>
    </xsd:element>
    <xsd:element name="DocumentValidSince" ma:index="4" nillable="true" ma:displayName="Platnost od" ma:description="Datum, od kterého je obsah dokumentu platný, relevantní (DD.MM.RRRR)" ma:format="DateOnly" ma:internalName="DocumentValidSince" ma:readOnly="false">
      <xsd:simpleType>
        <xsd:restriction base="dms:DateTime"/>
      </xsd:simpleType>
    </xsd:element>
    <xsd:element name="DocumentValidUntil" ma:index="5" nillable="true" ma:displayName="Platnost do" ma:description="Datum ukončení platnosti, relevantnosti obsahu dokumentu (DD.MM.RRRR)" ma:format="DateOnly" ma:internalName="DocumentValidUntil" ma:readOnly="false">
      <xsd:simpleType>
        <xsd:restriction base="dms:DateTime"/>
      </xsd:simpleType>
    </xsd:element>
    <xsd:element name="DocumentExpiration" ma:index="6" ma:displayName="Datum expirace" ma:description="Datum, po kterém je možné rozhodnout o smazání nebo přesunutí dokumentu do Archivu (DD.MM.RRRR)" ma:format="DateOnly" ma:internalName="DocumentExpiration" ma:readOnly="false">
      <xsd:simpleType>
        <xsd:restriction base="dms:DateTime"/>
      </xsd:simpleType>
    </xsd:element>
    <xsd:element name="TargetGroup" ma:index="7" nillable="true" ma:displayName="Cílová skupina" ma:default="" ma:description="Vyberte cílovou skupinu, pro kterou je dokument nebo složka relevantní" ma:list="{11d21bfd-7dc8-47a1-a0ec-b1b7f057d4c3}" ma:internalName="TargetGroup" ma:readOnly="false" ma:showField="Title" ma:web="334d16f3-9d0b-44de-8818-700c2222f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ocumentLanguage" ma:index="8" ma:displayName="Jazyk" ma:description="Jazyková verze dokumentu" ma:list="{d9d6cc09-e932-4cf9-8d40-ff31788195b5}" ma:internalName="DocumentLanguage" ma:readOnly="false" ma:showField="Title" ma:web="334d16f3-9d0b-44de-8818-700c2222f6f6">
      <xsd:simpleType>
        <xsd:restriction base="dms:Lookup"/>
      </xsd:simpleType>
    </xsd:element>
    <xsd:element name="DocumentCreator" ma:index="9" nillable="true" ma:displayName="Autor" ma:description="Jméno autora" ma:internalName="DocumentCreator" ma:readOnly="false">
      <xsd:simpleType>
        <xsd:restriction base="dms:Text"/>
      </xsd:simpleType>
    </xsd:element>
    <xsd:element name="ExternalClientsDocument" ma:index="11" nillable="true" ma:displayName="Dokument pro externí použití" ma:default="0" ma:description="Zaškrtněte, pokud může být dokument komunikován mimo banku" ma:internalName="ExternalClientsDocument" ma:readOnly="false">
      <xsd:simpleType>
        <xsd:restriction base="dms:Boolean"/>
      </xsd:simpleType>
    </xsd:element>
    <xsd:element name="AccessibleForCSOBGroup" ma:index="12" nillable="true" ma:displayName="Přístupné pro ČSOB Skupinu" ma:default="0" ma:description="Zaškrtněte, pokud byl dokument schválen pro sdílení s ČSOB Skupinou" ma:internalName="AccessibleForCSOBGroup" ma:readOnly="true">
      <xsd:simpleType>
        <xsd:restriction base="dms:Boolean"/>
      </xsd:simpleType>
    </xsd:element>
    <xsd:element name="ApprovedForExternalClient" ma:index="13" nillable="true" ma:displayName="Schváleno pro externího klienta" ma:default="0" ma:description="Zaškrtněte, pokud byl formulář nebo šablona schválen pro externího klienta" ma:internalName="ApprovedForExternalClient" ma:readOnly="true">
      <xsd:simpleType>
        <xsd:restriction base="dms:Boolean"/>
      </xsd:simpleType>
    </xsd:element>
    <xsd:element name="DocumentAuthor" ma:index="14" nillable="true" ma:displayName="Autor" ma:description="Jméno autora" ma:hidden="true" ma:internalName="DocumentAuthor" ma:readOnly="false" ma:showField="ImnName" ma:web="334d16f3-9d0b-44de-8818-700c2222f6f6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arentFolderUrl" ma:index="23" nillable="true" ma:displayName="URL nadřazené složky" ma:format="Hyperlink" ma:hidden="true" ma:internalName="ParentFolder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UsageApproval" ma:index="24" nillable="true" ma:displayName="Schválení pro použití" ma:default="Čeká na schválení" ma:format="Dropdown" ma:internalName="UsageApproval" ma:readOnly="false">
      <xsd:simpleType>
        <xsd:restriction base="dms:Choice">
          <xsd:enumeration value="Čeká na schválení"/>
          <xsd:enumeration value="Schváleno pro interní použití"/>
          <xsd:enumeration value="Schváleno pro externí použití"/>
        </xsd:restriction>
      </xsd:simpleType>
    </xsd:element>
  </xsd:schema>
  <xsd:schema xmlns:xsd="http://www.w3.org/2001/XMLSchema" xmlns:dms="http://schemas.microsoft.com/office/2006/documentManagement/types" targetNamespace="334d16f3-9d0b-44de-8818-700c2222f6f6" elementFormDefault="qualified">
    <xsd:import namespace="http://schemas.microsoft.com/office/2006/documentManagement/types"/>
    <xsd:element name="Garant" ma:index="10" ma:displayName="Garant" ma:description="Uživatel se stejnými právy k dokumentu jako přispěvatel" ma:internalName="Garant" ma:readOnly="false" ma:showField="ImnName" ma:web="334d16f3-9d0b-44de-8818-700c2222f6f6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ortURL" ma:index="18" nillable="true" ma:displayName="Zkrácené URL" ma:internalName="ShortURL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Typ Obsahu"/>
        <xsd:element ref="dc:title" maxOccurs="1" ma:index="1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>
  <documentManagement>
    <ExternalClientsDocument xmlns="ff7a0712-d8ad-4c26-8366-fbd9e1b6e619">false</ExternalClientsDocument>
    <DocumentKeywords xmlns="ff7a0712-d8ad-4c26-8366-fbd9e1b6e619" xsi:nil="true"/>
    <DocumentExpiration xmlns="ff7a0712-d8ad-4c26-8366-fbd9e1b6e619">3013-03-31T22:00:00+00:00</DocumentExpiration>
    <DocumentValidUntil xmlns="ff7a0712-d8ad-4c26-8366-fbd9e1b6e619" xsi:nil="true"/>
    <ParentFolderUrl xmlns="ff7a0712-d8ad-4c26-8366-fbd9e1b6e619">
      <Url xmlns="ff7a0712-d8ad-4c26-8366-fbd9e1b6e619" xsi:nil="true"/>
      <Description xmlns="ff7a0712-d8ad-4c26-8366-fbd9e1b6e619" xsi:nil="true"/>
    </ParentFolderUrl>
    <ShortURL xmlns="334d16f3-9d0b-44de-8818-700c2222f6f6">/J5BGBAD</ShortURL>
    <DocumentLanguage xmlns="ff7a0712-d8ad-4c26-8366-fbd9e1b6e619"/>
    <TargetGroup xmlns="ff7a0712-d8ad-4c26-8366-fbd9e1b6e619"/>
    <DocumentAuthor xmlns="ff7a0712-d8ad-4c26-8366-fbd9e1b6e619">
      <UserInfo xmlns="ff7a0712-d8ad-4c26-8366-fbd9e1b6e619">
        <DisplayName xmlns="ff7a0712-d8ad-4c26-8366-fbd9e1b6e619"/>
        <AccountId xmlns="ff7a0712-d8ad-4c26-8366-fbd9e1b6e619" xsi:nil="true"/>
        <AccountType xmlns="ff7a0712-d8ad-4c26-8366-fbd9e1b6e619"/>
      </UserInfo>
    </DocumentAuthor>
    <UsageApproval xmlns="ff7a0712-d8ad-4c26-8366-fbd9e1b6e619">Čeká na schválení</UsageApproval>
    <DocumentValidSince xmlns="ff7a0712-d8ad-4c26-8366-fbd9e1b6e619" xsi:nil="true"/>
    <DocumentCreator xmlns="ff7a0712-d8ad-4c26-8366-fbd9e1b6e619" xsi:nil="true"/>
    <Garant xmlns="334d16f3-9d0b-44de-8818-700c2222f6f6">
      <UserInfo xmlns="334d16f3-9d0b-44de-8818-700c2222f6f6">
        <DisplayName xmlns="334d16f3-9d0b-44de-8818-700c2222f6f6"/>
        <AccountId xmlns="334d16f3-9d0b-44de-8818-700c2222f6f6">5883</AccountId>
        <AccountType xmlns="334d16f3-9d0b-44de-8818-700c2222f6f6"/>
      </UserInfo>
    </Garant>
    <DocumentDescription xmlns="ff7a0712-d8ad-4c26-8366-fbd9e1b6e619" xsi:nil="true"/>
  </documentManagement>
</p:properties>
</file>

<file path=customXml/itemProps1.xml><?xml version="1.0" encoding="utf-8"?>
<ds:datastoreItem xmlns:ds="http://schemas.openxmlformats.org/officeDocument/2006/customXml" ds:itemID="{E2FF2A33-69DE-40C7-BEDF-C42F74EFC4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7a0712-d8ad-4c26-8366-fbd9e1b6e619"/>
    <ds:schemaRef ds:uri="334d16f3-9d0b-44de-8818-700c2222f6f6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E15A189A-8F01-40B8-8C66-A2D9C227A7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0274E0-E55E-4390-A3B9-F6B0EDBCC6CF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EEE28775-1380-4128-94FC-C1E7F56B0D18}">
  <ds:schemaRefs>
    <ds:schemaRef ds:uri="http://schemas.microsoft.com/office/2006/metadata/properties"/>
    <ds:schemaRef ds:uri="ff7a0712-d8ad-4c26-8366-fbd9e1b6e619"/>
    <ds:schemaRef ds:uri="334d16f3-9d0b-44de-8818-700c2222f6f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Barevná_prezentace_foto_NHQ</Template>
  <TotalTime>262</TotalTime>
  <Words>307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Barevná_prezentace_foto_NHQ</vt:lpstr>
      <vt:lpstr>2_Výchozí návrh</vt:lpstr>
      <vt:lpstr>3_Výchozí návrh</vt:lpstr>
      <vt:lpstr>Financial Transaction Tax: aktuální vývoj</vt:lpstr>
      <vt:lpstr>„Nový“ návrh EK na zavedení FTT</vt:lpstr>
      <vt:lpstr>Stížnost UK k ESD</vt:lpstr>
      <vt:lpstr>Právní názor Právních služeb Rady</vt:lpstr>
      <vt:lpstr>Právní názor Právních služeb Rady</vt:lpstr>
      <vt:lpstr> Děkujeme za pozornost </vt:lpstr>
    </vt:vector>
  </TitlesOfParts>
  <Company>KBC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Transaction Tax: nový návrh</dc:title>
  <dc:subject>Barevná_prezentace_foto_NHQ</dc:subject>
  <dc:creator>Pospíšilová, Petra</dc:creator>
  <cp:lastModifiedBy>KPMG</cp:lastModifiedBy>
  <cp:revision>26</cp:revision>
  <dcterms:created xsi:type="dcterms:W3CDTF">2013-05-09T15:37:42Z</dcterms:created>
  <dcterms:modified xsi:type="dcterms:W3CDTF">2013-10-10T16:46:25Z</dcterms:modified>
  <cp:category>základní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roved">
    <vt:lpwstr>1</vt:lpwstr>
  </property>
  <property fmtid="{D5CDD505-2E9C-101B-9397-08002B2CF9AE}" pid="3" name="Type">
    <vt:lpwstr>Formuláře a šablony</vt:lpwstr>
  </property>
  <property fmtid="{D5CDD505-2E9C-101B-9397-08002B2CF9AE}" pid="4" name="Subject">
    <vt:lpwstr>Barevná_prezentace_foto_NHQ</vt:lpwstr>
  </property>
  <property fmtid="{D5CDD505-2E9C-101B-9397-08002B2CF9AE}" pid="5" name="ExpirationWarnDate2">
    <vt:lpwstr>2012-02-23T00:00:00Z</vt:lpwstr>
  </property>
  <property fmtid="{D5CDD505-2E9C-101B-9397-08002B2CF9AE}" pid="6" name="Originator">
    <vt:lpwstr>Kroftová Radka</vt:lpwstr>
  </property>
  <property fmtid="{D5CDD505-2E9C-101B-9397-08002B2CF9AE}" pid="7" name="ExpirationDate">
    <vt:lpwstr>2012-03-01T00:00:00Z</vt:lpwstr>
  </property>
  <property fmtid="{D5CDD505-2E9C-101B-9397-08002B2CF9AE}" pid="8" name="Portal">
    <vt:lpwstr>0</vt:lpwstr>
  </property>
  <property fmtid="{D5CDD505-2E9C-101B-9397-08002B2CF9AE}" pid="9" name="Target">
    <vt:lpwstr>Základní</vt:lpwstr>
  </property>
  <property fmtid="{D5CDD505-2E9C-101B-9397-08002B2CF9AE}" pid="10" name="Topic">
    <vt:lpwstr>\IT\Manualy\AKEP</vt:lpwstr>
  </property>
  <property fmtid="{D5CDD505-2E9C-101B-9397-08002B2CF9AE}" pid="11" name="ExpirationWarnDate1">
    <vt:lpwstr>2011-12-30T00:00:00Z</vt:lpwstr>
  </property>
  <property fmtid="{D5CDD505-2E9C-101B-9397-08002B2CF9AE}" pid="12" name="ExpirationHideDate">
    <vt:lpwstr>2012-04-01T00:00:00Z</vt:lpwstr>
  </property>
  <property fmtid="{D5CDD505-2E9C-101B-9397-08002B2CF9AE}" pid="13" name="Comments">
    <vt:lpwstr/>
  </property>
  <property fmtid="{D5CDD505-2E9C-101B-9397-08002B2CF9AE}" pid="14" name="Type2">
    <vt:lpwstr>Produktové, obchodní a informace potřebné k práci</vt:lpwstr>
  </property>
  <property fmtid="{D5CDD505-2E9C-101B-9397-08002B2CF9AE}" pid="15" name="ContentTypeId">
    <vt:lpwstr>0x010100B8AD253C3C7E47ED8226BC9F8D2D5875007C1A95FFED4643CF8FE26168C666439F00ACC8A73E6B0B4C6A85242FA582D0B9F4</vt:lpwstr>
  </property>
  <property fmtid="{D5CDD505-2E9C-101B-9397-08002B2CF9AE}" pid="16" name="display_urn:schemas-microsoft-com:office:office#Editor">
    <vt:lpwstr>NOVÁK Miroslav</vt:lpwstr>
  </property>
  <property fmtid="{D5CDD505-2E9C-101B-9397-08002B2CF9AE}" pid="17" name="display_urn:schemas-microsoft-com:office:office#Author">
    <vt:lpwstr>NOVÁK Miroslav</vt:lpwstr>
  </property>
  <property fmtid="{D5CDD505-2E9C-101B-9397-08002B2CF9AE}" pid="18" name="Garant">
    <vt:lpwstr>5883</vt:lpwstr>
  </property>
  <property fmtid="{D5CDD505-2E9C-101B-9397-08002B2CF9AE}" pid="19" name="display_urn:schemas-microsoft-com:office:office#Garant">
    <vt:lpwstr>HERYNKOVÁ Radka (IT)</vt:lpwstr>
  </property>
  <property fmtid="{D5CDD505-2E9C-101B-9397-08002B2CF9AE}" pid="20" name="DocumentExpiration">
    <vt:lpwstr>3013-04-01T00:00:00Z</vt:lpwstr>
  </property>
  <property fmtid="{D5CDD505-2E9C-101B-9397-08002B2CF9AE}" pid="21" name="Order">
    <vt:lpwstr>1670400.00000000</vt:lpwstr>
  </property>
  <property fmtid="{D5CDD505-2E9C-101B-9397-08002B2CF9AE}" pid="22" name="ContentType">
    <vt:lpwstr>Šablona a formulář</vt:lpwstr>
  </property>
  <property fmtid="{D5CDD505-2E9C-101B-9397-08002B2CF9AE}" pid="23" name="ShortURL">
    <vt:lpwstr>/J5BGBAD</vt:lpwstr>
  </property>
  <property fmtid="{D5CDD505-2E9C-101B-9397-08002B2CF9AE}" pid="24" name="ExternalClientsDocument">
    <vt:lpwstr>0</vt:lpwstr>
  </property>
  <property fmtid="{D5CDD505-2E9C-101B-9397-08002B2CF9AE}" pid="25" name="DocumentKeywords">
    <vt:lpwstr/>
  </property>
  <property fmtid="{D5CDD505-2E9C-101B-9397-08002B2CF9AE}" pid="26" name="DocumentValidUntil">
    <vt:lpwstr/>
  </property>
  <property fmtid="{D5CDD505-2E9C-101B-9397-08002B2CF9AE}" pid="27" name="ParentFolderUrl">
    <vt:lpwstr/>
  </property>
  <property fmtid="{D5CDD505-2E9C-101B-9397-08002B2CF9AE}" pid="28" name="DocumentLanguage">
    <vt:lpwstr/>
  </property>
  <property fmtid="{D5CDD505-2E9C-101B-9397-08002B2CF9AE}" pid="29" name="TargetGroup">
    <vt:lpwstr/>
  </property>
  <property fmtid="{D5CDD505-2E9C-101B-9397-08002B2CF9AE}" pid="30" name="DocumentAuthor">
    <vt:lpwstr/>
  </property>
  <property fmtid="{D5CDD505-2E9C-101B-9397-08002B2CF9AE}" pid="31" name="UsageApproval">
    <vt:lpwstr>Čeká na schválení</vt:lpwstr>
  </property>
  <property fmtid="{D5CDD505-2E9C-101B-9397-08002B2CF9AE}" pid="32" name="DocumentValidSince">
    <vt:lpwstr/>
  </property>
  <property fmtid="{D5CDD505-2E9C-101B-9397-08002B2CF9AE}" pid="33" name="DocumentCreator">
    <vt:lpwstr/>
  </property>
  <property fmtid="{D5CDD505-2E9C-101B-9397-08002B2CF9AE}" pid="34" name="DocumentDescription">
    <vt:lpwstr/>
  </property>
</Properties>
</file>