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372" r:id="rId3"/>
    <p:sldId id="386" r:id="rId4"/>
    <p:sldId id="387" r:id="rId5"/>
    <p:sldId id="368" r:id="rId6"/>
    <p:sldId id="388" r:id="rId7"/>
    <p:sldId id="389" r:id="rId8"/>
    <p:sldId id="390" r:id="rId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rdinková Milena" initials="MH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8C6"/>
    <a:srgbClr val="990000"/>
    <a:srgbClr val="333399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3" autoAdjust="0"/>
    <p:restoredTop sz="94900" autoAdjust="0"/>
  </p:normalViewPr>
  <p:slideViewPr>
    <p:cSldViewPr>
      <p:cViewPr>
        <p:scale>
          <a:sx n="100" d="100"/>
          <a:sy n="100" d="100"/>
        </p:scale>
        <p:origin x="-1950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4495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8164"/>
            <a:ext cx="294495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3FA286-AD4F-49DD-A050-BC7812A72B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84648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9EC2F6-81BF-453A-9CD0-7F0B3ED33F2F}" type="datetimeFigureOut">
              <a:rPr lang="cs-CZ"/>
              <a:pPr>
                <a:defRPr/>
              </a:pPr>
              <a:t>13.10.2014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606" y="4714876"/>
            <a:ext cx="5438464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098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2C8CA8C-399C-47AE-A16F-D5B1E803E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3260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8CA8C-399C-47AE-A16F-D5B1E803E054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0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aseline="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C8CA8C-399C-47AE-A16F-D5B1E803E054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000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aseline="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C8CA8C-399C-47AE-A16F-D5B1E803E05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000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aseline="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C8CA8C-399C-47AE-A16F-D5B1E803E05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000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aseline="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C8CA8C-399C-47AE-A16F-D5B1E803E05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000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aseline="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C8CA8C-399C-47AE-A16F-D5B1E803E05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000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aseline="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C8CA8C-399C-47AE-A16F-D5B1E803E05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0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48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02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0363" y="1052513"/>
            <a:ext cx="2058987" cy="544353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28638" y="1052513"/>
            <a:ext cx="6029325" cy="54435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067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0366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528638" y="2392363"/>
            <a:ext cx="8229600" cy="4103687"/>
          </a:xfrm>
        </p:spPr>
        <p:txBody>
          <a:bodyPr/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874527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0366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528638" y="2392363"/>
            <a:ext cx="8229600" cy="4103687"/>
          </a:xfrm>
        </p:spPr>
        <p:txBody>
          <a:bodyPr/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218069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17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7165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28638" y="2392363"/>
            <a:ext cx="40386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38" y="2392363"/>
            <a:ext cx="40386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56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17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415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125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8528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05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768DBA"/>
            </a:gs>
            <a:gs pos="100000">
              <a:srgbClr val="B2B2B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0" y="817563"/>
            <a:ext cx="9144000" cy="0"/>
          </a:xfrm>
          <a:prstGeom prst="line">
            <a:avLst/>
          </a:prstGeom>
          <a:noFill/>
          <a:ln w="12700">
            <a:solidFill>
              <a:srgbClr val="4D4D4D"/>
            </a:solidFill>
            <a:round/>
            <a:headEnd/>
            <a:tailEnd/>
          </a:ln>
          <a:effectLst>
            <a:outerShdw dist="28398" dir="1593903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052513"/>
            <a:ext cx="8229600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2392363"/>
            <a:ext cx="8229600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0" y="1196752"/>
            <a:ext cx="9036496" cy="3456384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cs-C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Daňové aktuality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cs-CZ" sz="2800" b="1" i="1" dirty="0" smtClean="0"/>
              <a:t>14. října 2014</a:t>
            </a:r>
            <a:br>
              <a:rPr lang="cs-CZ" sz="2800" b="1" i="1" dirty="0" smtClean="0"/>
            </a:br>
            <a:r>
              <a:rPr lang="cs-CZ" sz="2800" b="1" i="1" dirty="0" smtClean="0"/>
              <a:t>IFA Praha</a:t>
            </a:r>
            <a:endParaRPr lang="en-US" sz="2800" i="1" dirty="0" smtClean="0"/>
          </a:p>
        </p:txBody>
      </p:sp>
      <p:sp>
        <p:nvSpPr>
          <p:cNvPr id="2052" name="Rectangle 16"/>
          <p:cNvSpPr>
            <a:spLocks noChangeArrowheads="1"/>
          </p:cNvSpPr>
          <p:nvPr/>
        </p:nvSpPr>
        <p:spPr bwMode="auto">
          <a:xfrm>
            <a:off x="1116013" y="981075"/>
            <a:ext cx="7315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endParaRPr lang="en-US" sz="3600" dirty="0">
              <a:latin typeface="Times New Roman CE" charset="-18"/>
            </a:endParaRPr>
          </a:p>
        </p:txBody>
      </p:sp>
      <p:sp>
        <p:nvSpPr>
          <p:cNvPr id="2053" name="Rectangle 17"/>
          <p:cNvSpPr>
            <a:spLocks noChangeArrowheads="1"/>
          </p:cNvSpPr>
          <p:nvPr/>
        </p:nvSpPr>
        <p:spPr bwMode="auto">
          <a:xfrm>
            <a:off x="179513" y="5157192"/>
            <a:ext cx="820883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cs-CZ" sz="2400" i="1" dirty="0" smtClean="0">
                <a:solidFill>
                  <a:schemeClr val="folHlink"/>
                </a:solidFill>
              </a:rPr>
              <a:t>. </a:t>
            </a:r>
            <a:r>
              <a:rPr lang="cs-CZ" sz="2400" dirty="0">
                <a:solidFill>
                  <a:schemeClr val="folHlink"/>
                </a:solidFill>
              </a:rPr>
              <a:t>náměstek ministra financí</a:t>
            </a:r>
          </a:p>
          <a:p>
            <a:r>
              <a:rPr lang="cs-CZ" sz="2400" dirty="0">
                <a:solidFill>
                  <a:schemeClr val="folHlink"/>
                </a:solidFill>
              </a:rPr>
              <a:t>I. náměstek ministra financí</a:t>
            </a:r>
          </a:p>
          <a:p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17632" cy="720080"/>
          </a:xfrm>
        </p:spPr>
        <p:txBody>
          <a:bodyPr/>
          <a:lstStyle/>
          <a:p>
            <a:r>
              <a:rPr lang="cs-CZ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Nejbližší aktivity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608511"/>
          </a:xfrm>
        </p:spPr>
        <p:txBody>
          <a:bodyPr/>
          <a:lstStyle/>
          <a:p>
            <a:pPr marL="1085850" lvl="2" indent="-285750"/>
            <a:r>
              <a:rPr lang="cs-CZ" sz="2800" b="1" dirty="0" smtClean="0"/>
              <a:t>Aktuální novely</a:t>
            </a:r>
          </a:p>
          <a:p>
            <a:pPr marL="1085850" lvl="2" indent="-285750"/>
            <a:endParaRPr lang="cs-CZ" sz="2800" b="1" dirty="0" smtClean="0"/>
          </a:p>
          <a:p>
            <a:pPr marL="1085850" lvl="2" indent="-285750"/>
            <a:r>
              <a:rPr lang="cs-CZ" sz="2800" b="1" dirty="0"/>
              <a:t>Opatření proti daňovým únikům</a:t>
            </a:r>
          </a:p>
          <a:p>
            <a:pPr marL="1085850" lvl="2" indent="-285750"/>
            <a:endParaRPr lang="cs-CZ" sz="2800" b="1" smtClean="0"/>
          </a:p>
          <a:p>
            <a:pPr marL="1085850" lvl="2" indent="-285750"/>
            <a:r>
              <a:rPr lang="cs-CZ" sz="2800" b="1" smtClean="0"/>
              <a:t>Druhá </a:t>
            </a:r>
            <a:r>
              <a:rPr lang="cs-CZ" sz="2800" b="1" dirty="0" smtClean="0"/>
              <a:t>fáze revize daňových zákonů</a:t>
            </a:r>
          </a:p>
          <a:p>
            <a:pPr marL="3829050" lvl="8" indent="-285750"/>
            <a:endParaRPr lang="cs-CZ" b="1" dirty="0" smtClean="0"/>
          </a:p>
          <a:p>
            <a:pPr marL="1085850" lvl="2" indent="-285750"/>
            <a:r>
              <a:rPr lang="cs-CZ" sz="2800" b="1" dirty="0" smtClean="0"/>
              <a:t>Implementace předpisů EU</a:t>
            </a:r>
          </a:p>
          <a:p>
            <a:pPr marL="3829050" lvl="8" indent="-285750"/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11957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17632" cy="720080"/>
          </a:xfrm>
        </p:spPr>
        <p:txBody>
          <a:bodyPr/>
          <a:lstStyle/>
          <a:p>
            <a:r>
              <a:rPr lang="cs-CZ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Projednávané novely 2015 (1)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824535"/>
          </a:xfrm>
          <a:ln>
            <a:solidFill>
              <a:schemeClr val="accent1"/>
            </a:solidFill>
          </a:ln>
        </p:spPr>
        <p:txBody>
          <a:bodyPr/>
          <a:lstStyle/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ea typeface="+mn-ea"/>
                <a:cs typeface="+mn-cs"/>
              </a:rPr>
              <a:t>Zákon o daních z příjmů </a:t>
            </a:r>
            <a:r>
              <a:rPr lang="cs-CZ" sz="2000" b="1" dirty="0" smtClean="0">
                <a:ea typeface="+mn-ea"/>
                <a:cs typeface="+mn-cs"/>
              </a:rPr>
              <a:t>(Senát</a:t>
            </a:r>
            <a:r>
              <a:rPr lang="cs-CZ" sz="2000" b="1" dirty="0" smtClean="0">
                <a:ea typeface="+mn-ea"/>
                <a:cs typeface="+mn-cs"/>
              </a:rPr>
              <a:t>, PSP tisk 252)</a:t>
            </a:r>
            <a:endParaRPr lang="cs-CZ" sz="1600" b="1" dirty="0" smtClean="0">
              <a:ea typeface="+mn-ea"/>
              <a:cs typeface="+mn-cs"/>
            </a:endParaRP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>
                <a:ea typeface="+mn-ea"/>
                <a:cs typeface="+mn-cs"/>
              </a:rPr>
              <a:t>Řešení nejasností z rekodifikace </a:t>
            </a:r>
            <a:r>
              <a:rPr lang="cs-CZ" sz="1600" b="1" dirty="0" smtClean="0">
                <a:ea typeface="+mn-ea"/>
                <a:cs typeface="+mn-cs"/>
              </a:rPr>
              <a:t>(bezúplatná plnění, svěřenské </a:t>
            </a:r>
            <a:r>
              <a:rPr lang="cs-CZ" sz="1600" b="1" dirty="0">
                <a:ea typeface="+mn-ea"/>
                <a:cs typeface="+mn-cs"/>
              </a:rPr>
              <a:t>fondy, podnikání)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>
                <a:ea typeface="+mn-ea"/>
                <a:cs typeface="+mn-cs"/>
              </a:rPr>
              <a:t>Programové priority vlády (slevy na dani, </a:t>
            </a:r>
            <a:r>
              <a:rPr lang="cs-CZ" sz="1600" b="1" dirty="0" smtClean="0">
                <a:ea typeface="+mn-ea"/>
                <a:cs typeface="+mn-cs"/>
              </a:rPr>
              <a:t>paušály</a:t>
            </a:r>
            <a:r>
              <a:rPr lang="cs-CZ" sz="1600" b="1" dirty="0">
                <a:ea typeface="+mn-ea"/>
                <a:cs typeface="+mn-cs"/>
              </a:rPr>
              <a:t>)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>
                <a:ea typeface="+mn-ea"/>
                <a:cs typeface="+mn-cs"/>
              </a:rPr>
              <a:t>Cílená </a:t>
            </a:r>
            <a:r>
              <a:rPr lang="cs-CZ" sz="1600" b="1" dirty="0" smtClean="0">
                <a:ea typeface="+mn-ea"/>
                <a:cs typeface="+mn-cs"/>
              </a:rPr>
              <a:t>řešení </a:t>
            </a:r>
            <a:r>
              <a:rPr lang="cs-CZ" sz="1600" b="1" dirty="0" smtClean="0">
                <a:ea typeface="+mn-ea"/>
                <a:cs typeface="+mn-cs"/>
              </a:rPr>
              <a:t>proti </a:t>
            </a:r>
            <a:r>
              <a:rPr lang="cs-CZ" sz="1600" b="1" dirty="0" smtClean="0">
                <a:ea typeface="+mn-ea"/>
                <a:cs typeface="+mn-cs"/>
              </a:rPr>
              <a:t>zneužívání výhod (investiční fondy, životní </a:t>
            </a:r>
            <a:r>
              <a:rPr lang="cs-CZ" sz="1600" b="1" dirty="0" smtClean="0">
                <a:ea typeface="+mn-ea"/>
                <a:cs typeface="+mn-cs"/>
              </a:rPr>
              <a:t>pojištění); první fáze prokazování původu příjmů/majetku (evidence </a:t>
            </a:r>
            <a:r>
              <a:rPr lang="cs-CZ" sz="1600" b="1" dirty="0">
                <a:ea typeface="+mn-ea"/>
                <a:cs typeface="+mn-cs"/>
              </a:rPr>
              <a:t>osvobozených </a:t>
            </a:r>
            <a:r>
              <a:rPr lang="cs-CZ" sz="1600" b="1" dirty="0" smtClean="0">
                <a:ea typeface="+mn-ea"/>
                <a:cs typeface="+mn-cs"/>
              </a:rPr>
              <a:t>příjmů)</a:t>
            </a:r>
            <a:endParaRPr lang="cs-CZ" sz="1600" b="1" dirty="0" smtClean="0">
              <a:ea typeface="+mn-ea"/>
              <a:cs typeface="+mn-cs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ea typeface="+mn-ea"/>
                <a:cs typeface="+mn-cs"/>
              </a:rPr>
              <a:t>Daňový </a:t>
            </a:r>
            <a:r>
              <a:rPr lang="cs-CZ" sz="2000" b="1" dirty="0" smtClean="0">
                <a:ea typeface="+mn-ea"/>
                <a:cs typeface="+mn-cs"/>
              </a:rPr>
              <a:t>řád </a:t>
            </a:r>
            <a:r>
              <a:rPr lang="cs-CZ" sz="2000" b="1" dirty="0" smtClean="0">
                <a:ea typeface="+mn-ea"/>
                <a:cs typeface="+mn-cs"/>
              </a:rPr>
              <a:t>(Senát</a:t>
            </a:r>
            <a:r>
              <a:rPr lang="cs-CZ" sz="2000" b="1" dirty="0" smtClean="0">
                <a:ea typeface="+mn-ea"/>
                <a:cs typeface="+mn-cs"/>
              </a:rPr>
              <a:t>, PSP tisk 252)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>
                <a:ea typeface="+mn-ea"/>
                <a:cs typeface="+mn-cs"/>
              </a:rPr>
              <a:t>Sankce, úrok z daňového odpočtu, individuální </a:t>
            </a:r>
            <a:r>
              <a:rPr lang="cs-CZ" sz="1600" b="1" dirty="0" smtClean="0">
                <a:ea typeface="+mn-ea"/>
                <a:cs typeface="+mn-cs"/>
              </a:rPr>
              <a:t>promíjení</a:t>
            </a:r>
            <a:endParaRPr lang="cs-CZ" sz="1600" b="1" dirty="0" smtClean="0">
              <a:ea typeface="+mn-ea"/>
              <a:cs typeface="+mn-cs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ea typeface="+mn-ea"/>
                <a:cs typeface="+mn-cs"/>
              </a:rPr>
              <a:t>Lex FATCA (PSP tisk 330)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>
                <a:ea typeface="+mn-ea"/>
                <a:cs typeface="+mn-cs"/>
              </a:rPr>
              <a:t>Dohoda podepsána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>
                <a:ea typeface="+mn-ea"/>
                <a:cs typeface="+mn-cs"/>
              </a:rPr>
              <a:t>Zákon kopíruje dohodu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ea typeface="+mn-ea"/>
                <a:cs typeface="+mn-cs"/>
              </a:rPr>
              <a:t>Zákon o dani z nemovitých věcí (PSP tisk 292 a tisk 302)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>
                <a:ea typeface="+mn-ea"/>
                <a:cs typeface="+mn-cs"/>
              </a:rPr>
              <a:t>Odstranění nejasností, opožděné tvrzení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>
                <a:ea typeface="+mn-ea"/>
                <a:cs typeface="+mn-cs"/>
              </a:rPr>
              <a:t>Investiční pobídky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ea typeface="+mn-ea"/>
                <a:cs typeface="+mn-cs"/>
              </a:rPr>
              <a:t>Oceňovací vyhláška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ea typeface="+mn-ea"/>
                <a:cs typeface="+mn-cs"/>
              </a:rPr>
              <a:t>Účetní vyhlášky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endParaRPr lang="cs-CZ" sz="2000" b="1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1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17632" cy="720080"/>
          </a:xfrm>
        </p:spPr>
        <p:txBody>
          <a:bodyPr/>
          <a:lstStyle/>
          <a:p>
            <a:r>
              <a:rPr lang="cs-CZ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Projednávané novely 2015 (2)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824535"/>
          </a:xfrm>
          <a:ln>
            <a:solidFill>
              <a:schemeClr val="accent1"/>
            </a:solidFill>
          </a:ln>
        </p:spPr>
        <p:txBody>
          <a:bodyPr/>
          <a:lstStyle/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2000" b="1" dirty="0"/>
              <a:t>Zákon o spotřebních daních 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/>
              <a:t>Sazby daně z tabákových výrobků </a:t>
            </a:r>
            <a:r>
              <a:rPr lang="cs-CZ" sz="1600" b="1" dirty="0"/>
              <a:t>(zákon č. 201/2014 Sb.)</a:t>
            </a:r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cs-CZ" sz="1600" b="1" dirty="0" smtClean="0"/>
              <a:t>Splnění požadavku Směrnice EU</a:t>
            </a:r>
            <a:r>
              <a:rPr lang="cs-CZ" sz="1600" b="1" dirty="0"/>
              <a:t>;</a:t>
            </a:r>
            <a:r>
              <a:rPr lang="cs-CZ" sz="1600" b="1" dirty="0" smtClean="0"/>
              <a:t> inkorporována </a:t>
            </a:r>
            <a:r>
              <a:rPr lang="cs-CZ" sz="1600" b="1" dirty="0"/>
              <a:t>„zelená nafta</a:t>
            </a:r>
            <a:r>
              <a:rPr lang="cs-CZ" sz="1600" b="1" dirty="0" smtClean="0"/>
              <a:t>“</a:t>
            </a:r>
            <a:endParaRPr lang="cs-CZ" sz="1600" b="1" dirty="0" smtClean="0"/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/>
              <a:t>Řádná </a:t>
            </a:r>
            <a:r>
              <a:rPr lang="cs-CZ" sz="1600" b="1" dirty="0"/>
              <a:t>novela (PSP tisk </a:t>
            </a:r>
            <a:r>
              <a:rPr lang="cs-CZ" sz="1600" b="1" dirty="0" smtClean="0"/>
              <a:t>290</a:t>
            </a:r>
            <a:r>
              <a:rPr lang="cs-CZ" sz="1600" b="1" dirty="0"/>
              <a:t>)</a:t>
            </a:r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cs-CZ" sz="1600" b="1" dirty="0"/>
              <a:t>Povolovací řízení, sledování minerálních olejů, kauce</a:t>
            </a:r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cs-CZ" sz="1600" b="1" dirty="0"/>
              <a:t>Vyhláška k ekonomické </a:t>
            </a:r>
            <a:r>
              <a:rPr lang="cs-CZ" sz="1600" b="1" dirty="0" smtClean="0"/>
              <a:t>stabilitě</a:t>
            </a:r>
          </a:p>
          <a:p>
            <a:pPr marL="1257300" lvl="4" indent="-342900">
              <a:buFont typeface="Arial" panose="020B0604020202020204" pitchFamily="34" charset="0"/>
              <a:buChar char="•"/>
            </a:pPr>
            <a:endParaRPr lang="cs-CZ" sz="1600" b="1" dirty="0"/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Zákon </a:t>
            </a:r>
            <a:r>
              <a:rPr lang="cs-CZ" sz="2000" b="1" dirty="0"/>
              <a:t>o DPH (PSP tisky 251 a 291)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/>
              <a:t>Druhá snížená sazba </a:t>
            </a:r>
            <a:r>
              <a:rPr lang="cs-CZ" sz="1600" b="1" dirty="0" smtClean="0"/>
              <a:t>10 %</a:t>
            </a:r>
            <a:endParaRPr lang="cs-CZ" sz="1600" b="1" dirty="0"/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/>
              <a:t>Rozšíření rozsahu působnosti reverse-charge, mechanismus </a:t>
            </a:r>
            <a:r>
              <a:rPr lang="cs-CZ" sz="1600" b="1" dirty="0"/>
              <a:t>rychlé </a:t>
            </a:r>
            <a:r>
              <a:rPr lang="cs-CZ" sz="1600" b="1" dirty="0" smtClean="0"/>
              <a:t>reakce </a:t>
            </a:r>
            <a:r>
              <a:rPr lang="cs-CZ" sz="1600" b="1" dirty="0"/>
              <a:t>– Nařízení vlády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/>
              <a:t>Kontrolní </a:t>
            </a:r>
            <a:r>
              <a:rPr lang="cs-CZ" sz="1600" b="1" dirty="0" smtClean="0"/>
              <a:t>hlášení (2016</a:t>
            </a:r>
            <a:r>
              <a:rPr lang="cs-CZ" sz="1600" b="1" dirty="0"/>
              <a:t>) </a:t>
            </a:r>
            <a:endParaRPr lang="cs-CZ" sz="1600" b="1" dirty="0" smtClean="0"/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/>
              <a:t>Řešení nejasností z rekodifikace </a:t>
            </a:r>
            <a:r>
              <a:rPr lang="cs-CZ" sz="1600" b="1" dirty="0" smtClean="0"/>
              <a:t>(nemovité věci, stavební pozemek)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/>
              <a:t>Nespolehlivý plátce – změna parametrů (Informace GFŘ; 10/2014, 1/2015)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endParaRPr lang="cs-CZ" sz="1600" b="1" dirty="0"/>
          </a:p>
          <a:p>
            <a:pPr marL="800100" lvl="3" indent="-342900">
              <a:buFont typeface="Arial" panose="020B0604020202020204" pitchFamily="34" charset="0"/>
              <a:buChar char="•"/>
            </a:pP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46188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17632" cy="720080"/>
          </a:xfrm>
        </p:spPr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cs-CZ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patření </a:t>
            </a:r>
            <a:r>
              <a:rPr lang="cs-CZ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 lepší výběr daní </a:t>
            </a:r>
            <a:r>
              <a:rPr lang="cs-CZ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(2016</a:t>
            </a:r>
            <a:r>
              <a:rPr lang="cs-CZ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680519"/>
          </a:xfrm>
        </p:spPr>
        <p:txBody>
          <a:bodyPr/>
          <a:lstStyle/>
          <a:p>
            <a:r>
              <a:rPr lang="cs-CZ" sz="2000" b="1" dirty="0" smtClean="0"/>
              <a:t>Elektronická evidence tržeb</a:t>
            </a:r>
          </a:p>
          <a:p>
            <a:pPr lvl="3"/>
            <a:endParaRPr lang="cs-CZ" sz="800" b="1" dirty="0" smtClean="0"/>
          </a:p>
          <a:p>
            <a:r>
              <a:rPr lang="cs-CZ" sz="2000" b="1" dirty="0" smtClean="0"/>
              <a:t>Kontrolní hlášení</a:t>
            </a:r>
          </a:p>
          <a:p>
            <a:pPr lvl="3"/>
            <a:endParaRPr lang="cs-CZ" sz="800" b="1" dirty="0" smtClean="0"/>
          </a:p>
          <a:p>
            <a:r>
              <a:rPr lang="cs-CZ" sz="2000" b="1" dirty="0" smtClean="0"/>
              <a:t>Centrální registr účtů</a:t>
            </a:r>
          </a:p>
          <a:p>
            <a:pPr lvl="3"/>
            <a:endParaRPr lang="cs-CZ" sz="800" b="1" dirty="0" smtClean="0"/>
          </a:p>
          <a:p>
            <a:r>
              <a:rPr lang="cs-CZ" sz="2000" b="1" dirty="0"/>
              <a:t>Zdanění </a:t>
            </a:r>
            <a:r>
              <a:rPr lang="cs-CZ" sz="2000" b="1" dirty="0" smtClean="0"/>
              <a:t>hazardu</a:t>
            </a:r>
          </a:p>
          <a:p>
            <a:pPr marL="0" indent="0">
              <a:buNone/>
            </a:pPr>
            <a:r>
              <a:rPr lang="cs-CZ" sz="800" b="1" dirty="0"/>
              <a:t>			</a:t>
            </a:r>
            <a:r>
              <a:rPr lang="cs-CZ" sz="2000" b="1" dirty="0"/>
              <a:t>			</a:t>
            </a:r>
          </a:p>
          <a:p>
            <a:pPr marL="342900" lvl="1" indent="-342900">
              <a:buFontTx/>
              <a:buChar char="•"/>
            </a:pPr>
            <a:r>
              <a:rPr lang="cs-CZ" sz="2000" b="1" dirty="0">
                <a:ea typeface="+mn-ea"/>
                <a:cs typeface="+mn-cs"/>
              </a:rPr>
              <a:t>Průběžná nelegislativní </a:t>
            </a:r>
            <a:r>
              <a:rPr lang="cs-CZ" sz="2000" b="1" dirty="0" smtClean="0"/>
              <a:t>opatření: </a:t>
            </a:r>
            <a:r>
              <a:rPr lang="cs-CZ" sz="2000" b="1" dirty="0"/>
              <a:t>z</a:t>
            </a:r>
            <a:r>
              <a:rPr lang="cs-CZ" sz="2000" b="1" dirty="0" smtClean="0"/>
              <a:t>lepšení </a:t>
            </a:r>
            <a:r>
              <a:rPr lang="cs-CZ" sz="2000" b="1" dirty="0"/>
              <a:t>výkonu </a:t>
            </a:r>
            <a:r>
              <a:rPr lang="cs-CZ" sz="2000" b="1" dirty="0" smtClean="0"/>
              <a:t>finanční a celní správy </a:t>
            </a:r>
            <a:endParaRPr lang="cs-CZ" sz="20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 dirty="0"/>
              <a:t>Elektronizace, analytická práce s daty, cílené kontroly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 dirty="0"/>
              <a:t>Další fáze organizačních změn finanční správy, centralizace a </a:t>
            </a:r>
            <a:r>
              <a:rPr lang="cs-CZ" sz="1600" b="1" dirty="0" smtClean="0"/>
              <a:t>specializace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endParaRPr lang="cs-CZ" sz="1600" b="1" dirty="0"/>
          </a:p>
          <a:p>
            <a:pPr marL="342900" lvl="1" indent="-342900">
              <a:buFontTx/>
              <a:buChar char="•"/>
            </a:pPr>
            <a:r>
              <a:rPr lang="cs-CZ" sz="2000" b="1" dirty="0" smtClean="0"/>
              <a:t>Řešení dílčích výkladových otázek: pracovní skupiny, workshopy</a:t>
            </a:r>
          </a:p>
          <a:p>
            <a:pPr marL="742950" lvl="2" indent="-342900"/>
            <a:r>
              <a:rPr lang="cs-CZ" sz="1600" b="1" dirty="0" smtClean="0"/>
              <a:t>Výplaty vlastního kapitálu, právo stavby </a:t>
            </a:r>
            <a:endParaRPr lang="cs-CZ" sz="1600" b="1" dirty="0"/>
          </a:p>
          <a:p>
            <a:endParaRPr lang="cs-CZ" sz="2800" b="1" dirty="0" smtClean="0"/>
          </a:p>
          <a:p>
            <a:endParaRPr lang="cs-CZ" sz="2800" b="1" dirty="0" smtClean="0"/>
          </a:p>
          <a:p>
            <a:endParaRPr lang="en-US" sz="2800" b="1" dirty="0" smtClean="0"/>
          </a:p>
          <a:p>
            <a:pPr marL="40005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953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17632" cy="720080"/>
          </a:xfrm>
        </p:spPr>
        <p:txBody>
          <a:bodyPr/>
          <a:lstStyle/>
          <a:p>
            <a:r>
              <a:rPr lang="cs-CZ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Novely 2016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824535"/>
          </a:xfrm>
          <a:ln>
            <a:solidFill>
              <a:schemeClr val="accent1"/>
            </a:solidFill>
          </a:ln>
        </p:spPr>
        <p:txBody>
          <a:bodyPr/>
          <a:lstStyle/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Daň z příjmů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/>
              <a:t>Zdanění příjmů fyzických osob </a:t>
            </a:r>
            <a:r>
              <a:rPr lang="cs-CZ" sz="1600" b="1" dirty="0" smtClean="0"/>
              <a:t>(dokončení programových priorit vlády - zrušení </a:t>
            </a:r>
            <a:r>
              <a:rPr lang="cs-CZ" sz="1600" b="1" dirty="0" smtClean="0"/>
              <a:t>super hrubé </a:t>
            </a:r>
            <a:r>
              <a:rPr lang="cs-CZ" sz="1600" b="1" dirty="0" smtClean="0"/>
              <a:t>mzdy; základ daně a daňová ztráta…)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/>
              <a:t>Zákon o veřejné prospěšnosti</a:t>
            </a:r>
            <a:endParaRPr lang="cs-CZ" sz="1600" b="1" dirty="0" smtClean="0"/>
          </a:p>
          <a:p>
            <a:pPr marL="800100" lvl="3" indent="-342900">
              <a:buFont typeface="Arial" panose="020B0604020202020204" pitchFamily="34" charset="0"/>
              <a:buChar char="•"/>
            </a:pPr>
            <a:endParaRPr lang="cs-CZ" sz="1600" b="1" dirty="0" smtClean="0"/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Spotřební daně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/>
              <a:t>Biopaliva </a:t>
            </a:r>
            <a:r>
              <a:rPr lang="cs-CZ" sz="1600" b="1" dirty="0"/>
              <a:t>– zvýhodnění na šest </a:t>
            </a:r>
            <a:r>
              <a:rPr lang="cs-CZ" sz="1600" b="1" dirty="0" smtClean="0"/>
              <a:t>let (1. 7. 2015)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/>
              <a:t>Tabákové </a:t>
            </a:r>
            <a:r>
              <a:rPr lang="cs-CZ" sz="1600" b="1" dirty="0" smtClean="0"/>
              <a:t>listy – reakce na úpravu Polska a Slovenska</a:t>
            </a:r>
            <a:endParaRPr lang="cs-CZ" sz="1600" b="1" dirty="0"/>
          </a:p>
          <a:p>
            <a:pPr marL="800100" lvl="3" indent="-342900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DPH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/>
              <a:t>Technická novela</a:t>
            </a:r>
            <a:endParaRPr lang="cs-CZ" sz="1600" b="1" dirty="0" smtClean="0"/>
          </a:p>
          <a:p>
            <a:pPr marL="342900" lvl="2" indent="-342900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Majetkové </a:t>
            </a:r>
            <a:r>
              <a:rPr lang="cs-CZ" sz="2000" b="1" dirty="0" smtClean="0"/>
              <a:t>daně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/>
              <a:t>Daň z nabytí nemovitých věcí - směna</a:t>
            </a:r>
            <a:endParaRPr lang="cs-CZ" sz="1600" b="1" dirty="0" smtClean="0"/>
          </a:p>
          <a:p>
            <a:pPr marL="800100" lvl="3" indent="-342900">
              <a:buFont typeface="Arial" panose="020B0604020202020204" pitchFamily="34" charset="0"/>
              <a:buChar char="•"/>
            </a:pPr>
            <a:endParaRPr lang="cs-CZ" sz="1600" b="1" dirty="0" smtClean="0"/>
          </a:p>
          <a:p>
            <a:pPr marL="342900" lvl="2" indent="-342900">
              <a:buFont typeface="Arial" panose="020B0604020202020204" pitchFamily="34" charset="0"/>
              <a:buChar char="•"/>
            </a:pPr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84514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17632" cy="720080"/>
          </a:xfrm>
        </p:spPr>
        <p:txBody>
          <a:bodyPr/>
          <a:lstStyle/>
          <a:p>
            <a:r>
              <a:rPr lang="cs-CZ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Implementace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824535"/>
          </a:xfrm>
          <a:ln>
            <a:solidFill>
              <a:schemeClr val="accent1"/>
            </a:solidFill>
          </a:ln>
        </p:spPr>
        <p:txBody>
          <a:bodyPr/>
          <a:lstStyle/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Automatická výměna informací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/>
              <a:t>Globální standard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/>
              <a:t>Směrnice o administrativní spolupráci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/>
              <a:t>Zdanění úspor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/>
              <a:t>ECOFIN 14. 10. řeší obě otázky</a:t>
            </a:r>
            <a:endParaRPr lang="cs-CZ" sz="2000" b="1" dirty="0" smtClean="0"/>
          </a:p>
          <a:p>
            <a:pPr marL="0" lvl="2" indent="0">
              <a:buNone/>
            </a:pPr>
            <a:endParaRPr lang="cs-CZ" sz="2000" b="1" dirty="0"/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Zákon o ú</a:t>
            </a:r>
            <a:r>
              <a:rPr lang="cs-CZ" sz="2000" b="1" dirty="0" smtClean="0"/>
              <a:t>četnictví</a:t>
            </a:r>
            <a:endParaRPr lang="cs-CZ" sz="1600" b="1" dirty="0" smtClean="0"/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/>
              <a:t>Transpozice směrnice 2013/34/EU </a:t>
            </a:r>
            <a:r>
              <a:rPr lang="cs-CZ" sz="1600" b="1" dirty="0" smtClean="0"/>
              <a:t>(vnější připomínkové řízení)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/>
              <a:t>Reporting </a:t>
            </a:r>
            <a:r>
              <a:rPr lang="cs-CZ" sz="1600" b="1" dirty="0"/>
              <a:t>nefinančních </a:t>
            </a:r>
            <a:r>
              <a:rPr lang="cs-CZ" sz="1600" b="1" dirty="0" smtClean="0"/>
              <a:t>informací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b="1" dirty="0" smtClean="0"/>
              <a:t>Následně zahájení práce na novém zákonu o účetnictví, s předcházející širokou odbornou diskusí (koncepční změny) 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8116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9475945"/>
      </p:ext>
    </p:extLst>
  </p:cSld>
  <p:clrMapOvr>
    <a:masterClrMapping/>
  </p:clrMapOvr>
</p:sld>
</file>

<file path=ppt/theme/theme1.xml><?xml version="1.0" encoding="utf-8"?>
<a:theme xmlns:a="http://schemas.openxmlformats.org/drawingml/2006/main" name="KDP_CR">
  <a:themeElements>
    <a:clrScheme name="KDP_CR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KDP_C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DP_C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DP_C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MF</Template>
  <TotalTime>9068</TotalTime>
  <Words>400</Words>
  <Application>Microsoft Office PowerPoint</Application>
  <PresentationFormat>Předvádění na obrazovce (4:3)</PresentationFormat>
  <Paragraphs>91</Paragraphs>
  <Slides>8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KDP_CR</vt:lpstr>
      <vt:lpstr>Daňové aktuality 14. října 2014 IFA Praha</vt:lpstr>
      <vt:lpstr>Nejbližší aktivity</vt:lpstr>
      <vt:lpstr>Projednávané novely 2015 (1)</vt:lpstr>
      <vt:lpstr>Projednávané novely 2015 (2)</vt:lpstr>
      <vt:lpstr>Opatření pro lepší výběr daní (2016)</vt:lpstr>
      <vt:lpstr>Novely 2016</vt:lpstr>
      <vt:lpstr>Implementace</vt:lpstr>
      <vt:lpstr>Děkuji za pozornost.</vt:lpstr>
    </vt:vector>
  </TitlesOfParts>
  <Company>MF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Korba</dc:creator>
  <cp:lastModifiedBy>Hornochová Simona Ing.</cp:lastModifiedBy>
  <cp:revision>642</cp:revision>
  <cp:lastPrinted>2014-03-17T07:28:51Z</cp:lastPrinted>
  <dcterms:created xsi:type="dcterms:W3CDTF">2006-11-24T12:07:11Z</dcterms:created>
  <dcterms:modified xsi:type="dcterms:W3CDTF">2014-10-13T18:09:47Z</dcterms:modified>
</cp:coreProperties>
</file>