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335" r:id="rId2"/>
    <p:sldId id="364" r:id="rId3"/>
    <p:sldId id="365" r:id="rId4"/>
    <p:sldId id="367" r:id="rId5"/>
    <p:sldId id="372" r:id="rId6"/>
    <p:sldId id="368" r:id="rId7"/>
    <p:sldId id="369" r:id="rId8"/>
    <p:sldId id="370" r:id="rId9"/>
    <p:sldId id="373" r:id="rId10"/>
    <p:sldId id="371" r:id="rId11"/>
    <p:sldId id="374" r:id="rId12"/>
  </p:sldIdLst>
  <p:sldSz cx="9906000" cy="6858000" type="A4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FF"/>
    <a:srgbClr val="3333CC"/>
    <a:srgbClr val="0000CC"/>
    <a:srgbClr val="0033CC"/>
    <a:srgbClr val="96969A"/>
    <a:srgbClr val="969696"/>
    <a:srgbClr val="0059DC"/>
    <a:srgbClr val="005E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23" autoAdjust="0"/>
  </p:normalViewPr>
  <p:slideViewPr>
    <p:cSldViewPr>
      <p:cViewPr varScale="1">
        <p:scale>
          <a:sx n="75" d="100"/>
          <a:sy n="75" d="100"/>
        </p:scale>
        <p:origin x="-115" y="-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1866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02175"/>
            <a:ext cx="4941887" cy="4459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788" tIns="44105" rIns="89788" bIns="44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858838"/>
            <a:ext cx="4989513" cy="345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F982C4E-251F-4F44-96ED-A127672F2976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80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43EB37-BCF9-4DDD-AB26-FE710C3085B9}" type="slidenum">
              <a:rPr lang="cs-CZ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F92E-9F0C-49C4-A6F3-3A0CACF4358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21A7C-837A-4AD7-8644-0BE6D7981D3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65988" y="692150"/>
            <a:ext cx="2293937" cy="54991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692150"/>
            <a:ext cx="6732588" cy="54991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A614-AC40-4D03-B034-42FD8285018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692150"/>
            <a:ext cx="9144000" cy="504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15925" y="1484313"/>
            <a:ext cx="4495800" cy="47069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64125" y="1484313"/>
            <a:ext cx="4495800" cy="47069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D79A-CB4B-44C5-84D9-7112E9C5D4F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77ABF-B096-4828-89C9-71C17BE1122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04DA-DE10-4861-9188-BDD6F65E623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5925" y="1484313"/>
            <a:ext cx="4495800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64125" y="1484313"/>
            <a:ext cx="4495800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57190-BFA1-4AAC-9826-F71B172A760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6A53-5A99-4561-8C3D-165D2D10827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E8677-A6EE-4864-BC8C-FAFEE0D99F1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169F6-FADB-4E55-99E0-DF9F436D68F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0EA80-A395-4DF6-934F-51163CA1C50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3BBC9-1E8C-4706-9BFA-3AD971793E8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92150"/>
            <a:ext cx="9144000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9375" tIns="39688" rIns="79375" bIns="39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ÜBERSCHRIFT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5925" y="1484313"/>
            <a:ext cx="9144000" cy="4706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457200" tIns="457200" rIns="457200" bIns="457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4521200" y="188913"/>
            <a:ext cx="5184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de-AT" sz="2000" b="1">
                <a:solidFill>
                  <a:srgbClr val="969696"/>
                </a:solidFill>
              </a:rPr>
              <a:t> </a:t>
            </a:r>
            <a:r>
              <a:rPr lang="cs-CZ" sz="2000" b="1">
                <a:solidFill>
                  <a:srgbClr val="969696"/>
                </a:solidFill>
              </a:rPr>
              <a:t>IFA Česká republika</a:t>
            </a:r>
            <a:endParaRPr lang="de-AT" sz="2000" b="1">
              <a:solidFill>
                <a:srgbClr val="969696"/>
              </a:solidFill>
            </a:endParaRPr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2013" y="6021388"/>
            <a:ext cx="14239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58AFF4CE-A346-41C2-BEA9-6B1FCE1DB0D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1208088" y="6237288"/>
            <a:ext cx="698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defTabSz="6556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6556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6556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6556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6556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6556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6556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6556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6556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95275" indent="-295275" algn="l" defTabSz="655638" rtl="0" eaLnBrk="0" fontAlgn="base" hangingPunct="0">
        <a:spcBef>
          <a:spcPct val="20000"/>
        </a:spcBef>
        <a:spcAft>
          <a:spcPct val="0"/>
        </a:spcAft>
        <a:buClr>
          <a:srgbClr val="98082A"/>
        </a:buClr>
        <a:buSzPct val="130000"/>
        <a:buFont typeface="Times New Roman Special G1" pitchFamily="18" charset="2"/>
        <a:buChar char="&g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28600" algn="l" defTabSz="655638" rtl="0" eaLnBrk="0" fontAlgn="base" hangingPunct="0">
        <a:spcBef>
          <a:spcPct val="20000"/>
        </a:spcBef>
        <a:spcAft>
          <a:spcPct val="0"/>
        </a:spcAft>
        <a:buClr>
          <a:srgbClr val="98082A"/>
        </a:buClr>
        <a:buSzPct val="130000"/>
        <a:buFont typeface="Times New Roman" pitchFamily="18" charset="0"/>
        <a:buChar char="–"/>
        <a:defRPr sz="2100">
          <a:solidFill>
            <a:schemeClr val="tx1"/>
          </a:solidFill>
          <a:latin typeface="+mn-lt"/>
        </a:defRPr>
      </a:lvl2pPr>
      <a:lvl3pPr marL="982663" indent="-196850" algn="l" defTabSz="655638" rtl="0" eaLnBrk="0" fontAlgn="base" hangingPunct="0">
        <a:spcBef>
          <a:spcPct val="20000"/>
        </a:spcBef>
        <a:spcAft>
          <a:spcPct val="0"/>
        </a:spcAft>
        <a:buClr>
          <a:srgbClr val="98082A"/>
        </a:buClr>
        <a:buChar char="•"/>
        <a:defRPr sz="2100">
          <a:solidFill>
            <a:schemeClr val="tx1"/>
          </a:solidFill>
          <a:latin typeface="+mn-lt"/>
        </a:defRPr>
      </a:lvl3pPr>
      <a:lvl4pPr marL="1376363" indent="-196850" algn="l" defTabSz="655638" rtl="0" eaLnBrk="0" fontAlgn="base" hangingPunct="0">
        <a:spcBef>
          <a:spcPct val="20000"/>
        </a:spcBef>
        <a:spcAft>
          <a:spcPct val="0"/>
        </a:spcAft>
        <a:buClr>
          <a:srgbClr val="98082A"/>
        </a:buClr>
        <a:buChar char="–"/>
        <a:defRPr sz="1700">
          <a:solidFill>
            <a:schemeClr val="tx1"/>
          </a:solidFill>
          <a:latin typeface="+mn-lt"/>
        </a:defRPr>
      </a:lvl4pPr>
      <a:lvl5pPr marL="1770063" indent="-196850" algn="l" defTabSz="655638" rtl="0" eaLnBrk="0" fontAlgn="base" hangingPunct="0">
        <a:spcBef>
          <a:spcPct val="20000"/>
        </a:spcBef>
        <a:spcAft>
          <a:spcPct val="0"/>
        </a:spcAft>
        <a:buClr>
          <a:srgbClr val="98082A"/>
        </a:buClr>
        <a:buChar char="•"/>
        <a:defRPr sz="1700">
          <a:solidFill>
            <a:schemeClr val="tx1"/>
          </a:solidFill>
          <a:latin typeface="+mn-lt"/>
        </a:defRPr>
      </a:lvl5pPr>
      <a:lvl6pPr marL="2227263" indent="-196850" algn="l" defTabSz="655638" rtl="0" fontAlgn="base">
        <a:spcBef>
          <a:spcPct val="20000"/>
        </a:spcBef>
        <a:spcAft>
          <a:spcPct val="0"/>
        </a:spcAft>
        <a:buClr>
          <a:srgbClr val="98082A"/>
        </a:buClr>
        <a:buChar char="•"/>
        <a:defRPr sz="1700">
          <a:solidFill>
            <a:schemeClr val="tx1"/>
          </a:solidFill>
          <a:latin typeface="+mn-lt"/>
        </a:defRPr>
      </a:lvl6pPr>
      <a:lvl7pPr marL="2684463" indent="-196850" algn="l" defTabSz="655638" rtl="0" fontAlgn="base">
        <a:spcBef>
          <a:spcPct val="20000"/>
        </a:spcBef>
        <a:spcAft>
          <a:spcPct val="0"/>
        </a:spcAft>
        <a:buClr>
          <a:srgbClr val="98082A"/>
        </a:buClr>
        <a:buChar char="•"/>
        <a:defRPr sz="1700">
          <a:solidFill>
            <a:schemeClr val="tx1"/>
          </a:solidFill>
          <a:latin typeface="+mn-lt"/>
        </a:defRPr>
      </a:lvl7pPr>
      <a:lvl8pPr marL="3141663" indent="-196850" algn="l" defTabSz="655638" rtl="0" fontAlgn="base">
        <a:spcBef>
          <a:spcPct val="20000"/>
        </a:spcBef>
        <a:spcAft>
          <a:spcPct val="0"/>
        </a:spcAft>
        <a:buClr>
          <a:srgbClr val="98082A"/>
        </a:buClr>
        <a:buChar char="•"/>
        <a:defRPr sz="1700">
          <a:solidFill>
            <a:schemeClr val="tx1"/>
          </a:solidFill>
          <a:latin typeface="+mn-lt"/>
        </a:defRPr>
      </a:lvl8pPr>
      <a:lvl9pPr marL="3598863" indent="-196850" algn="l" defTabSz="655638" rtl="0" fontAlgn="base">
        <a:spcBef>
          <a:spcPct val="20000"/>
        </a:spcBef>
        <a:spcAft>
          <a:spcPct val="0"/>
        </a:spcAft>
        <a:buClr>
          <a:srgbClr val="98082A"/>
        </a:buClr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http://www.nssoud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9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D2D03-0AB8-4B35-88F3-C5D93126D707}" type="slidenum">
              <a:rPr lang="de-AT" smtClean="0"/>
              <a:pPr/>
              <a:t>1</a:t>
            </a:fld>
            <a:endParaRPr lang="de-AT" smtClean="0"/>
          </a:p>
        </p:txBody>
      </p:sp>
      <p:sp>
        <p:nvSpPr>
          <p:cNvPr id="2051" name="§§MASTER@DATEV§§" hidden="1"/>
          <p:cNvSpPr txBox="1">
            <a:spLocks noChangeArrowheads="1"/>
          </p:cNvSpPr>
          <p:nvPr/>
        </p:nvSpPr>
        <p:spPr bwMode="auto">
          <a:xfrm>
            <a:off x="0" y="0"/>
            <a:ext cx="38100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800">
                <a:latin typeface="Times New Roman" pitchFamily="18" charset="0"/>
              </a:rPr>
              <a:t>XL___22$!$C:\DATEV\DATEN\G1int\WP\excel\PraesentationsInhalt.xls~~~@@@~~~1_Vom Umsatz zum Rohergebnis~~~@@@~~~$A$25:$H$54~~~@@@~~~B?1</a:t>
            </a:r>
          </a:p>
          <a:p>
            <a:r>
              <a:rPr lang="de-DE" sz="800">
                <a:latin typeface="Times New Roman" pitchFamily="18" charset="0"/>
              </a:rPr>
              <a:t>XL___23$!$C:\DATEV\DATEN\G1int\WP\excel\PraesentationsInhalt.xls~~~@@@~~~3_Ergebnisentwickl_in TEUR~~~@@@~~~$A$28:$H$57~~~@@@~~~B?1</a:t>
            </a:r>
          </a:p>
          <a:p>
            <a:r>
              <a:rPr lang="de-DE" sz="800">
                <a:latin typeface="Times New Roman" pitchFamily="18" charset="0"/>
              </a:rPr>
              <a:t>XL___24$!$C:\DATEV\DATEN\G1int\WP\excel\PraesentationsInhalt.xls~~~@@@~~~3a_Ergebnisentwickl_in_Proz~~~@@@~~~$A$11:$H$40~~~@@@~~~B?1</a:t>
            </a:r>
          </a:p>
          <a:p>
            <a:r>
              <a:rPr lang="de-DE" sz="800">
                <a:latin typeface="Times New Roman" pitchFamily="18" charset="0"/>
              </a:rPr>
              <a:t>XL___25$!$C:\DATEV\DATEN\G1int\WP\excel\PraesentationsInhalt.xls~~~@@@~~~4_Personalaufwand~~~@@@~~~$A$18:$I$46~~~@@@~~~B?1</a:t>
            </a:r>
          </a:p>
          <a:p>
            <a:r>
              <a:rPr lang="de-DE" sz="800">
                <a:latin typeface="Times New Roman" pitchFamily="18" charset="0"/>
              </a:rPr>
              <a:t>XL___26$!$C:\DATEV\DATEN\G1int\WP\excel\PraesentationsInhalt.xls~~~@@@~~~5_Produktivität~~~@@@~~~$A$18:$I$46~~~@@@~~~B?1</a:t>
            </a:r>
          </a:p>
          <a:p>
            <a:r>
              <a:rPr lang="de-DE" sz="800">
                <a:latin typeface="Times New Roman" pitchFamily="18" charset="0"/>
              </a:rPr>
              <a:t>XL___27$!$C:\DATEV\DATEN\G1int\WP\excel\PraesentationsInhalt.xls~~~@@@~~~6_Entwicklung Aufw  in TEUR~~~@@@~~~$A$26:$H$56~~~@@@~~~B?1</a:t>
            </a:r>
          </a:p>
          <a:p>
            <a:r>
              <a:rPr lang="de-DE" sz="800">
                <a:latin typeface="Times New Roman" pitchFamily="18" charset="0"/>
              </a:rPr>
              <a:t>XL___28$!$C:\DATEV\DATEN\G1int\WP\excel\PraesentationsInhalt.xls~~~@@@~~~6a_Entwicklung Aufw in Proz~~~@@@~~~$A$12:$H$41~~~@@@~~~B?1</a:t>
            </a:r>
          </a:p>
          <a:p>
            <a:r>
              <a:rPr lang="de-DE" sz="800">
                <a:latin typeface="Times New Roman" pitchFamily="18" charset="0"/>
              </a:rPr>
              <a:t>XL___29$!$C:\DATEV\DATEN\G1int\WP\excel\PraesentationsInhalt.xls~~~@@@~~~7_Detail Sonstiger Aufwand~~~@@@~~~$A$23:$H$52~~~@@@~~~B?1</a:t>
            </a:r>
          </a:p>
          <a:p>
            <a:r>
              <a:rPr lang="de-DE" sz="800">
                <a:latin typeface="Times New Roman" pitchFamily="18" charset="0"/>
              </a:rPr>
              <a:t>XL___30$!$C:\DATEV\DATEN\G1int\WP\excel\PraesentationsInhalt.xls~~~@@@~~~8_Vermögen~~~@@@~~~$A$73:$H$102~~~@@@~~~B?1</a:t>
            </a:r>
          </a:p>
          <a:p>
            <a:r>
              <a:rPr lang="de-DE" sz="800">
                <a:latin typeface="Times New Roman" pitchFamily="18" charset="0"/>
              </a:rPr>
              <a:t>XL___31$!$C:\DATEV\DATEN\G1int\WP\excel\PraesentationsInhalt.xls~~~@@@~~~9_Finanzierung~~~@@@~~~$A$72:$H$101~~~@@@~~~B?1</a:t>
            </a:r>
          </a:p>
          <a:p>
            <a:r>
              <a:rPr lang="de-DE" sz="800">
                <a:latin typeface="Times New Roman" pitchFamily="18" charset="0"/>
              </a:rPr>
              <a:t>XL___32$!$C:\DATEV\DATEN\G1int\WP\excel\PraesentationsInhalt.xls~~~@@@~~~10__fristenkongruent~~~@@@~~~$A$53:$I$79~~~@@@~~~B?1</a:t>
            </a:r>
          </a:p>
          <a:p>
            <a:r>
              <a:rPr lang="de-DE" sz="800">
                <a:latin typeface="Times New Roman" pitchFamily="18" charset="0"/>
              </a:rPr>
              <a:t>XL___33$!$C:\DATEV\DATEN\G1int\WP\excel\PraesentationsInhalt.xls~~~@@@~~~11_GearingRatio~~~@@@~~~$A$35:$I$61~~~@@@~~~B?1</a:t>
            </a:r>
          </a:p>
          <a:p>
            <a:r>
              <a:rPr lang="de-DE" sz="800">
                <a:latin typeface="Times New Roman" pitchFamily="18" charset="0"/>
              </a:rPr>
              <a:t>XL___34$!$C:\DATEV\DATEN\G1int\WP\excel\PraesentationsInhalt.xls~~~@@@~~~12_Working Capital~~~@@@~~~$A$91:$J$119~~~@@@~~~B?1</a:t>
            </a:r>
          </a:p>
          <a:p>
            <a:r>
              <a:rPr lang="de-DE" sz="800">
                <a:latin typeface="Times New Roman" pitchFamily="18" charset="0"/>
              </a:rPr>
              <a:t>XL___35$!$C:\DATEV\DATEN\G1int\WP\excel\PraesentationsInhalt.xls~~~@@@~~~13_Umschlagh~~~@@@~~~$A$16:$H$44~~~@@@~~~B?1</a:t>
            </a:r>
          </a:p>
          <a:p>
            <a:r>
              <a:rPr lang="de-DE" sz="800">
                <a:latin typeface="Times New Roman" pitchFamily="18" charset="0"/>
              </a:rPr>
              <a:t>XL___36$!$C:\DATEV\DATEN\G1int\WP\excel\PraesentationsInhalt.xls~~~@@@~~~14_Verwendung Cash Flow~~~@@@~~~$A$62:$F$90~~~@@@~~~B?1</a:t>
            </a:r>
          </a:p>
          <a:p>
            <a:r>
              <a:rPr lang="de-DE" sz="800">
                <a:latin typeface="Times New Roman" pitchFamily="18" charset="0"/>
              </a:rPr>
              <a:t>XL___37$!$C:\DATEV\DATEN\G1int\WP\excel\PraesentationsInhalt.xls~~~@@@~~~15_Entwicklung liquide Mittel~~~@@@~~~$A$102:$H$130~~~@@@~~~B?1</a:t>
            </a:r>
          </a:p>
          <a:p>
            <a:r>
              <a:rPr lang="de-DE" sz="800">
                <a:latin typeface="Times New Roman" pitchFamily="18" charset="0"/>
              </a:rPr>
              <a:t>XL___38$!$C:\DATEV\DATEN\G1int\WP\excel\PraesentationsInhalt.xls~~~@@@~~~16_URG~~~@@@~~~$A$26:$R$52~~~@@@~~~B?1</a:t>
            </a:r>
          </a:p>
          <a:p>
            <a:r>
              <a:rPr lang="de-DE" sz="800">
                <a:latin typeface="Times New Roman" pitchFamily="18" charset="0"/>
              </a:rPr>
              <a:t>XL___40$!$C:\DATEV\DATEN\G1int\WP\excel\PraesentationsInhalt.xls~~~@@@~~~17_Kennzahlen - Bonität~~~@@@~~~$A$14:$K$42~~~@@@~~~B?1</a:t>
            </a:r>
          </a:p>
          <a:p>
            <a:r>
              <a:rPr lang="de-DE" sz="800">
                <a:latin typeface="Times New Roman" pitchFamily="18" charset="0"/>
              </a:rPr>
              <a:t>XL___41$!$C:\DATEV\DATEN\G1int\WP\excel\PraesentationsInhalt.xls~~~@@@~~~18_Bonität Branche~~~@@@~~~$A$57:$O$94~~~@@@~~~B?1</a:t>
            </a:r>
          </a:p>
          <a:p>
            <a:r>
              <a:rPr lang="de-DE" sz="800">
                <a:latin typeface="Times New Roman" pitchFamily="18" charset="0"/>
              </a:rPr>
              <a:t>XL___42$!$C:\DATEV\DATEN\G1int\WP\excel\PraesentationsInhalt.xls~~~@@@~~~19_ROI ~~~@@@~~~$A$6:$L$19~~~@@@~~~B?1</a:t>
            </a:r>
            <a:endParaRPr lang="de-AT" sz="800">
              <a:latin typeface="Times New Roman" pitchFamily="18" charset="0"/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925" y="188913"/>
            <a:ext cx="155892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844675"/>
            <a:ext cx="990600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9375" tIns="39688" rIns="79375" bIns="39688" anchor="ctr"/>
          <a:lstStyle/>
          <a:p>
            <a:pPr algn="ctr" defTabSz="655638" eaLnBrk="1" hangingPunct="1"/>
            <a:r>
              <a:rPr lang="cs-CZ" sz="3200" b="1" dirty="0" smtClean="0">
                <a:solidFill>
                  <a:schemeClr val="bg1"/>
                </a:solidFill>
              </a:rPr>
              <a:t>Trestní odpovědnost PO</a:t>
            </a: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13. prosince 2011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Václav Pátek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700" y="12700"/>
            <a:ext cx="127000" cy="12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3950" y="6010275"/>
            <a:ext cx="24320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Problematické otázky  3</a:t>
            </a:r>
          </a:p>
          <a:p>
            <a:pPr marL="0" indent="0" eaLnBrk="1" hangingPunct="1">
              <a:buFont typeface="Arial" charset="0"/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Podnikání zahraničních právnických osob v ČR a trestní odpovědnost</a:t>
            </a:r>
          </a:p>
          <a:p>
            <a:pPr marL="0" indent="0" eaLnBrk="1" hangingPunct="1">
              <a:buFont typeface="Arial" charset="0"/>
              <a:buNone/>
            </a:pPr>
            <a:endParaRPr lang="cs-CZ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  Organizační složka zahraniční právnické osoby?</a:t>
            </a:r>
          </a:p>
          <a:p>
            <a:pPr marL="0" indent="0" eaLnBrk="1" hangingPunct="1">
              <a:buFont typeface="Wingdings" pitchFamily="2" charset="2"/>
              <a:buChar char="q"/>
            </a:pPr>
            <a:endParaRPr lang="cs-CZ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  Stálá provozovna ve smyslu smluv o zamezení dvojího zdanění?</a:t>
            </a:r>
          </a:p>
          <a:p>
            <a:pPr marL="0" indent="0" eaLnBrk="1" hangingPunct="1">
              <a:buFont typeface="Wingdings" pitchFamily="2" charset="2"/>
              <a:buChar char="q"/>
            </a:pPr>
            <a:endParaRPr lang="cs-CZ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   Provozovna pro účely DPH?</a:t>
            </a:r>
          </a:p>
          <a:p>
            <a:pPr marL="0" indent="0" eaLnBrk="1" hangingPunct="1">
              <a:buFont typeface="Arial" charset="0"/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10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endParaRPr lang="cs-CZ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cs-CZ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DISKUZE</a:t>
            </a:r>
            <a:endParaRPr lang="cs-CZ" sz="40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11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1638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ctr" eaLnBrk="1" hangingPunct="1">
              <a:buFont typeface="Arial" charset="0"/>
              <a:buNone/>
              <a:defRPr/>
            </a:pPr>
            <a:r>
              <a:rPr lang="cs-CZ" sz="2000" b="1" dirty="0" smtClean="0">
                <a:cs typeface="Arial" pitchFamily="34" charset="0"/>
              </a:rPr>
              <a:t>Shrnutí současného stavu</a:t>
            </a:r>
          </a:p>
          <a:p>
            <a:pPr marL="571500" indent="-571500" algn="ctr" eaLnBrk="1" hangingPunct="1">
              <a:buFont typeface="Arial" charset="0"/>
              <a:buNone/>
              <a:defRPr/>
            </a:pPr>
            <a:endParaRPr lang="cs-CZ" sz="18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Vláda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předložila sněmovně návrh zákona 15. 3. 2011.</a:t>
            </a:r>
          </a:p>
          <a:p>
            <a:pPr>
              <a:buNone/>
            </a:pPr>
            <a:endParaRPr lang="cs-CZ" sz="18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PSP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 1. čtení 10.5.2011, 2. čtení 21.9.2011, 3. čtení 27.9.2011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,  </a:t>
            </a:r>
          </a:p>
          <a:p>
            <a:pPr>
              <a:buNone/>
            </a:pPr>
            <a:endParaRPr lang="cs-CZ" sz="1800" b="1" dirty="0" smtClean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Senát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schválil dne 27. 10. 2011 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Prezident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zákon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nepodepsal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a 18. 11. 2011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vrátil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zpět sněmovně 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Poslanecká sněmovna přehlasovala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dne 6. prosince 2011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prezidentovo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veto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571500" indent="-571500" eaLnBrk="1" hangingPunct="1">
              <a:buFont typeface="Times New Roman Special G1" pitchFamily="18" charset="2"/>
              <a:buNone/>
              <a:defRPr/>
            </a:pPr>
            <a:endParaRPr lang="cs-CZ" sz="1600" dirty="0" smtClean="0"/>
          </a:p>
        </p:txBody>
      </p:sp>
      <p:sp>
        <p:nvSpPr>
          <p:cNvPr id="5125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200472" y="6309320"/>
            <a:ext cx="2311400" cy="365125"/>
          </a:xfrm>
          <a:noFill/>
        </p:spPr>
        <p:txBody>
          <a:bodyPr/>
          <a:lstStyle/>
          <a:p>
            <a:pPr algn="l"/>
            <a:fld id="{4AE6E539-63EE-41E2-93E0-72EFAE7B38B4}" type="slidenum">
              <a:rPr lang="cs-CZ" sz="1000" smtClean="0"/>
              <a:pPr algn="l"/>
              <a:t>2</a:t>
            </a:fld>
            <a:endParaRPr lang="cs-CZ" sz="1000" smtClean="0"/>
          </a:p>
        </p:txBody>
      </p:sp>
      <p:sp>
        <p:nvSpPr>
          <p:cNvPr id="5126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Vymezení trestně právně odpovědné PO</a:t>
            </a:r>
          </a:p>
          <a:p>
            <a:pPr marL="0" indent="0" eaLnBrk="1" hangingPunct="1">
              <a:buFont typeface="Arial" charset="0"/>
              <a:buNone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Místní působnost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§ 2 odst. 1 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právnickou osobou, která má sídlo v České republice nebo má na území České republiky umístěn podnik nebo organizační složku, anebo zde alespoň vykonává svoji činnost nebo zde má svůj majetek</a:t>
            </a: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Vyloučení odpovědnosti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§ 6 Česká republika a územní samosprávné celky při výkonu veřejné moci</a:t>
            </a:r>
          </a:p>
          <a:p>
            <a:pPr marL="0" indent="0" eaLnBrk="1" hangingPunct="1">
              <a:buFont typeface="Arial" charset="0"/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Tx/>
              <a:buFont typeface="Wingdings" pitchFamily="2" charset="2"/>
              <a:buChar char="Ø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netýká se však právnických osob s majetkovou účastí České republiky a ÚSC </a:t>
            </a: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3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>
          <a:xfrm>
            <a:off x="272480" y="1484313"/>
            <a:ext cx="9433047" cy="4706937"/>
          </a:xfrm>
        </p:spPr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Rozsah trestní odpovědnosti PO</a:t>
            </a:r>
          </a:p>
          <a:p>
            <a:pPr marL="0" indent="0" algn="ctr" eaLnBrk="1" hangingPunct="1">
              <a:buFont typeface="Arial" charset="0"/>
              <a:buNone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Vazba na mezinárodní smlouvy a právní předpisy ES/EU (l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egalizace výnosů z trestné činnosti, korupce, poškozování životního prostředí, organizovaného zločinu, obchodu s lidmi a sexuálního vykořisťování dětí, ochrany finančních zájmů EU, počítačové kriminality, padělání peněžních prostředků, drogových a rasově motivovaných jednání apod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 marL="0" indent="0" eaLnBrk="1" hangingPunct="1">
              <a:buFont typeface="Arial" charset="0"/>
              <a:buNone/>
            </a:pPr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připomínkovém režimu doplněny </a:t>
            </a:r>
            <a:r>
              <a:rPr lang="cs-CZ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daňové trestné činy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(údajně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proto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aby Česká republika měla ochranu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jako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je poskytována ochrana finančním zájmům EU)</a:t>
            </a: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4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Vztah ke správním deliktům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§ 28 zákona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indent="-342900">
              <a:buClrTx/>
              <a:buSzPct val="100000"/>
              <a:buFont typeface="+mj-lt"/>
              <a:buAutoNum type="arabicParenR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Zahájení trestního stíhání proti právnické osobě brání tomu, aby o témže skutku proti téže právnické osobě probíhalo řízení o správním deliktu; to nevylučuje uložení nucené správy nebo jiného nápravného opatření podle jiného právního předpisu. </a:t>
            </a:r>
          </a:p>
          <a:p>
            <a:pPr marL="342900" lvl="0" indent="-342900">
              <a:buClrTx/>
              <a:buSzPct val="100000"/>
              <a:buFont typeface="+mj-lt"/>
              <a:buAutoNum type="arabicParenR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Trestní stíhání proti právnické osobě nelze zahájit, a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bylo-li již zahájeno, nelze v něm pokračovat a musí být zastaveno, jestliže dřívější řízení pro týž skutek proti téže právnické osobě skončilo pravomocným rozhodnutím o správním deliktu a toto rozhodnutí nebylo zrušeno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>
              <a:buClrTx/>
              <a:buSzPct val="100000"/>
              <a:buFont typeface="+mj-lt"/>
              <a:buAutoNum type="arabicParenR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Stanoví-li jiný zákon ve věcech správních deliktů právnických osob lhůtu pro zánik odpovědnosti, nezapočítává se do jejího běhu doba, po kterou se pro tentýž skutek vedlo řízení podle tohoto zákona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ClrTx/>
              <a:buFont typeface="+mj-lt"/>
              <a:buAutoNum type="arabicParenR"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5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Problematické otázky  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Jaká je povaha sankcí v daňových předpisech?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Jde o správní delikt či nikoliv?</a:t>
            </a:r>
          </a:p>
          <a:p>
            <a:pPr marL="0" indent="0">
              <a:buNone/>
            </a:pPr>
            <a:endParaRPr lang="cs-CZ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 NSS ze dne 31. 10.2008, č.j. 5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Afs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9/2008-328, které  řeší pokutu uloženou Úřadem na ochranu hospodářské soutěže. NSS uvedl: </a:t>
            </a:r>
          </a:p>
          <a:p>
            <a:pPr marL="0" indent="0">
              <a:buNone/>
            </a:pPr>
            <a:endParaRPr lang="cs-CZ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„Evropský soud pro lidská práva odmítl posuzovat „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trestní charakter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 vnitrostátních sankcí pouze prismatem vnitrostátního práva a uchýlil se k autonomnímu výkladu pojmu „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trestní obvinění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“. Pro posouzení, zdali daná sankce má „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trestní charakter“ ve smyslu čl. 6 odst. 1 Úmluvy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 vzhledem k výše uvedenému jednotnému výkladu i pro účely čl. 4 Protokolu č. 7 a čl. 7 Úmluvy), Evropský soud definoval tzv. 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“Engel kritéria“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(pojmenovaná podle kauzy Engel a další proti Nizozemí, rozsudek ze dne 8. 6. 1976, stížnosti č. 5100/71, 5101/71, 5102/71, 5354/72 a 5370/72; české shrnutí dostupné in BERGER, V.: Judikatura Evropského soudu pro lidská práva. IFEC: Praha, 2006, str. 262-265), která konzistentně aplikuje.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6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rozhodnutí NSS ze dne 31. 10.2008, č.j. 5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Afs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9/2008-328  - pokračování</a:t>
            </a:r>
          </a:p>
          <a:p>
            <a:pPr marL="0" indent="0">
              <a:buNone/>
            </a:pPr>
            <a:endParaRPr lang="cs-CZ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 Tzv. Engel kritéria jsou následující: 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(1) formální zařazení do trestního nebo správního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(disciplinárního) 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práva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 rámci právního systému členského státu (přičemž jako pomocné vodítko může sloužit i kvalifikace činu v ostatních smluvních stranách Úmluvy; Evropský soud pro lidská práva tak hledá společný jmenovatel všech smluvních stran); 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(2) povaha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(závažnost) 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deliktu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a </a:t>
            </a:r>
            <a:r>
              <a:rPr lang="cs-CZ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(3) povaha a přísnost sankce, která za protiprávní jednání hrozí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(Engel a další proti Nizozemí, </a:t>
            </a:r>
            <a:r>
              <a:rPr lang="cs-CZ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cit., § 82; srov. rovněž rozsudek Nejvyššího správního soudu ze dne 20. 1. 2006, č. </a:t>
            </a:r>
            <a:r>
              <a:rPr lang="cs-CZ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4 As 2/2005 - 62, publikovaný pod č. 847/2006 Sb. NSS). Tato kritéria byla rozvedena následnou judikaturou Evropského soudu pro lidská práva (</a:t>
            </a:r>
            <a:r>
              <a:rPr lang="cs-CZ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Öztürk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proti Německu, rozsudek ze dne 21. 2. 1984, stížnost č. 8544/79, § 47 - § 54; </a:t>
            </a:r>
            <a:r>
              <a:rPr lang="cs-CZ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Ziliberberg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proti Moldavsku, rozsudek ze dne 1. 2. 2005, stížnost č. 61821/00, § 29 - § 38; </a:t>
            </a:r>
            <a:r>
              <a:rPr lang="cs-CZ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Jussila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proti Finsku, rozsudek velkého senátu Evropského soudu pro lidská práva ze dne 23. 11. 2006, stížnost č. 73053/01, § 30 - § 38 a § 43; </a:t>
            </a:r>
            <a:r>
              <a:rPr lang="cs-CZ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Matyjek</a:t>
            </a:r>
            <a:r>
              <a:rPr lang="cs-CZ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proti Polsku, rozhodnutí o přijatelnosti ze dne 30. 5. 2006, stížnost č. 38184/03, § 48 - § 59).“</a:t>
            </a:r>
            <a:endParaRPr lang="cs-C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Rozhodnutí 5 </a:t>
            </a:r>
            <a:r>
              <a:rPr lang="cs-CZ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Afs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9/2008-328 bylo publikováno na </a:t>
            </a:r>
            <a:r>
              <a:rPr lang="cs-CZ" sz="1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www.</a:t>
            </a:r>
            <a:r>
              <a:rPr lang="cs-CZ" sz="14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nssoud.cz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dále Sbírka rozhodnutí Nejvyššího správního soudu 2/2009, rozhodnutí č. 1767</a:t>
            </a: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7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Problematické otázky  2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Které sankce z </a:t>
            </a:r>
            <a:r>
              <a:rPr lang="cs-CZ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d.ř</a:t>
            </a:r>
            <a:r>
              <a:rPr lang="cs-CZ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by mohly být ve smyslu Engel kritérií trestní sankcí?</a:t>
            </a: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Druhy sankcí v daňové oblasti: </a:t>
            </a: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penále dle§ 63  ZSDP    (0,1 % až 0,3% za den prodlení po dobu max. 500 dnů)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úrok z prodlení dle § 63 ZSDP (repo sazba ČNB + 14 % bodů až pod dobu 5 let)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penále dle §37b ZSDP  (20 % při zvýšení daně,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5 %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při snížení ztráty)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penále dle § 251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d.ř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(20 % při zvýšení daně, </a:t>
            </a: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1 %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při snížení ztráty) 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úrok z prodlení dle § 252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d.ř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(repo sazba ČNB + 14 % bodů až pod dobu 5 let)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pokuta za opožděné tvrzení (0,05 % za každý den nejvýše 5 % max. však 300 000 Kč)</a:t>
            </a:r>
          </a:p>
          <a:p>
            <a:pPr marL="0" indent="0" eaLnBrk="1" hangingPunct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s-CZ" sz="16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+   Trestní obvinění aneb „</a:t>
            </a:r>
            <a:r>
              <a:rPr lang="cs-CZ" sz="16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ne bis id </a:t>
            </a:r>
            <a:r>
              <a:rPr lang="cs-CZ" sz="16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idem</a:t>
            </a:r>
            <a:r>
              <a:rPr lang="cs-CZ" sz="16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8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6021387"/>
            <a:ext cx="2400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 eaLnBrk="1" hangingPunct="1"/>
            <a:r>
              <a:rPr lang="cs-CZ" sz="2400" dirty="0" smtClean="0">
                <a:cs typeface="Arial" charset="0"/>
              </a:rPr>
              <a:t>Trestní odpovědnost právnických osob</a:t>
            </a:r>
            <a:endParaRPr lang="cs-CZ" sz="2400" dirty="0" smtClean="0"/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Promlčecí doba pro trest vs. prekluze dle § 148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d.ř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cs-CZ" sz="1600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Promlčecí doby dle zákona o TOPO</a:t>
            </a:r>
            <a:r>
              <a:rPr lang="cs-CZ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– dle § 34 TZ </a:t>
            </a:r>
          </a:p>
          <a:p>
            <a:pPr marL="0" indent="0" eaLnBrk="1" hangingPunct="1">
              <a:buFontTx/>
              <a:buChar char="-"/>
            </a:pP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15 let se sazbou kde horní hranice nejméně 10 let (např. TČ dle § 240 odst. 3 ve velkém rozsahu, tj. škody  &gt; 5 000 </a:t>
            </a:r>
            <a:r>
              <a:rPr lang="cs-CZ" sz="1600" i="1" dirty="0" err="1" smtClean="0">
                <a:latin typeface="Arial" pitchFamily="34" charset="0"/>
                <a:cs typeface="Arial" pitchFamily="34" charset="0"/>
              </a:rPr>
              <a:t>000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Kč)</a:t>
            </a:r>
          </a:p>
          <a:p>
            <a:pPr marL="0" indent="0" eaLnBrk="1" hangingPunct="1">
              <a:buFontTx/>
              <a:buChar char="-"/>
            </a:pP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10 let se sazbou, kde horní hranice nejméně  5 let (např. TČ dle § 240 odst. 2 ve značném rozsahu, tj. škody  &gt; 500 000 Kč)</a:t>
            </a:r>
          </a:p>
          <a:p>
            <a:pPr marL="0" indent="0" eaLnBrk="1" hangingPunct="1">
              <a:buFontTx/>
              <a:buChar char="-"/>
            </a:pP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  5 let se sazbou, kde horní hranice nejméně  3 léta (např. TČ dle § 240 odst. 1 ve větším rozsahu, tj. škody  &gt; 50 000 Kč)</a:t>
            </a:r>
          </a:p>
          <a:p>
            <a:pPr marL="0" indent="0" eaLnBrk="1" hangingPunct="1">
              <a:buFontTx/>
              <a:buChar char="-"/>
            </a:pPr>
            <a:endParaRPr lang="cs-CZ" sz="1600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Char char="-"/>
            </a:pPr>
            <a:endParaRPr lang="cs-CZ" sz="1600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s-CZ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Prekluze dle </a:t>
            </a:r>
            <a:r>
              <a:rPr lang="cs-CZ" sz="1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d.ř</a:t>
            </a:r>
            <a:r>
              <a:rPr lang="cs-CZ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 3 roky</a:t>
            </a:r>
          </a:p>
          <a:p>
            <a:pPr marL="0" indent="0" eaLnBrk="1" hangingPunct="1">
              <a:buFont typeface="Arial" charset="0"/>
              <a:buNone/>
            </a:pPr>
            <a:endParaRPr lang="cs-CZ" sz="1600" b="1" i="1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6149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28464" y="6381328"/>
            <a:ext cx="2311400" cy="365125"/>
          </a:xfrm>
          <a:noFill/>
        </p:spPr>
        <p:txBody>
          <a:bodyPr/>
          <a:lstStyle/>
          <a:p>
            <a:pPr algn="l"/>
            <a:fld id="{666C1FDB-7B85-4068-B3EB-8E43A42E5EC3}" type="slidenum">
              <a:rPr lang="cs-CZ" sz="1000" smtClean="0"/>
              <a:pPr algn="l"/>
              <a:t>9</a:t>
            </a:fld>
            <a:endParaRPr lang="cs-CZ" sz="1000" smtClean="0"/>
          </a:p>
        </p:txBody>
      </p:sp>
      <p:sp>
        <p:nvSpPr>
          <p:cNvPr id="6150" name="Zástupný symbol pro zápatí 7"/>
          <p:cNvSpPr>
            <a:spLocks noGrp="1"/>
          </p:cNvSpPr>
          <p:nvPr>
            <p:ph type="ftr" sz="quarter" idx="4294967295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000"/>
              <a:t>www.ak-patek.cz</a:t>
            </a:r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88913"/>
            <a:ext cx="581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theme1.xml><?xml version="1.0" encoding="utf-8"?>
<a:theme xmlns:a="http://schemas.openxmlformats.org/drawingml/2006/main" name="schuzka 2102_2006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chuzka 2102_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zka 2102_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zka 2102_20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zka 2102_20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zka 2102_20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zka 2102_20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zka 2102_20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zka 2102_20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Pages>2</Pages>
  <Words>919</Words>
  <Application>Microsoft Office PowerPoint</Application>
  <PresentationFormat>A4 Paper (210x297 mm)</PresentationFormat>
  <Paragraphs>198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Times New Roman Special G1</vt:lpstr>
      <vt:lpstr>Wingdings</vt:lpstr>
      <vt:lpstr>schuzka 2102_2006</vt:lpstr>
      <vt:lpstr>Slide 1</vt:lpstr>
      <vt:lpstr>Trestní odpovědnost právnických osob</vt:lpstr>
      <vt:lpstr>Trestní odpovědnost právnických osob</vt:lpstr>
      <vt:lpstr>Trestní odpovědnost právnických osob</vt:lpstr>
      <vt:lpstr>Trestní odpovědnost právnických osob</vt:lpstr>
      <vt:lpstr>Trestní odpovědnost právnických osob</vt:lpstr>
      <vt:lpstr>Trestní odpovědnost právnických osob</vt:lpstr>
      <vt:lpstr>Trestní odpovědnost právnických osob</vt:lpstr>
      <vt:lpstr>Trestní odpovědnost právnických osob</vt:lpstr>
      <vt:lpstr>Trestní odpovědnost právnických osob</vt:lpstr>
      <vt:lpstr>Trestní odpovědnost právnických osob</vt:lpstr>
    </vt:vector>
  </TitlesOfParts>
  <Company>Vorlíčková &amp; Partners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Seminarthema Subthema oder Referent  Ort, Termin</dc:title>
  <dc:creator>Vorlíčková &amp; Leitner</dc:creator>
  <cp:lastModifiedBy>KPMG</cp:lastModifiedBy>
  <cp:revision>139</cp:revision>
  <cp:lastPrinted>2001-03-05T12:37:50Z</cp:lastPrinted>
  <dcterms:created xsi:type="dcterms:W3CDTF">2006-10-26T12:10:24Z</dcterms:created>
  <dcterms:modified xsi:type="dcterms:W3CDTF">2011-12-12T09:51:41Z</dcterms:modified>
</cp:coreProperties>
</file>