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68" r:id="rId3"/>
    <p:sldId id="269" r:id="rId4"/>
    <p:sldId id="270" r:id="rId5"/>
    <p:sldId id="271" r:id="rId6"/>
    <p:sldId id="265" r:id="rId7"/>
    <p:sldId id="266" r:id="rId8"/>
    <p:sldId id="27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57" autoAdjust="0"/>
  </p:normalViewPr>
  <p:slideViewPr>
    <p:cSldViewPr>
      <p:cViewPr varScale="1">
        <p:scale>
          <a:sx n="74" d="100"/>
          <a:sy n="74" d="100"/>
        </p:scale>
        <p:origin x="-307"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772DB8-3F17-437F-9A6E-481BCF7A6ABE}" type="datetimeFigureOut">
              <a:rPr lang="en-US" smtClean="0"/>
              <a:pPr/>
              <a:t>12/13/2012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B4A549-5280-48A3-A2D6-9787CD2F963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endParaRPr lang="cs-CZ" sz="1200" kern="1200" baseline="0" noProof="0" dirty="0" smtClean="0">
              <a:solidFill>
                <a:schemeClr val="tx1"/>
              </a:solidFill>
              <a:latin typeface="+mn-lt"/>
              <a:ea typeface="+mn-ea"/>
              <a:cs typeface="+mn-cs"/>
            </a:endParaRPr>
          </a:p>
          <a:p>
            <a:r>
              <a:rPr lang="cs-CZ" sz="1200" b="1" kern="1200" baseline="0" noProof="0" dirty="0" smtClean="0">
                <a:solidFill>
                  <a:schemeClr val="tx1"/>
                </a:solidFill>
                <a:latin typeface="+mn-lt"/>
                <a:ea typeface="+mn-ea"/>
                <a:cs typeface="+mn-cs"/>
              </a:rPr>
              <a:t>7) Zápočet zahraniční daně  Ze zápisu Sekce mezinárodního zdanění 27.9.2012 – setkání s ing. Zíkou</a:t>
            </a:r>
          </a:p>
          <a:p>
            <a:r>
              <a:rPr lang="cs-CZ" sz="1200" b="1" kern="1200" baseline="0" noProof="0" dirty="0" smtClean="0">
                <a:solidFill>
                  <a:schemeClr val="tx1"/>
                </a:solidFill>
                <a:latin typeface="+mn-lt"/>
                <a:ea typeface="+mn-ea"/>
                <a:cs typeface="+mn-cs"/>
              </a:rPr>
              <a:t>Situace: </a:t>
            </a:r>
          </a:p>
          <a:p>
            <a:r>
              <a:rPr lang="cs-CZ" sz="1200" kern="1200" baseline="0" noProof="0" dirty="0" smtClean="0">
                <a:solidFill>
                  <a:schemeClr val="tx1"/>
                </a:solidFill>
                <a:latin typeface="+mn-lt"/>
                <a:ea typeface="+mn-ea"/>
                <a:cs typeface="+mn-cs"/>
              </a:rPr>
              <a:t>Česká komanditní společnost (KS) poskytuje poradenské služby. Komplementářem je pan R, který je rezidentem EU státu R. Komanditistou je pan C, který je rezidentem v ČR. KS poskytuje poradenské služby i v EU státě S, kde proto vzniká stálá provozovna (SP). Podle SZDZ mezi ČR a státem S se pro vyloučení dvojího zdanění použije metoda zápočtu. </a:t>
            </a:r>
          </a:p>
          <a:p>
            <a:r>
              <a:rPr lang="cs-CZ" sz="1200" b="1" kern="1200" baseline="0" noProof="0" dirty="0" smtClean="0">
                <a:solidFill>
                  <a:schemeClr val="tx1"/>
                </a:solidFill>
                <a:latin typeface="+mn-lt"/>
                <a:ea typeface="+mn-ea"/>
                <a:cs typeface="+mn-cs"/>
              </a:rPr>
              <a:t>Otázka: </a:t>
            </a:r>
          </a:p>
          <a:p>
            <a:r>
              <a:rPr lang="cs-CZ" sz="1200" kern="1200" baseline="0" noProof="0" dirty="0" smtClean="0">
                <a:solidFill>
                  <a:schemeClr val="tx1"/>
                </a:solidFill>
                <a:latin typeface="+mn-lt"/>
                <a:ea typeface="+mn-ea"/>
                <a:cs typeface="+mn-cs"/>
              </a:rPr>
              <a:t>a. Uplatní-li stát S transparenci KS, vzniká tam SP přímo panu R a panu C (Ing. Zíka: panu C nevznikne SP, je komanditistou), kteří budou poplatníky daně z příjmů ve státě S. </a:t>
            </a:r>
          </a:p>
          <a:p>
            <a:endParaRPr lang="cs-CZ" sz="1200" kern="1200" baseline="0" noProof="0" dirty="0" smtClean="0">
              <a:solidFill>
                <a:schemeClr val="tx1"/>
              </a:solidFill>
              <a:latin typeface="+mn-lt"/>
              <a:ea typeface="+mn-ea"/>
              <a:cs typeface="+mn-cs"/>
            </a:endParaRPr>
          </a:p>
          <a:p>
            <a:r>
              <a:rPr lang="cs-CZ" sz="1200" kern="1200" baseline="0" noProof="0" dirty="0" smtClean="0">
                <a:solidFill>
                  <a:schemeClr val="tx1"/>
                </a:solidFill>
                <a:latin typeface="+mn-lt"/>
                <a:ea typeface="+mn-ea"/>
                <a:cs typeface="+mn-cs"/>
              </a:rPr>
              <a:t>Umožní ČR panu R zápočet daně zaplacené ve státě S na českou daň z příjmů plynoucích mu z účasti na KS (prostřednictvím stálé provozovny v ČR)? </a:t>
            </a:r>
          </a:p>
          <a:p>
            <a:r>
              <a:rPr lang="cs-CZ" sz="1200" kern="1200" baseline="0" noProof="0" dirty="0" smtClean="0">
                <a:solidFill>
                  <a:schemeClr val="tx1"/>
                </a:solidFill>
                <a:latin typeface="+mn-lt"/>
                <a:ea typeface="+mn-ea"/>
                <a:cs typeface="+mn-cs"/>
              </a:rPr>
              <a:t>Umožní ČR, aby byla daň zaplacená panem C ve státě S započtena buď KS na daň z příjmů právnických osob nebo panem C na srážkovou daň z dividend plynoucích mu z KS? </a:t>
            </a:r>
          </a:p>
          <a:p>
            <a:r>
              <a:rPr lang="cs-CZ" sz="1200" kern="1200" baseline="0" noProof="0" dirty="0" smtClean="0">
                <a:solidFill>
                  <a:schemeClr val="tx1"/>
                </a:solidFill>
                <a:latin typeface="+mn-lt"/>
                <a:ea typeface="+mn-ea"/>
                <a:cs typeface="+mn-cs"/>
              </a:rPr>
              <a:t>Pokud by se aplikovala podle SZDZ mezi ČR a státem S metoda vynětí, umožní ČR vynětí příjmů plynoucích ze státu S při výpočtu základu daně KS? </a:t>
            </a:r>
          </a:p>
          <a:p>
            <a:r>
              <a:rPr lang="cs-CZ" sz="1200" kern="1200" baseline="0" noProof="0" dirty="0" err="1" smtClean="0">
                <a:solidFill>
                  <a:schemeClr val="tx1"/>
                </a:solidFill>
                <a:latin typeface="+mn-lt"/>
                <a:ea typeface="+mn-ea"/>
                <a:cs typeface="+mn-cs"/>
              </a:rPr>
              <a:t>b</a:t>
            </a:r>
            <a:r>
              <a:rPr lang="cs-CZ" sz="1200" kern="1200" baseline="0" noProof="0" dirty="0" smtClean="0">
                <a:solidFill>
                  <a:schemeClr val="tx1"/>
                </a:solidFill>
                <a:latin typeface="+mn-lt"/>
                <a:ea typeface="+mn-ea"/>
                <a:cs typeface="+mn-cs"/>
              </a:rPr>
              <a:t>. Neuplatní-li stát S transparenci KS, vzniká jí SP ve státě S. </a:t>
            </a:r>
          </a:p>
          <a:p>
            <a:endParaRPr lang="cs-CZ" sz="1200" kern="1200" baseline="0" noProof="0" dirty="0" smtClean="0">
              <a:solidFill>
                <a:schemeClr val="tx1"/>
              </a:solidFill>
              <a:latin typeface="+mn-lt"/>
              <a:ea typeface="+mn-ea"/>
              <a:cs typeface="+mn-cs"/>
            </a:endParaRPr>
          </a:p>
          <a:p>
            <a:r>
              <a:rPr lang="cs-CZ" sz="1200" kern="1200" baseline="0" noProof="0" dirty="0" smtClean="0">
                <a:solidFill>
                  <a:schemeClr val="tx1"/>
                </a:solidFill>
                <a:latin typeface="+mn-lt"/>
                <a:ea typeface="+mn-ea"/>
                <a:cs typeface="+mn-cs"/>
              </a:rPr>
              <a:t>Umožní ČR, aby příslušná část daně zaplacené KS ve státě S byla započtena panem R na jeho českou daň z příjmů plynoucích mu z účasti na KS (prostřednictvím stálé provozovny v ČR)? </a:t>
            </a:r>
          </a:p>
          <a:p>
            <a:r>
              <a:rPr lang="cs-CZ" sz="1200" b="1" kern="1200" baseline="0" noProof="0" dirty="0" smtClean="0">
                <a:solidFill>
                  <a:schemeClr val="tx1"/>
                </a:solidFill>
                <a:latin typeface="+mn-lt"/>
                <a:ea typeface="+mn-ea"/>
                <a:cs typeface="+mn-cs"/>
              </a:rPr>
              <a:t>Návrh řešení a závěr: </a:t>
            </a:r>
          </a:p>
          <a:p>
            <a:r>
              <a:rPr lang="cs-CZ" sz="1200" kern="1200" baseline="0" noProof="0" dirty="0" smtClean="0">
                <a:solidFill>
                  <a:schemeClr val="tx1"/>
                </a:solidFill>
                <a:latin typeface="+mn-lt"/>
                <a:ea typeface="+mn-ea"/>
                <a:cs typeface="+mn-cs"/>
              </a:rPr>
              <a:t>Při splnění podmínek stanovených příslušnou SZDZ a zákonem o daních z příjmů ve spojení s pokynem MF D-286 lze ve všech výše uvedených případech vyloučit dvojí zdanění v České republice na základě těchto právních předpisů. </a:t>
            </a:r>
          </a:p>
          <a:p>
            <a:r>
              <a:rPr lang="cs-CZ" sz="1200" kern="1200" baseline="0" noProof="0" dirty="0" smtClean="0">
                <a:solidFill>
                  <a:schemeClr val="tx1"/>
                </a:solidFill>
                <a:latin typeface="+mn-lt"/>
                <a:ea typeface="+mn-ea"/>
                <a:cs typeface="+mn-cs"/>
              </a:rPr>
              <a:t>[JZ] </a:t>
            </a:r>
          </a:p>
          <a:p>
            <a:r>
              <a:rPr lang="cs-CZ" sz="1200" kern="1200" baseline="0" noProof="0" dirty="0" smtClean="0">
                <a:solidFill>
                  <a:schemeClr val="tx1"/>
                </a:solidFill>
                <a:latin typeface="+mn-lt"/>
                <a:ea typeface="+mn-ea"/>
                <a:cs typeface="+mn-cs"/>
              </a:rPr>
              <a:t>Ing. Zíka: </a:t>
            </a:r>
          </a:p>
          <a:p>
            <a:r>
              <a:rPr lang="cs-CZ" sz="1200" kern="1200" baseline="0" noProof="0" dirty="0" smtClean="0">
                <a:solidFill>
                  <a:schemeClr val="tx1"/>
                </a:solidFill>
                <a:latin typeface="+mn-lt"/>
                <a:ea typeface="+mn-ea"/>
                <a:cs typeface="+mn-cs"/>
              </a:rPr>
              <a:t>Odpověď na otázku a), zda ČR umožní panu R zápočet, zní: nikoliv. Důvod je ten, že jeho příjem ze zdrojů ve státě S vůbec nepodléhá zdanění v ČR. Pan R bude v ČR zdaňovat pouze příjmy přiřaditelné české SP, příjmy za služby poskytované ve státě S, jsou přiřaditelné do tohoto státu. Otázkou je, jak to prakticky provést v přiznání v ČR. Komanditní společnost bude mít v celosvětovém příjmu celkové příjmy i ze státu S. Příjmy a výdaje příslušející komplementáři vyčlení, ten si do svého přiznání ovšem nedá toto číslo, nýbrž z něj vyčlení příjem připadající na stát S. Pan C jako takový ve státě S dani nepodléhá, tudíž případná daň zaplacená na úrovni pana C ve státě S je tam zaplacena nesprávně a nemůže být v ČR započtena KS na daň z příjmů právnických osob a ani na uváděnou srážkovou daň. K otázce vynětí – ano, ale příjem komplementáře ČR nedaní, tedy jen vůči tomu, co připadá na komanditisty, přičemž, z logiky věci, toto se již nebude dále dělit na komplementáře. </a:t>
            </a:r>
          </a:p>
          <a:p>
            <a:r>
              <a:rPr lang="cs-CZ" sz="1200" kern="1200" baseline="0" noProof="0" dirty="0" smtClean="0">
                <a:solidFill>
                  <a:schemeClr val="tx1"/>
                </a:solidFill>
                <a:latin typeface="+mn-lt"/>
                <a:ea typeface="+mn-ea"/>
                <a:cs typeface="+mn-cs"/>
              </a:rPr>
              <a:t>Odpověď na otázku b): stát S by měl respektovat transparenci KS, tak jak je uplatňována v její zemi rezidence, jinak to nedává správné řešení (správné je dívat se skrz až „do konce“). V tom případě je vhodné doporučit využít článek smlouvy Řešení případů dohodou. Pokud daň zaplatí komanditní společnost, resp. daň není přiřaditelná komplementáři, ten si ji pak v rámci zápočtu nemůže v ČR uplatnit (MF řešilo podobný případ, kdy na Slovensku zdanili stálou provozovnu české v.o.s jako kdyby byla v ČR daňově netransparentní, tady pak společník – český daňový rezident - nemohl uplatnit zápočet daně. MFČR vyzvalo slovenskou stranu, aby uplatnili transparenci, oni na to přistoupili, společník si posléze zápočet mohl uplatnit). </a:t>
            </a:r>
          </a:p>
          <a:p>
            <a:r>
              <a:rPr lang="cs-CZ" sz="1200" kern="1200" baseline="0" noProof="0" dirty="0" smtClean="0">
                <a:solidFill>
                  <a:schemeClr val="tx1"/>
                </a:solidFill>
                <a:latin typeface="+mn-lt"/>
                <a:ea typeface="+mn-ea"/>
                <a:cs typeface="+mn-cs"/>
              </a:rPr>
              <a:t>Poznámka na okraj: Pokyn D-286 je určen pro situaci daňových nerezidentů v ČR. Na tuto situaci se neuplatní. </a:t>
            </a:r>
            <a:endParaRPr lang="cs-CZ" noProof="0" dirty="0"/>
          </a:p>
        </p:txBody>
      </p:sp>
      <p:sp>
        <p:nvSpPr>
          <p:cNvPr id="4" name="Slide Number Placeholder 3"/>
          <p:cNvSpPr>
            <a:spLocks noGrp="1"/>
          </p:cNvSpPr>
          <p:nvPr>
            <p:ph type="sldNum" sz="quarter" idx="10"/>
          </p:nvPr>
        </p:nvSpPr>
        <p:spPr/>
        <p:txBody>
          <a:bodyPr/>
          <a:lstStyle/>
          <a:p>
            <a:fld id="{E2B4A549-5280-48A3-A2D6-9787CD2F9632}"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cs-CZ" sz="1200" b="1" i="1" kern="1200" dirty="0" smtClean="0">
                <a:solidFill>
                  <a:schemeClr val="tx1"/>
                </a:solidFill>
                <a:latin typeface="+mn-lt"/>
                <a:ea typeface="+mn-ea"/>
                <a:cs typeface="+mn-cs"/>
              </a:rPr>
              <a:t>Situace </a:t>
            </a:r>
            <a:r>
              <a:rPr lang="cs-CZ" sz="1200" b="1" i="1" kern="1200" baseline="0" dirty="0" smtClean="0">
                <a:solidFill>
                  <a:schemeClr val="tx1"/>
                </a:solidFill>
                <a:latin typeface="+mn-lt"/>
                <a:ea typeface="+mn-ea"/>
                <a:cs typeface="+mn-cs"/>
              </a:rPr>
              <a:t> 1:</a:t>
            </a:r>
            <a:endParaRPr lang="en-US" sz="1200" kern="1200" dirty="0" smtClean="0">
              <a:solidFill>
                <a:schemeClr val="tx1"/>
              </a:solidFill>
              <a:latin typeface="+mn-lt"/>
              <a:ea typeface="+mn-ea"/>
              <a:cs typeface="+mn-cs"/>
            </a:endParaRPr>
          </a:p>
          <a:p>
            <a:r>
              <a:rPr lang="cs-CZ" sz="1200" b="1" i="1" kern="1200" dirty="0" smtClean="0">
                <a:solidFill>
                  <a:schemeClr val="tx1"/>
                </a:solidFill>
                <a:latin typeface="+mn-lt"/>
                <a:ea typeface="+mn-ea"/>
                <a:cs typeface="+mn-cs"/>
              </a:rPr>
              <a:t> </a:t>
            </a:r>
          </a:p>
          <a:p>
            <a:r>
              <a:rPr lang="cs-CZ" sz="1200" kern="1200" dirty="0" smtClean="0">
                <a:solidFill>
                  <a:schemeClr val="tx1"/>
                </a:solidFill>
                <a:latin typeface="+mn-lt"/>
                <a:ea typeface="+mn-ea"/>
                <a:cs typeface="+mn-cs"/>
              </a:rPr>
              <a:t>Zahraniční společnost má v Česku stálou provozovnu. V této provozovně má umístěn určitý movitý majetek.</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Společnost se rozhodne, že majetek v české stalé provozovně již nepotřebuje a přesune ho </a:t>
            </a:r>
            <a:endParaRPr lang="en-US" sz="1200" kern="1200" dirty="0" smtClean="0">
              <a:solidFill>
                <a:schemeClr val="tx1"/>
              </a:solidFill>
              <a:latin typeface="+mn-lt"/>
              <a:ea typeface="+mn-ea"/>
              <a:cs typeface="+mn-cs"/>
            </a:endParaRPr>
          </a:p>
          <a:p>
            <a:pPr lvl="0"/>
            <a:r>
              <a:rPr lang="cs-CZ" sz="1200" kern="1200" dirty="0" smtClean="0">
                <a:solidFill>
                  <a:schemeClr val="tx1"/>
                </a:solidFill>
                <a:latin typeface="+mn-lt"/>
                <a:ea typeface="+mn-ea"/>
                <a:cs typeface="+mn-cs"/>
              </a:rPr>
              <a:t>zpět do </a:t>
            </a:r>
            <a:r>
              <a:rPr lang="cs-CZ" sz="1200" kern="1200" dirty="0" err="1" smtClean="0">
                <a:solidFill>
                  <a:schemeClr val="tx1"/>
                </a:solidFill>
                <a:latin typeface="+mn-lt"/>
                <a:ea typeface="+mn-ea"/>
                <a:cs typeface="+mn-cs"/>
              </a:rPr>
              <a:t>Head</a:t>
            </a:r>
            <a:r>
              <a:rPr lang="cs-CZ" sz="1200" kern="1200" dirty="0" smtClean="0">
                <a:solidFill>
                  <a:schemeClr val="tx1"/>
                </a:solidFill>
                <a:latin typeface="+mn-lt"/>
                <a:ea typeface="+mn-ea"/>
                <a:cs typeface="+mn-cs"/>
              </a:rPr>
              <a:t> office</a:t>
            </a:r>
            <a:endParaRPr lang="en-US" sz="1200" kern="1200" dirty="0" smtClean="0">
              <a:solidFill>
                <a:schemeClr val="tx1"/>
              </a:solidFill>
              <a:latin typeface="+mn-lt"/>
              <a:ea typeface="+mn-ea"/>
              <a:cs typeface="+mn-cs"/>
            </a:endParaRPr>
          </a:p>
          <a:p>
            <a:pPr lvl="0"/>
            <a:r>
              <a:rPr lang="cs-CZ" sz="1200" kern="1200" dirty="0" smtClean="0">
                <a:solidFill>
                  <a:schemeClr val="tx1"/>
                </a:solidFill>
                <a:latin typeface="+mn-lt"/>
                <a:ea typeface="+mn-ea"/>
                <a:cs typeface="+mn-cs"/>
              </a:rPr>
              <a:t>do jiné stalé provozovny podniku v jiném státě</a:t>
            </a:r>
            <a:endParaRPr lang="en-US" sz="1200" kern="1200" dirty="0" smtClean="0">
              <a:solidFill>
                <a:schemeClr val="tx1"/>
              </a:solidFill>
              <a:latin typeface="+mn-lt"/>
              <a:ea typeface="+mn-ea"/>
              <a:cs typeface="+mn-cs"/>
            </a:endParaRPr>
          </a:p>
          <a:p>
            <a:endParaRPr lang="cs-CZ" sz="1200" b="1" i="1" kern="1200" dirty="0" smtClean="0">
              <a:solidFill>
                <a:schemeClr val="tx1"/>
              </a:solidFill>
              <a:latin typeface="+mn-lt"/>
              <a:ea typeface="+mn-ea"/>
              <a:cs typeface="+mn-cs"/>
            </a:endParaRPr>
          </a:p>
          <a:p>
            <a:r>
              <a:rPr lang="cs-CZ" sz="1200" b="1" i="1" kern="1200" dirty="0" smtClean="0">
                <a:solidFill>
                  <a:schemeClr val="tx1"/>
                </a:solidFill>
                <a:latin typeface="+mn-lt"/>
                <a:ea typeface="+mn-ea"/>
                <a:cs typeface="+mn-cs"/>
              </a:rPr>
              <a:t>Situace 2:</a:t>
            </a:r>
            <a:endParaRPr lang="en-US" sz="1200" kern="1200" dirty="0" smtClean="0">
              <a:solidFill>
                <a:schemeClr val="tx1"/>
              </a:solidFill>
              <a:latin typeface="+mn-lt"/>
              <a:ea typeface="+mn-ea"/>
              <a:cs typeface="+mn-cs"/>
            </a:endParaRPr>
          </a:p>
          <a:p>
            <a:r>
              <a:rPr lang="cs-CZ" sz="1200" b="1" i="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Zahraniční společnost má v Česku stálou provozovnu. V této provozovně má umístěn určitý movitý majetek. Společnost se rozhodne, stálou provozovnu jako celek, respektive jednotlivá aktiva prodat jinému subjektu. Budeme uvažovat o subjektu – rezidentu v ČR.</a:t>
            </a:r>
            <a:endParaRPr lang="en-US" sz="1200" kern="1200" dirty="0" smtClean="0">
              <a:solidFill>
                <a:schemeClr val="tx1"/>
              </a:solidFill>
              <a:latin typeface="+mn-lt"/>
              <a:ea typeface="+mn-ea"/>
              <a:cs typeface="+mn-cs"/>
            </a:endParaRPr>
          </a:p>
          <a:p>
            <a:r>
              <a:rPr lang="cs-CZ" sz="1200" b="1" i="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cs-CZ" sz="1200" b="1" i="1" kern="1200" dirty="0" smtClean="0">
                <a:solidFill>
                  <a:schemeClr val="tx1"/>
                </a:solidFill>
                <a:latin typeface="+mn-lt"/>
                <a:ea typeface="+mn-ea"/>
                <a:cs typeface="+mn-cs"/>
              </a:rPr>
              <a:t>Řešení situace 1:</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Stálá provozovna není samostatným subjektem odděleným od jiných částí podniku, který ji zřídil. Z právního hlediska se jedná o přesuny majetku v rámci podniku a z hlediska generování zisku v podniku jako celku žádný zisk nevzniká, protože se nejedná o prodej třetí straně.</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Do roku 2010 Komentář k Modelové smlouvě OECD ve svém článku sice vycházel z konceptu stálé provozovny jako samostatného subjektu („</a:t>
            </a:r>
            <a:r>
              <a:rPr lang="cs-CZ" sz="1200" kern="1200" dirty="0" err="1" smtClean="0">
                <a:solidFill>
                  <a:schemeClr val="tx1"/>
                </a:solidFill>
                <a:latin typeface="+mn-lt"/>
                <a:ea typeface="+mn-ea"/>
                <a:cs typeface="+mn-cs"/>
              </a:rPr>
              <a:t>separate</a:t>
            </a:r>
            <a:r>
              <a:rPr lang="cs-CZ" sz="1200" kern="1200" dirty="0" smtClean="0">
                <a:solidFill>
                  <a:schemeClr val="tx1"/>
                </a:solidFill>
                <a:latin typeface="+mn-lt"/>
                <a:ea typeface="+mn-ea"/>
                <a:cs typeface="+mn-cs"/>
              </a:rPr>
              <a:t> entity </a:t>
            </a:r>
            <a:r>
              <a:rPr lang="cs-CZ" sz="1200" kern="1200" dirty="0" err="1" smtClean="0">
                <a:solidFill>
                  <a:schemeClr val="tx1"/>
                </a:solidFill>
                <a:latin typeface="+mn-lt"/>
                <a:ea typeface="+mn-ea"/>
                <a:cs typeface="+mn-cs"/>
              </a:rPr>
              <a:t>approach</a:t>
            </a:r>
            <a:r>
              <a:rPr lang="cs-CZ" sz="1200" kern="1200" dirty="0" smtClean="0">
                <a:solidFill>
                  <a:schemeClr val="tx1"/>
                </a:solidFill>
                <a:latin typeface="+mn-lt"/>
                <a:ea typeface="+mn-ea"/>
                <a:cs typeface="+mn-cs"/>
              </a:rPr>
              <a:t>“), avšak tento koncept nebyl uplatňován důsledně. To znamená – stálé provozovně se přiřazoval příjem, který by realizoval nezávislý podnik v tržních vztazích za obdobných okolností. Vůči příjmům byly přiřaditelné veškeré výdaje vynaložené v souvislosti se stálou provozovnou, ať už byly vynaloženy kdekoli. K tomuto pravidlu existovaly výjimky: Komentář výslovně zakazoval uplatnit ve stálé provozovně úroky, licenční poplatky a podobné platby za poskytnuté fondy či majetek z </a:t>
            </a:r>
            <a:r>
              <a:rPr lang="cs-CZ" sz="1200" kern="1200" dirty="0" err="1" smtClean="0">
                <a:solidFill>
                  <a:schemeClr val="tx1"/>
                </a:solidFill>
                <a:latin typeface="+mn-lt"/>
                <a:ea typeface="+mn-ea"/>
                <a:cs typeface="+mn-cs"/>
              </a:rPr>
              <a:t>Head</a:t>
            </a:r>
            <a:r>
              <a:rPr lang="cs-CZ" sz="1200" kern="1200" dirty="0" smtClean="0">
                <a:solidFill>
                  <a:schemeClr val="tx1"/>
                </a:solidFill>
                <a:latin typeface="+mn-lt"/>
                <a:ea typeface="+mn-ea"/>
                <a:cs typeface="+mn-cs"/>
              </a:rPr>
              <a:t> office. Za služby poskytnuté od </a:t>
            </a:r>
            <a:r>
              <a:rPr lang="cs-CZ" sz="1200" kern="1200" dirty="0" err="1" smtClean="0">
                <a:solidFill>
                  <a:schemeClr val="tx1"/>
                </a:solidFill>
                <a:latin typeface="+mn-lt"/>
                <a:ea typeface="+mn-ea"/>
                <a:cs typeface="+mn-cs"/>
              </a:rPr>
              <a:t>Head</a:t>
            </a:r>
            <a:r>
              <a:rPr lang="cs-CZ" sz="1200" kern="1200" dirty="0" smtClean="0">
                <a:solidFill>
                  <a:schemeClr val="tx1"/>
                </a:solidFill>
                <a:latin typeface="+mn-lt"/>
                <a:ea typeface="+mn-ea"/>
                <a:cs typeface="+mn-cs"/>
              </a:rPr>
              <a:t> office nebylo možné „účtovat“ ziskové rozpětí a nebylo možné uplatnit si jakékoliv náklady za manažerské služby ze strany </a:t>
            </a:r>
            <a:r>
              <a:rPr lang="cs-CZ" sz="1200" kern="1200" dirty="0" err="1" smtClean="0">
                <a:solidFill>
                  <a:schemeClr val="tx1"/>
                </a:solidFill>
                <a:latin typeface="+mn-lt"/>
                <a:ea typeface="+mn-ea"/>
                <a:cs typeface="+mn-cs"/>
              </a:rPr>
              <a:t>Head</a:t>
            </a:r>
            <a:r>
              <a:rPr lang="cs-CZ" sz="1200" kern="1200" dirty="0" smtClean="0">
                <a:solidFill>
                  <a:schemeClr val="tx1"/>
                </a:solidFill>
                <a:latin typeface="+mn-lt"/>
                <a:ea typeface="+mn-ea"/>
                <a:cs typeface="+mn-cs"/>
              </a:rPr>
              <a:t> office. I pro přesun majetku mezi stálou provozovnou a </a:t>
            </a:r>
            <a:r>
              <a:rPr lang="cs-CZ" sz="1200" kern="1200" dirty="0" err="1" smtClean="0">
                <a:solidFill>
                  <a:schemeClr val="tx1"/>
                </a:solidFill>
                <a:latin typeface="+mn-lt"/>
                <a:ea typeface="+mn-ea"/>
                <a:cs typeface="+mn-cs"/>
              </a:rPr>
              <a:t>Head</a:t>
            </a:r>
            <a:r>
              <a:rPr lang="cs-CZ" sz="1200" kern="1200" dirty="0" smtClean="0">
                <a:solidFill>
                  <a:schemeClr val="tx1"/>
                </a:solidFill>
                <a:latin typeface="+mn-lt"/>
                <a:ea typeface="+mn-ea"/>
                <a:cs typeface="+mn-cs"/>
              </a:rPr>
              <a:t> office nebo dvěma stálými provozovnami, pokud víme, nebylo obvyklé v českých podmínkách, že by tento přesun byl v základu daně stálé provozovny v ČR „oceněn“, resp. že by se mu přičítal nějaký příjem (</a:t>
            </a:r>
            <a:r>
              <a:rPr lang="cs-CZ" sz="1200" kern="1200" dirty="0" err="1" smtClean="0">
                <a:solidFill>
                  <a:schemeClr val="tx1"/>
                </a:solidFill>
                <a:latin typeface="+mn-lt"/>
                <a:ea typeface="+mn-ea"/>
                <a:cs typeface="+mn-cs"/>
              </a:rPr>
              <a:t>notional</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income</a:t>
            </a:r>
            <a:r>
              <a:rPr lang="cs-CZ" sz="1200" kern="1200" dirty="0" smtClean="0">
                <a:solidFill>
                  <a:schemeClr val="tx1"/>
                </a:solidFill>
                <a:latin typeface="+mn-lt"/>
                <a:ea typeface="+mn-ea"/>
                <a:cs typeface="+mn-cs"/>
              </a:rPr>
              <a:t>), ledaže by docházelo k prodeji třetí straně. Viz též zpráva T. </a:t>
            </a:r>
            <a:r>
              <a:rPr lang="cs-CZ" sz="1200" kern="1200" dirty="0" err="1" smtClean="0">
                <a:solidFill>
                  <a:schemeClr val="tx1"/>
                </a:solidFill>
                <a:latin typeface="+mn-lt"/>
                <a:ea typeface="+mn-ea"/>
                <a:cs typeface="+mn-cs"/>
              </a:rPr>
              <a:t>Balco</a:t>
            </a:r>
            <a:r>
              <a:rPr lang="cs-CZ" sz="1200" kern="1200" dirty="0" smtClean="0">
                <a:solidFill>
                  <a:schemeClr val="tx1"/>
                </a:solidFill>
                <a:latin typeface="+mn-lt"/>
                <a:ea typeface="+mn-ea"/>
                <a:cs typeface="+mn-cs"/>
              </a:rPr>
              <a:t> pro International </a:t>
            </a:r>
            <a:r>
              <a:rPr lang="cs-CZ" sz="1200" kern="1200" dirty="0" err="1" smtClean="0">
                <a:solidFill>
                  <a:schemeClr val="tx1"/>
                </a:solidFill>
                <a:latin typeface="+mn-lt"/>
                <a:ea typeface="+mn-ea"/>
                <a:cs typeface="+mn-cs"/>
              </a:rPr>
              <a:t>Fiscal</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Association</a:t>
            </a:r>
            <a:r>
              <a:rPr lang="cs-CZ" sz="1200" kern="1200" dirty="0" smtClean="0">
                <a:solidFill>
                  <a:schemeClr val="tx1"/>
                </a:solidFill>
                <a:latin typeface="+mn-lt"/>
                <a:ea typeface="+mn-ea"/>
                <a:cs typeface="+mn-cs"/>
              </a:rPr>
              <a:t> na téma Přiřazení příjmů stálé provozovně z roku 2006.</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Od roku 2010 se významně změnil článek 7 Modelové smlouvy a komentář k němu. OECD přijalo jako jediný možný přístup ke stanovení základu daně stálé provozovny tzv. </a:t>
            </a:r>
            <a:r>
              <a:rPr lang="cs-CZ" sz="1200" kern="1200" dirty="0" err="1" smtClean="0">
                <a:solidFill>
                  <a:schemeClr val="tx1"/>
                </a:solidFill>
                <a:latin typeface="+mn-lt"/>
                <a:ea typeface="+mn-ea"/>
                <a:cs typeface="+mn-cs"/>
              </a:rPr>
              <a:t>Authorized</a:t>
            </a:r>
            <a:r>
              <a:rPr lang="cs-CZ" sz="1200" kern="1200" dirty="0" smtClean="0">
                <a:solidFill>
                  <a:schemeClr val="tx1"/>
                </a:solidFill>
                <a:latin typeface="+mn-lt"/>
                <a:ea typeface="+mn-ea"/>
                <a:cs typeface="+mn-cs"/>
              </a:rPr>
              <a:t> OECD </a:t>
            </a:r>
            <a:r>
              <a:rPr lang="cs-CZ" sz="1200" kern="1200" dirty="0" err="1" smtClean="0">
                <a:solidFill>
                  <a:schemeClr val="tx1"/>
                </a:solidFill>
                <a:latin typeface="+mn-lt"/>
                <a:ea typeface="+mn-ea"/>
                <a:cs typeface="+mn-cs"/>
              </a:rPr>
              <a:t>Approach</a:t>
            </a:r>
            <a:r>
              <a:rPr lang="cs-CZ" sz="1200" kern="1200" dirty="0" smtClean="0">
                <a:solidFill>
                  <a:schemeClr val="tx1"/>
                </a:solidFill>
                <a:latin typeface="+mn-lt"/>
                <a:ea typeface="+mn-ea"/>
                <a:cs typeface="+mn-cs"/>
              </a:rPr>
              <a:t> (AOA), který vychází z důsledného uplatnění „samostatnosti“ stálé provozovny. Stálé provozovně podle funkční analýzy mají být přiděleny funkce, které vykonává prostřednictvím personálu, podle toho přiřazen majetek, který je nutný k výkonu funkcí, přiřazena rizika, který nese a kapitál (</a:t>
            </a:r>
            <a:r>
              <a:rPr lang="cs-CZ" sz="1200" kern="1200" dirty="0" err="1" smtClean="0">
                <a:solidFill>
                  <a:schemeClr val="tx1"/>
                </a:solidFill>
                <a:latin typeface="+mn-lt"/>
                <a:ea typeface="+mn-ea"/>
                <a:cs typeface="+mn-cs"/>
              </a:rPr>
              <a:t>notional</a:t>
            </a:r>
            <a:r>
              <a:rPr lang="cs-CZ" sz="1200" kern="1200" dirty="0" smtClean="0">
                <a:solidFill>
                  <a:schemeClr val="tx1"/>
                </a:solidFill>
                <a:latin typeface="+mn-lt"/>
                <a:ea typeface="+mn-ea"/>
                <a:cs typeface="+mn-cs"/>
              </a:rPr>
              <a:t> capital). Veškeré transakce mezi částmi podniku, ať stálou provozovnou a </a:t>
            </a:r>
            <a:r>
              <a:rPr lang="cs-CZ" sz="1200" kern="1200" dirty="0" err="1" smtClean="0">
                <a:solidFill>
                  <a:schemeClr val="tx1"/>
                </a:solidFill>
                <a:latin typeface="+mn-lt"/>
                <a:ea typeface="+mn-ea"/>
                <a:cs typeface="+mn-cs"/>
              </a:rPr>
              <a:t>Head</a:t>
            </a:r>
            <a:r>
              <a:rPr lang="cs-CZ" sz="1200" kern="1200" dirty="0" smtClean="0">
                <a:solidFill>
                  <a:schemeClr val="tx1"/>
                </a:solidFill>
                <a:latin typeface="+mn-lt"/>
                <a:ea typeface="+mn-ea"/>
                <a:cs typeface="+mn-cs"/>
              </a:rPr>
              <a:t> office nebo dvěma stálými provozovnami, se mají pro daňové účely zohledňovat a přiřazovat jim příjem (resp. „</a:t>
            </a:r>
            <a:r>
              <a:rPr lang="cs-CZ" sz="1200" kern="1200" dirty="0" err="1" smtClean="0">
                <a:solidFill>
                  <a:schemeClr val="tx1"/>
                </a:solidFill>
                <a:latin typeface="+mn-lt"/>
                <a:ea typeface="+mn-ea"/>
                <a:cs typeface="+mn-cs"/>
              </a:rPr>
              <a:t>notional</a:t>
            </a:r>
            <a:r>
              <a:rPr lang="cs-CZ" sz="1200" kern="1200" dirty="0" smtClean="0">
                <a:solidFill>
                  <a:schemeClr val="tx1"/>
                </a:solidFill>
                <a:latin typeface="+mn-lt"/>
                <a:ea typeface="+mn-ea"/>
                <a:cs typeface="+mn-cs"/>
              </a:rPr>
              <a:t>“ příjem). K tomu AOA přístupu mělo 6 států výhrady. Česká republika nebyla mezi nimi. Zatím nám jako daňovým poradcům není zcela jasné, do jaké míry bude daňová správa při stanovování základu daně stálých provozoven tento AOA přístup uplatňovat. Domníváme se, že tyto otázky by případně měly být rozpracovány v zákoně o daních z příjmů nebo přinejmenším v nějakém pokynu GFŘ, který by rozpracovával Komentář OECD.</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Dotaz</a:t>
            </a:r>
            <a:r>
              <a:rPr lang="cs-CZ"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Při přesunu majetku z jedné části podniku do druhé přes hranice má se u české stálé provozovny zohlednit v příjmu cena za přesun majetku, jako kdyby to byl prodej mezi nezávislými samostatnými subjekty, tzn. včetně ziskové přirážky? Nebo se má zohlednit hodnota majetku bez ziskové přirážky? Nebo se nemá v základu daně zohledňovat nic, vzhledem k tomu, že z právního hlediska tam nedochází k žádnému prodeji?</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Domníváme se, že jsou v podstatě možné dva, resp. tři přístupy. Prosíme potvrdit správnost daňového posouzení:</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b="1" i="1" kern="1200" dirty="0" smtClean="0">
                <a:solidFill>
                  <a:schemeClr val="tx1"/>
                </a:solidFill>
                <a:latin typeface="+mn-lt"/>
                <a:ea typeface="+mn-ea"/>
                <a:cs typeface="+mn-cs"/>
              </a:rPr>
              <a:t>Řešení situace 2:</a:t>
            </a:r>
            <a:endParaRPr lang="en-US" sz="1200" kern="1200" dirty="0" smtClean="0">
              <a:solidFill>
                <a:schemeClr val="tx1"/>
              </a:solidFill>
              <a:latin typeface="+mn-lt"/>
              <a:ea typeface="+mn-ea"/>
              <a:cs typeface="+mn-cs"/>
            </a:endParaRPr>
          </a:p>
          <a:p>
            <a:endParaRPr lang="cs-CZ"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1)	Stálá provozovna, dříve než ukončí činnost v ČR, prodá svoje aktiva v ČR.  Příjmy z prodeje movitého majetku patřícího stálé provozovně budou zdaněny v ČR jako příjem přiřaditelný této stálé provozovně. Pokud součástí bude nemovitý majetek umístěný v ČR, pak prodej tohoto majetku bude také podléhat zdanění v ČR. Poté stálá provozovna ukončí svoji činnost a odregistruje se.</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2)	Bude-li se jednat o organizační složku, bylo by možné prodat ji jako část podniku. Z hlediska zdanění a použití smluv o zamezení dvojího zdanění však postup bude stejný jako u bodu 1) – tedy zdaní se zisk z prodeje movitého majetku (dle výkladu OECD – jiný majetek než nemovitý) patřícího stálé provozovně a zisk z prodeje nemovitostí umístěných na území ČR.</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3)	Třetí možností je i postup následující: Stálá provozovna ukončí činnost v ČR a přesune svá aktiva do </a:t>
            </a:r>
            <a:r>
              <a:rPr lang="cs-CZ" sz="1200" kern="1200" dirty="0" err="1" smtClean="0">
                <a:solidFill>
                  <a:schemeClr val="tx1"/>
                </a:solidFill>
                <a:latin typeface="+mn-lt"/>
                <a:ea typeface="+mn-ea"/>
                <a:cs typeface="+mn-cs"/>
              </a:rPr>
              <a:t>Head</a:t>
            </a:r>
            <a:r>
              <a:rPr lang="cs-CZ" sz="1200" kern="1200" dirty="0" smtClean="0">
                <a:solidFill>
                  <a:schemeClr val="tx1"/>
                </a:solidFill>
                <a:latin typeface="+mn-lt"/>
                <a:ea typeface="+mn-ea"/>
                <a:cs typeface="+mn-cs"/>
              </a:rPr>
              <a:t> office. Následně </a:t>
            </a:r>
            <a:r>
              <a:rPr lang="cs-CZ" sz="1200" kern="1200" dirty="0" err="1" smtClean="0">
                <a:solidFill>
                  <a:schemeClr val="tx1"/>
                </a:solidFill>
                <a:latin typeface="+mn-lt"/>
                <a:ea typeface="+mn-ea"/>
                <a:cs typeface="+mn-cs"/>
              </a:rPr>
              <a:t>Head</a:t>
            </a:r>
            <a:r>
              <a:rPr lang="cs-CZ" sz="1200" kern="1200" dirty="0" smtClean="0">
                <a:solidFill>
                  <a:schemeClr val="tx1"/>
                </a:solidFill>
                <a:latin typeface="+mn-lt"/>
                <a:ea typeface="+mn-ea"/>
                <a:cs typeface="+mn-cs"/>
              </a:rPr>
              <a:t> office prodá majetek třetí straně, tedy v našem případě subjektu v ČR. V takovém případě nebude stálé provozovně přiřazen příjem z prodeje majetku, případně pouze „</a:t>
            </a:r>
            <a:r>
              <a:rPr lang="cs-CZ" sz="1200" kern="1200" dirty="0" err="1" smtClean="0">
                <a:solidFill>
                  <a:schemeClr val="tx1"/>
                </a:solidFill>
                <a:latin typeface="+mn-lt"/>
                <a:ea typeface="+mn-ea"/>
                <a:cs typeface="+mn-cs"/>
              </a:rPr>
              <a:t>notional</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income</a:t>
            </a:r>
            <a:r>
              <a:rPr lang="cs-CZ" sz="1200" kern="1200" dirty="0" smtClean="0">
                <a:solidFill>
                  <a:schemeClr val="tx1"/>
                </a:solidFill>
                <a:latin typeface="+mn-lt"/>
                <a:ea typeface="+mn-ea"/>
                <a:cs typeface="+mn-cs"/>
              </a:rPr>
              <a:t>“ dle řešení situace 1. Nemovitý majetek umístěný na našem území by každopádně zdaněn v ČR byl. Následný prodej movitého majetku od </a:t>
            </a:r>
            <a:r>
              <a:rPr lang="cs-CZ" sz="1200" kern="1200" dirty="0" err="1" smtClean="0">
                <a:solidFill>
                  <a:schemeClr val="tx1"/>
                </a:solidFill>
                <a:latin typeface="+mn-lt"/>
                <a:ea typeface="+mn-ea"/>
                <a:cs typeface="+mn-cs"/>
              </a:rPr>
              <a:t>Head</a:t>
            </a:r>
            <a:r>
              <a:rPr lang="cs-CZ" sz="1200" kern="1200" dirty="0" smtClean="0">
                <a:solidFill>
                  <a:schemeClr val="tx1"/>
                </a:solidFill>
                <a:latin typeface="+mn-lt"/>
                <a:ea typeface="+mn-ea"/>
                <a:cs typeface="+mn-cs"/>
              </a:rPr>
              <a:t> office českému subjektu zdaněn v ČR nebude, neboť není příjmem ze zdrojů v ČR.</a:t>
            </a:r>
            <a:endParaRPr lang="en-US"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Zápis z diskuse s ing. Bláhou na sekci mezinárodního zdanění ze dne 17.5.2012: </a:t>
            </a:r>
            <a:endParaRPr lang="en-US" sz="1200" kern="1200" dirty="0" smtClean="0">
              <a:solidFill>
                <a:schemeClr val="tx1"/>
              </a:solidFill>
              <a:latin typeface="+mn-lt"/>
              <a:ea typeface="+mn-ea"/>
              <a:cs typeface="+mn-cs"/>
            </a:endParaRPr>
          </a:p>
          <a:p>
            <a:r>
              <a:rPr lang="cs-CZ" sz="1200" i="1" kern="1200" dirty="0" smtClean="0">
                <a:solidFill>
                  <a:schemeClr val="tx1"/>
                </a:solidFill>
                <a:latin typeface="+mn-lt"/>
                <a:ea typeface="+mn-ea"/>
                <a:cs typeface="+mn-cs"/>
              </a:rPr>
              <a:t>Ujasnění problematiky základu daně u přesunu majetku ze stálé provozovny jiné části podniku do jiné země a přesunu majetku ze stálé provozovny zpět </a:t>
            </a:r>
            <a:r>
              <a:rPr lang="cs-CZ" sz="1200" i="1" kern="1200" dirty="0" err="1" smtClean="0">
                <a:solidFill>
                  <a:schemeClr val="tx1"/>
                </a:solidFill>
                <a:latin typeface="+mn-lt"/>
                <a:ea typeface="+mn-ea"/>
                <a:cs typeface="+mn-cs"/>
              </a:rPr>
              <a:t>Head</a:t>
            </a:r>
            <a:r>
              <a:rPr lang="cs-CZ" sz="1200" i="1" kern="1200" dirty="0" smtClean="0">
                <a:solidFill>
                  <a:schemeClr val="tx1"/>
                </a:solidFill>
                <a:latin typeface="+mn-lt"/>
                <a:ea typeface="+mn-ea"/>
                <a:cs typeface="+mn-cs"/>
              </a:rPr>
              <a:t> office: </a:t>
            </a:r>
            <a:r>
              <a:rPr lang="cs-CZ" sz="1200" kern="1200" dirty="0" smtClean="0">
                <a:solidFill>
                  <a:schemeClr val="tx1"/>
                </a:solidFill>
                <a:latin typeface="+mn-lt"/>
                <a:ea typeface="+mn-ea"/>
                <a:cs typeface="+mn-cs"/>
              </a:rPr>
              <a:t>Ve smlouvách o zamezení dvojího zdanění sjednaných podle starších modelů OECD (tedy do r. 2010) byl používán „</a:t>
            </a:r>
            <a:r>
              <a:rPr lang="cs-CZ" sz="1200" kern="1200" dirty="0" err="1" smtClean="0">
                <a:solidFill>
                  <a:schemeClr val="tx1"/>
                </a:solidFill>
                <a:latin typeface="+mn-lt"/>
                <a:ea typeface="+mn-ea"/>
                <a:cs typeface="+mn-cs"/>
              </a:rPr>
              <a:t>separate</a:t>
            </a:r>
            <a:r>
              <a:rPr lang="cs-CZ" sz="1200" kern="1200" dirty="0" smtClean="0">
                <a:solidFill>
                  <a:schemeClr val="tx1"/>
                </a:solidFill>
                <a:latin typeface="+mn-lt"/>
                <a:ea typeface="+mn-ea"/>
                <a:cs typeface="+mn-cs"/>
              </a:rPr>
              <a:t> entity </a:t>
            </a:r>
            <a:r>
              <a:rPr lang="cs-CZ" sz="1200" kern="1200" dirty="0" err="1" smtClean="0">
                <a:solidFill>
                  <a:schemeClr val="tx1"/>
                </a:solidFill>
                <a:latin typeface="+mn-lt"/>
                <a:ea typeface="+mn-ea"/>
                <a:cs typeface="+mn-cs"/>
              </a:rPr>
              <a:t>approach</a:t>
            </a:r>
            <a:r>
              <a:rPr lang="cs-CZ" sz="1200" kern="1200" dirty="0" smtClean="0">
                <a:solidFill>
                  <a:schemeClr val="tx1"/>
                </a:solidFill>
                <a:latin typeface="+mn-lt"/>
                <a:ea typeface="+mn-ea"/>
                <a:cs typeface="+mn-cs"/>
              </a:rPr>
              <a:t>“, s těmi omezeními pro operace mezi </a:t>
            </a:r>
            <a:r>
              <a:rPr lang="cs-CZ" sz="1200" kern="1200" dirty="0" err="1" smtClean="0">
                <a:solidFill>
                  <a:schemeClr val="tx1"/>
                </a:solidFill>
                <a:latin typeface="+mn-lt"/>
                <a:ea typeface="+mn-ea"/>
                <a:cs typeface="+mn-cs"/>
              </a:rPr>
              <a:t>Head</a:t>
            </a:r>
            <a:r>
              <a:rPr lang="cs-CZ" sz="1200" kern="1200" dirty="0" smtClean="0">
                <a:solidFill>
                  <a:schemeClr val="tx1"/>
                </a:solidFill>
                <a:latin typeface="+mn-lt"/>
                <a:ea typeface="+mn-ea"/>
                <a:cs typeface="+mn-cs"/>
              </a:rPr>
              <a:t> office a PE, a PE a ostatními částmi podniku, které vyplývaly z Komentáře OECD. AOA (OECD </a:t>
            </a:r>
            <a:r>
              <a:rPr lang="cs-CZ" sz="1200" kern="1200" dirty="0" err="1" smtClean="0">
                <a:solidFill>
                  <a:schemeClr val="tx1"/>
                </a:solidFill>
                <a:latin typeface="+mn-lt"/>
                <a:ea typeface="+mn-ea"/>
                <a:cs typeface="+mn-cs"/>
              </a:rPr>
              <a:t>Authorized</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Approach</a:t>
            </a:r>
            <a:r>
              <a:rPr lang="cs-CZ" sz="1200" kern="1200" dirty="0" smtClean="0">
                <a:solidFill>
                  <a:schemeClr val="tx1"/>
                </a:solidFill>
                <a:latin typeface="+mn-lt"/>
                <a:ea typeface="+mn-ea"/>
                <a:cs typeface="+mn-cs"/>
              </a:rPr>
              <a:t>) počítá s tím, že pro přiřazení příjmů PE se veškeré operace uvnitř podniku zohledňovat budou, a to více méně za pomoci metod Transfer </a:t>
            </a:r>
            <a:r>
              <a:rPr lang="cs-CZ" sz="1200" kern="1200" dirty="0" err="1" smtClean="0">
                <a:solidFill>
                  <a:schemeClr val="tx1"/>
                </a:solidFill>
                <a:latin typeface="+mn-lt"/>
                <a:ea typeface="+mn-ea"/>
                <a:cs typeface="+mn-cs"/>
              </a:rPr>
              <a:t>Pricingu</a:t>
            </a:r>
            <a:r>
              <a:rPr lang="cs-CZ" sz="1200" kern="1200" dirty="0" smtClean="0">
                <a:solidFill>
                  <a:schemeClr val="tx1"/>
                </a:solidFill>
                <a:latin typeface="+mn-lt"/>
                <a:ea typeface="+mn-ea"/>
                <a:cs typeface="+mn-cs"/>
              </a:rPr>
              <a:t>. Ing. Bláha potvrdil, že AOA se použije až pro nově sjednané smlouvy podle nového textu čl. 7 Modelové smlouvy, tedy podle stávajících smluv se postup v praxi při stanovení základu daně nemění. Je ovšem otázkou, zda důsledné použití AOA při přesunu majetku mezi částmi podniku, aniž by majetek byl prodán třetí osobě, neznamená „exit </a:t>
            </a:r>
            <a:r>
              <a:rPr lang="cs-CZ" sz="1200" kern="1200" dirty="0" err="1" smtClean="0">
                <a:solidFill>
                  <a:schemeClr val="tx1"/>
                </a:solidFill>
                <a:latin typeface="+mn-lt"/>
                <a:ea typeface="+mn-ea"/>
                <a:cs typeface="+mn-cs"/>
              </a:rPr>
              <a:t>taxation</a:t>
            </a:r>
            <a:r>
              <a:rPr lang="cs-CZ" sz="1200" kern="1200" dirty="0" smtClean="0">
                <a:solidFill>
                  <a:schemeClr val="tx1"/>
                </a:solidFill>
                <a:latin typeface="+mn-lt"/>
                <a:ea typeface="+mn-ea"/>
                <a:cs typeface="+mn-cs"/>
              </a:rPr>
              <a:t>“, které v ČR zavedené není.</a:t>
            </a:r>
            <a:endParaRPr lang="en-US"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2B4A549-5280-48A3-A2D6-9787CD2F9632}"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cs-CZ" sz="1200" b="1" i="1" kern="1200" dirty="0" smtClean="0">
                <a:solidFill>
                  <a:schemeClr val="tx1"/>
                </a:solidFill>
                <a:latin typeface="+mn-lt"/>
                <a:ea typeface="+mn-ea"/>
                <a:cs typeface="+mn-cs"/>
              </a:rPr>
              <a:t>Situace </a:t>
            </a:r>
            <a:r>
              <a:rPr lang="cs-CZ" sz="1200" b="1" i="1" kern="1200" baseline="0" dirty="0" smtClean="0">
                <a:solidFill>
                  <a:schemeClr val="tx1"/>
                </a:solidFill>
                <a:latin typeface="+mn-lt"/>
                <a:ea typeface="+mn-ea"/>
                <a:cs typeface="+mn-cs"/>
              </a:rPr>
              <a:t> 1:</a:t>
            </a:r>
            <a:endParaRPr lang="en-US" sz="1200" kern="1200" dirty="0" smtClean="0">
              <a:solidFill>
                <a:schemeClr val="tx1"/>
              </a:solidFill>
              <a:latin typeface="+mn-lt"/>
              <a:ea typeface="+mn-ea"/>
              <a:cs typeface="+mn-cs"/>
            </a:endParaRPr>
          </a:p>
          <a:p>
            <a:r>
              <a:rPr lang="cs-CZ" sz="1200" b="1" i="1" kern="1200" dirty="0" smtClean="0">
                <a:solidFill>
                  <a:schemeClr val="tx1"/>
                </a:solidFill>
                <a:latin typeface="+mn-lt"/>
                <a:ea typeface="+mn-ea"/>
                <a:cs typeface="+mn-cs"/>
              </a:rPr>
              <a:t> </a:t>
            </a:r>
          </a:p>
          <a:p>
            <a:r>
              <a:rPr lang="cs-CZ" sz="1200" kern="1200" dirty="0" smtClean="0">
                <a:solidFill>
                  <a:schemeClr val="tx1"/>
                </a:solidFill>
                <a:latin typeface="+mn-lt"/>
                <a:ea typeface="+mn-ea"/>
                <a:cs typeface="+mn-cs"/>
              </a:rPr>
              <a:t>Zahraniční společnost má v Česku stálou provozovnu. V této provozovně má umístěn určitý movitý majetek.</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Společnost se rozhodne, že majetek v české stalé provozovně již nepotřebuje a přesune ho </a:t>
            </a:r>
            <a:endParaRPr lang="en-US" sz="1200" kern="1200" dirty="0" smtClean="0">
              <a:solidFill>
                <a:schemeClr val="tx1"/>
              </a:solidFill>
              <a:latin typeface="+mn-lt"/>
              <a:ea typeface="+mn-ea"/>
              <a:cs typeface="+mn-cs"/>
            </a:endParaRPr>
          </a:p>
          <a:p>
            <a:pPr lvl="0"/>
            <a:r>
              <a:rPr lang="cs-CZ" sz="1200" kern="1200" dirty="0" smtClean="0">
                <a:solidFill>
                  <a:schemeClr val="tx1"/>
                </a:solidFill>
                <a:latin typeface="+mn-lt"/>
                <a:ea typeface="+mn-ea"/>
                <a:cs typeface="+mn-cs"/>
              </a:rPr>
              <a:t>zpět do </a:t>
            </a:r>
            <a:r>
              <a:rPr lang="cs-CZ" sz="1200" kern="1200" dirty="0" err="1" smtClean="0">
                <a:solidFill>
                  <a:schemeClr val="tx1"/>
                </a:solidFill>
                <a:latin typeface="+mn-lt"/>
                <a:ea typeface="+mn-ea"/>
                <a:cs typeface="+mn-cs"/>
              </a:rPr>
              <a:t>Head</a:t>
            </a:r>
            <a:r>
              <a:rPr lang="cs-CZ" sz="1200" kern="1200" dirty="0" smtClean="0">
                <a:solidFill>
                  <a:schemeClr val="tx1"/>
                </a:solidFill>
                <a:latin typeface="+mn-lt"/>
                <a:ea typeface="+mn-ea"/>
                <a:cs typeface="+mn-cs"/>
              </a:rPr>
              <a:t> office</a:t>
            </a:r>
            <a:endParaRPr lang="en-US" sz="1200" kern="1200" dirty="0" smtClean="0">
              <a:solidFill>
                <a:schemeClr val="tx1"/>
              </a:solidFill>
              <a:latin typeface="+mn-lt"/>
              <a:ea typeface="+mn-ea"/>
              <a:cs typeface="+mn-cs"/>
            </a:endParaRPr>
          </a:p>
          <a:p>
            <a:pPr lvl="0"/>
            <a:r>
              <a:rPr lang="cs-CZ" sz="1200" kern="1200" dirty="0" smtClean="0">
                <a:solidFill>
                  <a:schemeClr val="tx1"/>
                </a:solidFill>
                <a:latin typeface="+mn-lt"/>
                <a:ea typeface="+mn-ea"/>
                <a:cs typeface="+mn-cs"/>
              </a:rPr>
              <a:t>do jiné stalé provozovny podniku v jiném státě</a:t>
            </a:r>
            <a:endParaRPr lang="en-US" sz="1200" kern="1200" dirty="0" smtClean="0">
              <a:solidFill>
                <a:schemeClr val="tx1"/>
              </a:solidFill>
              <a:latin typeface="+mn-lt"/>
              <a:ea typeface="+mn-ea"/>
              <a:cs typeface="+mn-cs"/>
            </a:endParaRPr>
          </a:p>
          <a:p>
            <a:endParaRPr lang="cs-CZ" sz="1200" b="1" i="1" kern="1200" dirty="0" smtClean="0">
              <a:solidFill>
                <a:schemeClr val="tx1"/>
              </a:solidFill>
              <a:latin typeface="+mn-lt"/>
              <a:ea typeface="+mn-ea"/>
              <a:cs typeface="+mn-cs"/>
            </a:endParaRPr>
          </a:p>
          <a:p>
            <a:r>
              <a:rPr lang="cs-CZ" sz="1200" b="1" i="1" kern="1200" dirty="0" smtClean="0">
                <a:solidFill>
                  <a:schemeClr val="tx1"/>
                </a:solidFill>
                <a:latin typeface="+mn-lt"/>
                <a:ea typeface="+mn-ea"/>
                <a:cs typeface="+mn-cs"/>
              </a:rPr>
              <a:t>Situace 2:</a:t>
            </a:r>
            <a:endParaRPr lang="en-US" sz="1200" kern="1200" dirty="0" smtClean="0">
              <a:solidFill>
                <a:schemeClr val="tx1"/>
              </a:solidFill>
              <a:latin typeface="+mn-lt"/>
              <a:ea typeface="+mn-ea"/>
              <a:cs typeface="+mn-cs"/>
            </a:endParaRPr>
          </a:p>
          <a:p>
            <a:r>
              <a:rPr lang="cs-CZ" sz="1200" b="1" i="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Zahraniční společnost má v Česku stálou provozovnu. V této provozovně má umístěn určitý movitý majetek. Společnost se rozhodne, stálou provozovnu jako celek, respektive jednotlivá aktiva prodat jinému subjektu. Budeme uvažovat o subjektu – rezidentu v ČR.</a:t>
            </a:r>
            <a:endParaRPr lang="en-US" sz="1200" kern="1200" dirty="0" smtClean="0">
              <a:solidFill>
                <a:schemeClr val="tx1"/>
              </a:solidFill>
              <a:latin typeface="+mn-lt"/>
              <a:ea typeface="+mn-ea"/>
              <a:cs typeface="+mn-cs"/>
            </a:endParaRPr>
          </a:p>
          <a:p>
            <a:r>
              <a:rPr lang="cs-CZ" sz="1200" b="1" i="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cs-CZ" sz="1200" b="1" i="1" kern="1200" dirty="0" smtClean="0">
                <a:solidFill>
                  <a:schemeClr val="tx1"/>
                </a:solidFill>
                <a:latin typeface="+mn-lt"/>
                <a:ea typeface="+mn-ea"/>
                <a:cs typeface="+mn-cs"/>
              </a:rPr>
              <a:t>Řešení situace 1:</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Stálá provozovna není samostatným subjektem odděleným od jiných částí podniku, který ji zřídil. Z právního hlediska se jedná o přesuny majetku v rámci podniku a z hlediska generování zisku v podniku jako celku žádný zisk nevzniká, protože se nejedná o prodej třetí straně.</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Do roku 2010 Komentář k Modelové smlouvě OECD ve svém článku sice vycházel z konceptu stálé provozovny jako samostatného subjektu („</a:t>
            </a:r>
            <a:r>
              <a:rPr lang="cs-CZ" sz="1200" kern="1200" dirty="0" err="1" smtClean="0">
                <a:solidFill>
                  <a:schemeClr val="tx1"/>
                </a:solidFill>
                <a:latin typeface="+mn-lt"/>
                <a:ea typeface="+mn-ea"/>
                <a:cs typeface="+mn-cs"/>
              </a:rPr>
              <a:t>separate</a:t>
            </a:r>
            <a:r>
              <a:rPr lang="cs-CZ" sz="1200" kern="1200" dirty="0" smtClean="0">
                <a:solidFill>
                  <a:schemeClr val="tx1"/>
                </a:solidFill>
                <a:latin typeface="+mn-lt"/>
                <a:ea typeface="+mn-ea"/>
                <a:cs typeface="+mn-cs"/>
              </a:rPr>
              <a:t> entity </a:t>
            </a:r>
            <a:r>
              <a:rPr lang="cs-CZ" sz="1200" kern="1200" dirty="0" err="1" smtClean="0">
                <a:solidFill>
                  <a:schemeClr val="tx1"/>
                </a:solidFill>
                <a:latin typeface="+mn-lt"/>
                <a:ea typeface="+mn-ea"/>
                <a:cs typeface="+mn-cs"/>
              </a:rPr>
              <a:t>approach</a:t>
            </a:r>
            <a:r>
              <a:rPr lang="cs-CZ" sz="1200" kern="1200" dirty="0" smtClean="0">
                <a:solidFill>
                  <a:schemeClr val="tx1"/>
                </a:solidFill>
                <a:latin typeface="+mn-lt"/>
                <a:ea typeface="+mn-ea"/>
                <a:cs typeface="+mn-cs"/>
              </a:rPr>
              <a:t>“), avšak tento koncept nebyl uplatňován důsledně. To znamená – stálé provozovně se přiřazoval příjem, který by realizoval nezávislý podnik v tržních vztazích za obdobných okolností. Vůči příjmům byly přiřaditelné veškeré výdaje vynaložené v souvislosti se stálou provozovnou, ať už byly vynaloženy kdekoli. K tomuto pravidlu existovaly výjimky: Komentář výslovně zakazoval uplatnit ve stálé provozovně úroky, licenční poplatky a podobné platby za poskytnuté fondy či majetek z </a:t>
            </a:r>
            <a:r>
              <a:rPr lang="cs-CZ" sz="1200" kern="1200" dirty="0" err="1" smtClean="0">
                <a:solidFill>
                  <a:schemeClr val="tx1"/>
                </a:solidFill>
                <a:latin typeface="+mn-lt"/>
                <a:ea typeface="+mn-ea"/>
                <a:cs typeface="+mn-cs"/>
              </a:rPr>
              <a:t>Head</a:t>
            </a:r>
            <a:r>
              <a:rPr lang="cs-CZ" sz="1200" kern="1200" dirty="0" smtClean="0">
                <a:solidFill>
                  <a:schemeClr val="tx1"/>
                </a:solidFill>
                <a:latin typeface="+mn-lt"/>
                <a:ea typeface="+mn-ea"/>
                <a:cs typeface="+mn-cs"/>
              </a:rPr>
              <a:t> office. Za služby poskytnuté od </a:t>
            </a:r>
            <a:r>
              <a:rPr lang="cs-CZ" sz="1200" kern="1200" dirty="0" err="1" smtClean="0">
                <a:solidFill>
                  <a:schemeClr val="tx1"/>
                </a:solidFill>
                <a:latin typeface="+mn-lt"/>
                <a:ea typeface="+mn-ea"/>
                <a:cs typeface="+mn-cs"/>
              </a:rPr>
              <a:t>Head</a:t>
            </a:r>
            <a:r>
              <a:rPr lang="cs-CZ" sz="1200" kern="1200" dirty="0" smtClean="0">
                <a:solidFill>
                  <a:schemeClr val="tx1"/>
                </a:solidFill>
                <a:latin typeface="+mn-lt"/>
                <a:ea typeface="+mn-ea"/>
                <a:cs typeface="+mn-cs"/>
              </a:rPr>
              <a:t> office nebylo možné „účtovat“ ziskové rozpětí a nebylo možné uplatnit si jakékoliv náklady za manažerské služby ze strany </a:t>
            </a:r>
            <a:r>
              <a:rPr lang="cs-CZ" sz="1200" kern="1200" dirty="0" err="1" smtClean="0">
                <a:solidFill>
                  <a:schemeClr val="tx1"/>
                </a:solidFill>
                <a:latin typeface="+mn-lt"/>
                <a:ea typeface="+mn-ea"/>
                <a:cs typeface="+mn-cs"/>
              </a:rPr>
              <a:t>Head</a:t>
            </a:r>
            <a:r>
              <a:rPr lang="cs-CZ" sz="1200" kern="1200" dirty="0" smtClean="0">
                <a:solidFill>
                  <a:schemeClr val="tx1"/>
                </a:solidFill>
                <a:latin typeface="+mn-lt"/>
                <a:ea typeface="+mn-ea"/>
                <a:cs typeface="+mn-cs"/>
              </a:rPr>
              <a:t> office. I pro přesun majetku mezi stálou provozovnou a </a:t>
            </a:r>
            <a:r>
              <a:rPr lang="cs-CZ" sz="1200" kern="1200" dirty="0" err="1" smtClean="0">
                <a:solidFill>
                  <a:schemeClr val="tx1"/>
                </a:solidFill>
                <a:latin typeface="+mn-lt"/>
                <a:ea typeface="+mn-ea"/>
                <a:cs typeface="+mn-cs"/>
              </a:rPr>
              <a:t>Head</a:t>
            </a:r>
            <a:r>
              <a:rPr lang="cs-CZ" sz="1200" kern="1200" dirty="0" smtClean="0">
                <a:solidFill>
                  <a:schemeClr val="tx1"/>
                </a:solidFill>
                <a:latin typeface="+mn-lt"/>
                <a:ea typeface="+mn-ea"/>
                <a:cs typeface="+mn-cs"/>
              </a:rPr>
              <a:t> office nebo dvěma stálými provozovnami, pokud víme, nebylo obvyklé v českých podmínkách, že by tento přesun byl v základu daně stálé provozovny v ČR „oceněn“, resp. že by se mu přičítal nějaký příjem (</a:t>
            </a:r>
            <a:r>
              <a:rPr lang="cs-CZ" sz="1200" kern="1200" dirty="0" err="1" smtClean="0">
                <a:solidFill>
                  <a:schemeClr val="tx1"/>
                </a:solidFill>
                <a:latin typeface="+mn-lt"/>
                <a:ea typeface="+mn-ea"/>
                <a:cs typeface="+mn-cs"/>
              </a:rPr>
              <a:t>notional</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income</a:t>
            </a:r>
            <a:r>
              <a:rPr lang="cs-CZ" sz="1200" kern="1200" dirty="0" smtClean="0">
                <a:solidFill>
                  <a:schemeClr val="tx1"/>
                </a:solidFill>
                <a:latin typeface="+mn-lt"/>
                <a:ea typeface="+mn-ea"/>
                <a:cs typeface="+mn-cs"/>
              </a:rPr>
              <a:t>), ledaže by docházelo k prodeji třetí straně. Viz též zpráva T. </a:t>
            </a:r>
            <a:r>
              <a:rPr lang="cs-CZ" sz="1200" kern="1200" dirty="0" err="1" smtClean="0">
                <a:solidFill>
                  <a:schemeClr val="tx1"/>
                </a:solidFill>
                <a:latin typeface="+mn-lt"/>
                <a:ea typeface="+mn-ea"/>
                <a:cs typeface="+mn-cs"/>
              </a:rPr>
              <a:t>Balco</a:t>
            </a:r>
            <a:r>
              <a:rPr lang="cs-CZ" sz="1200" kern="1200" dirty="0" smtClean="0">
                <a:solidFill>
                  <a:schemeClr val="tx1"/>
                </a:solidFill>
                <a:latin typeface="+mn-lt"/>
                <a:ea typeface="+mn-ea"/>
                <a:cs typeface="+mn-cs"/>
              </a:rPr>
              <a:t> pro International </a:t>
            </a:r>
            <a:r>
              <a:rPr lang="cs-CZ" sz="1200" kern="1200" dirty="0" err="1" smtClean="0">
                <a:solidFill>
                  <a:schemeClr val="tx1"/>
                </a:solidFill>
                <a:latin typeface="+mn-lt"/>
                <a:ea typeface="+mn-ea"/>
                <a:cs typeface="+mn-cs"/>
              </a:rPr>
              <a:t>Fiscal</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Association</a:t>
            </a:r>
            <a:r>
              <a:rPr lang="cs-CZ" sz="1200" kern="1200" dirty="0" smtClean="0">
                <a:solidFill>
                  <a:schemeClr val="tx1"/>
                </a:solidFill>
                <a:latin typeface="+mn-lt"/>
                <a:ea typeface="+mn-ea"/>
                <a:cs typeface="+mn-cs"/>
              </a:rPr>
              <a:t> na téma Přiřazení příjmů stálé provozovně z roku 2006.</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Od roku 2010 se významně změnil článek 7 Modelové smlouvy a komentář k němu. OECD přijalo jako jediný možný přístup ke stanovení základu daně stálé provozovny tzv. </a:t>
            </a:r>
            <a:r>
              <a:rPr lang="cs-CZ" sz="1200" kern="1200" dirty="0" err="1" smtClean="0">
                <a:solidFill>
                  <a:schemeClr val="tx1"/>
                </a:solidFill>
                <a:latin typeface="+mn-lt"/>
                <a:ea typeface="+mn-ea"/>
                <a:cs typeface="+mn-cs"/>
              </a:rPr>
              <a:t>Authorized</a:t>
            </a:r>
            <a:r>
              <a:rPr lang="cs-CZ" sz="1200" kern="1200" dirty="0" smtClean="0">
                <a:solidFill>
                  <a:schemeClr val="tx1"/>
                </a:solidFill>
                <a:latin typeface="+mn-lt"/>
                <a:ea typeface="+mn-ea"/>
                <a:cs typeface="+mn-cs"/>
              </a:rPr>
              <a:t> OECD </a:t>
            </a:r>
            <a:r>
              <a:rPr lang="cs-CZ" sz="1200" kern="1200" dirty="0" err="1" smtClean="0">
                <a:solidFill>
                  <a:schemeClr val="tx1"/>
                </a:solidFill>
                <a:latin typeface="+mn-lt"/>
                <a:ea typeface="+mn-ea"/>
                <a:cs typeface="+mn-cs"/>
              </a:rPr>
              <a:t>Approach</a:t>
            </a:r>
            <a:r>
              <a:rPr lang="cs-CZ" sz="1200" kern="1200" dirty="0" smtClean="0">
                <a:solidFill>
                  <a:schemeClr val="tx1"/>
                </a:solidFill>
                <a:latin typeface="+mn-lt"/>
                <a:ea typeface="+mn-ea"/>
                <a:cs typeface="+mn-cs"/>
              </a:rPr>
              <a:t> (AOA), který vychází z důsledného uplatnění „samostatnosti“ stálé provozovny. Stálé provozovně podle funkční analýzy mají být přiděleny funkce, které vykonává prostřednictvím personálu, podle toho přiřazen majetek, který je nutný k výkonu funkcí, přiřazena rizika, který nese a kapitál (</a:t>
            </a:r>
            <a:r>
              <a:rPr lang="cs-CZ" sz="1200" kern="1200" dirty="0" err="1" smtClean="0">
                <a:solidFill>
                  <a:schemeClr val="tx1"/>
                </a:solidFill>
                <a:latin typeface="+mn-lt"/>
                <a:ea typeface="+mn-ea"/>
                <a:cs typeface="+mn-cs"/>
              </a:rPr>
              <a:t>notional</a:t>
            </a:r>
            <a:r>
              <a:rPr lang="cs-CZ" sz="1200" kern="1200" dirty="0" smtClean="0">
                <a:solidFill>
                  <a:schemeClr val="tx1"/>
                </a:solidFill>
                <a:latin typeface="+mn-lt"/>
                <a:ea typeface="+mn-ea"/>
                <a:cs typeface="+mn-cs"/>
              </a:rPr>
              <a:t> capital). Veškeré transakce mezi částmi podniku, ať stálou provozovnou a </a:t>
            </a:r>
            <a:r>
              <a:rPr lang="cs-CZ" sz="1200" kern="1200" dirty="0" err="1" smtClean="0">
                <a:solidFill>
                  <a:schemeClr val="tx1"/>
                </a:solidFill>
                <a:latin typeface="+mn-lt"/>
                <a:ea typeface="+mn-ea"/>
                <a:cs typeface="+mn-cs"/>
              </a:rPr>
              <a:t>Head</a:t>
            </a:r>
            <a:r>
              <a:rPr lang="cs-CZ" sz="1200" kern="1200" dirty="0" smtClean="0">
                <a:solidFill>
                  <a:schemeClr val="tx1"/>
                </a:solidFill>
                <a:latin typeface="+mn-lt"/>
                <a:ea typeface="+mn-ea"/>
                <a:cs typeface="+mn-cs"/>
              </a:rPr>
              <a:t> office nebo dvěma stálými provozovnami, se mají pro daňové účely zohledňovat a přiřazovat jim příjem (resp. „</a:t>
            </a:r>
            <a:r>
              <a:rPr lang="cs-CZ" sz="1200" kern="1200" dirty="0" err="1" smtClean="0">
                <a:solidFill>
                  <a:schemeClr val="tx1"/>
                </a:solidFill>
                <a:latin typeface="+mn-lt"/>
                <a:ea typeface="+mn-ea"/>
                <a:cs typeface="+mn-cs"/>
              </a:rPr>
              <a:t>notional</a:t>
            </a:r>
            <a:r>
              <a:rPr lang="cs-CZ" sz="1200" kern="1200" dirty="0" smtClean="0">
                <a:solidFill>
                  <a:schemeClr val="tx1"/>
                </a:solidFill>
                <a:latin typeface="+mn-lt"/>
                <a:ea typeface="+mn-ea"/>
                <a:cs typeface="+mn-cs"/>
              </a:rPr>
              <a:t>“ příjem). K tomu AOA přístupu mělo 6 států výhrady. Česká republika nebyla mezi nimi. Zatím nám jako daňovým poradcům není zcela jasné, do jaké míry bude daňová správa při stanovování základu daně stálých provozoven tento AOA přístup uplatňovat. Domníváme se, že tyto otázky by případně měly být rozpracovány v zákoně o daních z příjmů nebo přinejmenším v nějakém pokynu GFŘ, který by rozpracovával Komentář OECD.</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Dotaz</a:t>
            </a:r>
            <a:r>
              <a:rPr lang="cs-CZ"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Při přesunu majetku z jedné části podniku do druhé přes hranice má se u české stálé provozovny zohlednit v příjmu cena za přesun majetku, jako kdyby to byl prodej mezi nezávislými samostatnými subjekty, tzn. včetně ziskové přirážky? Nebo se má zohlednit hodnota majetku bez ziskové přirážky? Nebo se nemá v základu daně zohledňovat nic, vzhledem k tomu, že z právního hlediska tam nedochází k žádnému prodeji?</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Domníváme se, že jsou v podstatě možné dva, resp. tři přístupy. Prosíme potvrdit správnost daňového posouzení:</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b="1" i="1" kern="1200" dirty="0" smtClean="0">
                <a:solidFill>
                  <a:schemeClr val="tx1"/>
                </a:solidFill>
                <a:latin typeface="+mn-lt"/>
                <a:ea typeface="+mn-ea"/>
                <a:cs typeface="+mn-cs"/>
              </a:rPr>
              <a:t>Řešení situace 2:</a:t>
            </a:r>
            <a:endParaRPr lang="en-US" sz="1200" kern="1200" dirty="0" smtClean="0">
              <a:solidFill>
                <a:schemeClr val="tx1"/>
              </a:solidFill>
              <a:latin typeface="+mn-lt"/>
              <a:ea typeface="+mn-ea"/>
              <a:cs typeface="+mn-cs"/>
            </a:endParaRPr>
          </a:p>
          <a:p>
            <a:endParaRPr lang="cs-CZ"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1)	Stálá provozovna, dříve než ukončí činnost v ČR, prodá svoje aktiva v ČR.  Příjmy z prodeje movitého majetku patřícího stálé provozovně budou zdaněny v ČR jako příjem přiřaditelný této stálé provozovně. Pokud součástí bude nemovitý majetek umístěný v ČR, pak prodej tohoto majetku bude také podléhat zdanění v ČR. Poté stálá provozovna ukončí svoji činnost a odregistruje se.</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2)	Bude-li se jednat o organizační složku, bylo by možné prodat ji jako část podniku. Z hlediska zdanění a použití smluv o zamezení dvojího zdanění však postup bude stejný jako u bodu 1) – tedy zdaní se zisk z prodeje movitého majetku (dle výkladu OECD – jiný majetek než nemovitý) patřícího stálé provozovně a zisk z prodeje nemovitostí umístěných na území ČR.</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3)	Třetí možností je i postup následující: Stálá provozovna ukončí činnost v ČR a přesune svá aktiva do </a:t>
            </a:r>
            <a:r>
              <a:rPr lang="cs-CZ" sz="1200" kern="1200" dirty="0" err="1" smtClean="0">
                <a:solidFill>
                  <a:schemeClr val="tx1"/>
                </a:solidFill>
                <a:latin typeface="+mn-lt"/>
                <a:ea typeface="+mn-ea"/>
                <a:cs typeface="+mn-cs"/>
              </a:rPr>
              <a:t>Head</a:t>
            </a:r>
            <a:r>
              <a:rPr lang="cs-CZ" sz="1200" kern="1200" dirty="0" smtClean="0">
                <a:solidFill>
                  <a:schemeClr val="tx1"/>
                </a:solidFill>
                <a:latin typeface="+mn-lt"/>
                <a:ea typeface="+mn-ea"/>
                <a:cs typeface="+mn-cs"/>
              </a:rPr>
              <a:t> office. Následně </a:t>
            </a:r>
            <a:r>
              <a:rPr lang="cs-CZ" sz="1200" kern="1200" dirty="0" err="1" smtClean="0">
                <a:solidFill>
                  <a:schemeClr val="tx1"/>
                </a:solidFill>
                <a:latin typeface="+mn-lt"/>
                <a:ea typeface="+mn-ea"/>
                <a:cs typeface="+mn-cs"/>
              </a:rPr>
              <a:t>Head</a:t>
            </a:r>
            <a:r>
              <a:rPr lang="cs-CZ" sz="1200" kern="1200" dirty="0" smtClean="0">
                <a:solidFill>
                  <a:schemeClr val="tx1"/>
                </a:solidFill>
                <a:latin typeface="+mn-lt"/>
                <a:ea typeface="+mn-ea"/>
                <a:cs typeface="+mn-cs"/>
              </a:rPr>
              <a:t> office prodá majetek třetí straně, tedy v našem případě subjektu v ČR. V takovém případě nebude stálé provozovně přiřazen příjem z prodeje majetku, případně pouze „</a:t>
            </a:r>
            <a:r>
              <a:rPr lang="cs-CZ" sz="1200" kern="1200" dirty="0" err="1" smtClean="0">
                <a:solidFill>
                  <a:schemeClr val="tx1"/>
                </a:solidFill>
                <a:latin typeface="+mn-lt"/>
                <a:ea typeface="+mn-ea"/>
                <a:cs typeface="+mn-cs"/>
              </a:rPr>
              <a:t>notional</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income</a:t>
            </a:r>
            <a:r>
              <a:rPr lang="cs-CZ" sz="1200" kern="1200" dirty="0" smtClean="0">
                <a:solidFill>
                  <a:schemeClr val="tx1"/>
                </a:solidFill>
                <a:latin typeface="+mn-lt"/>
                <a:ea typeface="+mn-ea"/>
                <a:cs typeface="+mn-cs"/>
              </a:rPr>
              <a:t>“ dle řešení situace 1. Nemovitý majetek umístěný na našem území by každopádně zdaněn v ČR byl. Následný prodej movitého majetku od </a:t>
            </a:r>
            <a:r>
              <a:rPr lang="cs-CZ" sz="1200" kern="1200" dirty="0" err="1" smtClean="0">
                <a:solidFill>
                  <a:schemeClr val="tx1"/>
                </a:solidFill>
                <a:latin typeface="+mn-lt"/>
                <a:ea typeface="+mn-ea"/>
                <a:cs typeface="+mn-cs"/>
              </a:rPr>
              <a:t>Head</a:t>
            </a:r>
            <a:r>
              <a:rPr lang="cs-CZ" sz="1200" kern="1200" dirty="0" smtClean="0">
                <a:solidFill>
                  <a:schemeClr val="tx1"/>
                </a:solidFill>
                <a:latin typeface="+mn-lt"/>
                <a:ea typeface="+mn-ea"/>
                <a:cs typeface="+mn-cs"/>
              </a:rPr>
              <a:t> office českému subjektu zdaněn v ČR nebude, neboť není příjmem ze zdrojů v ČR.</a:t>
            </a:r>
            <a:endParaRPr lang="en-US"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Zápis z diskuse s ing. Bláhou na sekci mezinárodního zdanění ze dne 17.5.2012: </a:t>
            </a:r>
            <a:endParaRPr lang="en-US" sz="1200" kern="1200" dirty="0" smtClean="0">
              <a:solidFill>
                <a:schemeClr val="tx1"/>
              </a:solidFill>
              <a:latin typeface="+mn-lt"/>
              <a:ea typeface="+mn-ea"/>
              <a:cs typeface="+mn-cs"/>
            </a:endParaRPr>
          </a:p>
          <a:p>
            <a:r>
              <a:rPr lang="cs-CZ" sz="1200" i="1" kern="1200" dirty="0" smtClean="0">
                <a:solidFill>
                  <a:schemeClr val="tx1"/>
                </a:solidFill>
                <a:latin typeface="+mn-lt"/>
                <a:ea typeface="+mn-ea"/>
                <a:cs typeface="+mn-cs"/>
              </a:rPr>
              <a:t>Ujasnění problematiky základu daně u přesunu majetku ze stálé provozovny jiné části podniku do jiné země a přesunu majetku ze stálé provozovny zpět </a:t>
            </a:r>
            <a:r>
              <a:rPr lang="cs-CZ" sz="1200" i="1" kern="1200" dirty="0" err="1" smtClean="0">
                <a:solidFill>
                  <a:schemeClr val="tx1"/>
                </a:solidFill>
                <a:latin typeface="+mn-lt"/>
                <a:ea typeface="+mn-ea"/>
                <a:cs typeface="+mn-cs"/>
              </a:rPr>
              <a:t>Head</a:t>
            </a:r>
            <a:r>
              <a:rPr lang="cs-CZ" sz="1200" i="1" kern="1200" dirty="0" smtClean="0">
                <a:solidFill>
                  <a:schemeClr val="tx1"/>
                </a:solidFill>
                <a:latin typeface="+mn-lt"/>
                <a:ea typeface="+mn-ea"/>
                <a:cs typeface="+mn-cs"/>
              </a:rPr>
              <a:t> office: </a:t>
            </a:r>
            <a:r>
              <a:rPr lang="cs-CZ" sz="1200" kern="1200" dirty="0" smtClean="0">
                <a:solidFill>
                  <a:schemeClr val="tx1"/>
                </a:solidFill>
                <a:latin typeface="+mn-lt"/>
                <a:ea typeface="+mn-ea"/>
                <a:cs typeface="+mn-cs"/>
              </a:rPr>
              <a:t>Ve smlouvách o zamezení dvojího zdanění sjednaných podle starších modelů OECD (tedy do r. 2010) byl používán „</a:t>
            </a:r>
            <a:r>
              <a:rPr lang="cs-CZ" sz="1200" kern="1200" dirty="0" err="1" smtClean="0">
                <a:solidFill>
                  <a:schemeClr val="tx1"/>
                </a:solidFill>
                <a:latin typeface="+mn-lt"/>
                <a:ea typeface="+mn-ea"/>
                <a:cs typeface="+mn-cs"/>
              </a:rPr>
              <a:t>separate</a:t>
            </a:r>
            <a:r>
              <a:rPr lang="cs-CZ" sz="1200" kern="1200" dirty="0" smtClean="0">
                <a:solidFill>
                  <a:schemeClr val="tx1"/>
                </a:solidFill>
                <a:latin typeface="+mn-lt"/>
                <a:ea typeface="+mn-ea"/>
                <a:cs typeface="+mn-cs"/>
              </a:rPr>
              <a:t> entity </a:t>
            </a:r>
            <a:r>
              <a:rPr lang="cs-CZ" sz="1200" kern="1200" dirty="0" err="1" smtClean="0">
                <a:solidFill>
                  <a:schemeClr val="tx1"/>
                </a:solidFill>
                <a:latin typeface="+mn-lt"/>
                <a:ea typeface="+mn-ea"/>
                <a:cs typeface="+mn-cs"/>
              </a:rPr>
              <a:t>approach</a:t>
            </a:r>
            <a:r>
              <a:rPr lang="cs-CZ" sz="1200" kern="1200" dirty="0" smtClean="0">
                <a:solidFill>
                  <a:schemeClr val="tx1"/>
                </a:solidFill>
                <a:latin typeface="+mn-lt"/>
                <a:ea typeface="+mn-ea"/>
                <a:cs typeface="+mn-cs"/>
              </a:rPr>
              <a:t>“, s těmi omezeními pro operace mezi </a:t>
            </a:r>
            <a:r>
              <a:rPr lang="cs-CZ" sz="1200" kern="1200" dirty="0" err="1" smtClean="0">
                <a:solidFill>
                  <a:schemeClr val="tx1"/>
                </a:solidFill>
                <a:latin typeface="+mn-lt"/>
                <a:ea typeface="+mn-ea"/>
                <a:cs typeface="+mn-cs"/>
              </a:rPr>
              <a:t>Head</a:t>
            </a:r>
            <a:r>
              <a:rPr lang="cs-CZ" sz="1200" kern="1200" dirty="0" smtClean="0">
                <a:solidFill>
                  <a:schemeClr val="tx1"/>
                </a:solidFill>
                <a:latin typeface="+mn-lt"/>
                <a:ea typeface="+mn-ea"/>
                <a:cs typeface="+mn-cs"/>
              </a:rPr>
              <a:t> office a PE, a PE a ostatními částmi podniku, které vyplývaly z Komentáře OECD. AOA (OECD </a:t>
            </a:r>
            <a:r>
              <a:rPr lang="cs-CZ" sz="1200" kern="1200" dirty="0" err="1" smtClean="0">
                <a:solidFill>
                  <a:schemeClr val="tx1"/>
                </a:solidFill>
                <a:latin typeface="+mn-lt"/>
                <a:ea typeface="+mn-ea"/>
                <a:cs typeface="+mn-cs"/>
              </a:rPr>
              <a:t>Authorized</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Approach</a:t>
            </a:r>
            <a:r>
              <a:rPr lang="cs-CZ" sz="1200" kern="1200" dirty="0" smtClean="0">
                <a:solidFill>
                  <a:schemeClr val="tx1"/>
                </a:solidFill>
                <a:latin typeface="+mn-lt"/>
                <a:ea typeface="+mn-ea"/>
                <a:cs typeface="+mn-cs"/>
              </a:rPr>
              <a:t>) počítá s tím, že pro přiřazení příjmů PE se veškeré operace uvnitř podniku zohledňovat budou, a to více méně za pomoci metod Transfer </a:t>
            </a:r>
            <a:r>
              <a:rPr lang="cs-CZ" sz="1200" kern="1200" dirty="0" err="1" smtClean="0">
                <a:solidFill>
                  <a:schemeClr val="tx1"/>
                </a:solidFill>
                <a:latin typeface="+mn-lt"/>
                <a:ea typeface="+mn-ea"/>
                <a:cs typeface="+mn-cs"/>
              </a:rPr>
              <a:t>Pricingu</a:t>
            </a:r>
            <a:r>
              <a:rPr lang="cs-CZ" sz="1200" kern="1200" dirty="0" smtClean="0">
                <a:solidFill>
                  <a:schemeClr val="tx1"/>
                </a:solidFill>
                <a:latin typeface="+mn-lt"/>
                <a:ea typeface="+mn-ea"/>
                <a:cs typeface="+mn-cs"/>
              </a:rPr>
              <a:t>. Ing. Bláha potvrdil, že AOA se použije až pro nově sjednané smlouvy podle nového textu čl. 7 Modelové smlouvy, tedy podle stávajících smluv se postup v praxi při stanovení základu daně nemění. Je ovšem otázkou, zda důsledné použití AOA při přesunu majetku mezi částmi podniku, aniž by majetek byl prodán třetí osobě, neznamená „exit </a:t>
            </a:r>
            <a:r>
              <a:rPr lang="cs-CZ" sz="1200" kern="1200" dirty="0" err="1" smtClean="0">
                <a:solidFill>
                  <a:schemeClr val="tx1"/>
                </a:solidFill>
                <a:latin typeface="+mn-lt"/>
                <a:ea typeface="+mn-ea"/>
                <a:cs typeface="+mn-cs"/>
              </a:rPr>
              <a:t>taxation</a:t>
            </a:r>
            <a:r>
              <a:rPr lang="cs-CZ" sz="1200" kern="1200" dirty="0" smtClean="0">
                <a:solidFill>
                  <a:schemeClr val="tx1"/>
                </a:solidFill>
                <a:latin typeface="+mn-lt"/>
                <a:ea typeface="+mn-ea"/>
                <a:cs typeface="+mn-cs"/>
              </a:rPr>
              <a:t>“, které v ČR zavedené není.</a:t>
            </a:r>
            <a:endParaRPr lang="en-US"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2B4A549-5280-48A3-A2D6-9787CD2F9632}"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cs-CZ" sz="1200" b="1" i="1" kern="1200" dirty="0" smtClean="0">
                <a:solidFill>
                  <a:schemeClr val="tx1"/>
                </a:solidFill>
                <a:latin typeface="+mn-lt"/>
                <a:ea typeface="+mn-ea"/>
                <a:cs typeface="+mn-cs"/>
              </a:rPr>
              <a:t>Situace </a:t>
            </a:r>
            <a:r>
              <a:rPr lang="cs-CZ" sz="1200" b="1" i="1" kern="1200" baseline="0" dirty="0" smtClean="0">
                <a:solidFill>
                  <a:schemeClr val="tx1"/>
                </a:solidFill>
                <a:latin typeface="+mn-lt"/>
                <a:ea typeface="+mn-ea"/>
                <a:cs typeface="+mn-cs"/>
              </a:rPr>
              <a:t> 1:</a:t>
            </a:r>
            <a:endParaRPr lang="en-US" sz="1200" kern="1200" dirty="0" smtClean="0">
              <a:solidFill>
                <a:schemeClr val="tx1"/>
              </a:solidFill>
              <a:latin typeface="+mn-lt"/>
              <a:ea typeface="+mn-ea"/>
              <a:cs typeface="+mn-cs"/>
            </a:endParaRPr>
          </a:p>
          <a:p>
            <a:r>
              <a:rPr lang="cs-CZ" sz="1200" b="1" i="1" kern="1200" dirty="0" smtClean="0">
                <a:solidFill>
                  <a:schemeClr val="tx1"/>
                </a:solidFill>
                <a:latin typeface="+mn-lt"/>
                <a:ea typeface="+mn-ea"/>
                <a:cs typeface="+mn-cs"/>
              </a:rPr>
              <a:t> </a:t>
            </a:r>
          </a:p>
          <a:p>
            <a:r>
              <a:rPr lang="cs-CZ" sz="1200" kern="1200" dirty="0" smtClean="0">
                <a:solidFill>
                  <a:schemeClr val="tx1"/>
                </a:solidFill>
                <a:latin typeface="+mn-lt"/>
                <a:ea typeface="+mn-ea"/>
                <a:cs typeface="+mn-cs"/>
              </a:rPr>
              <a:t>Zahraniční společnost má v Česku stálou provozovnu. V této provozovně má umístěn určitý movitý majetek.</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Společnost se rozhodne, že majetek v české stalé provozovně již nepotřebuje a přesune ho </a:t>
            </a:r>
            <a:endParaRPr lang="en-US" sz="1200" kern="1200" dirty="0" smtClean="0">
              <a:solidFill>
                <a:schemeClr val="tx1"/>
              </a:solidFill>
              <a:latin typeface="+mn-lt"/>
              <a:ea typeface="+mn-ea"/>
              <a:cs typeface="+mn-cs"/>
            </a:endParaRPr>
          </a:p>
          <a:p>
            <a:pPr lvl="0"/>
            <a:r>
              <a:rPr lang="cs-CZ" sz="1200" kern="1200" dirty="0" smtClean="0">
                <a:solidFill>
                  <a:schemeClr val="tx1"/>
                </a:solidFill>
                <a:latin typeface="+mn-lt"/>
                <a:ea typeface="+mn-ea"/>
                <a:cs typeface="+mn-cs"/>
              </a:rPr>
              <a:t>zpět do </a:t>
            </a:r>
            <a:r>
              <a:rPr lang="cs-CZ" sz="1200" kern="1200" dirty="0" err="1" smtClean="0">
                <a:solidFill>
                  <a:schemeClr val="tx1"/>
                </a:solidFill>
                <a:latin typeface="+mn-lt"/>
                <a:ea typeface="+mn-ea"/>
                <a:cs typeface="+mn-cs"/>
              </a:rPr>
              <a:t>Head</a:t>
            </a:r>
            <a:r>
              <a:rPr lang="cs-CZ" sz="1200" kern="1200" dirty="0" smtClean="0">
                <a:solidFill>
                  <a:schemeClr val="tx1"/>
                </a:solidFill>
                <a:latin typeface="+mn-lt"/>
                <a:ea typeface="+mn-ea"/>
                <a:cs typeface="+mn-cs"/>
              </a:rPr>
              <a:t> office</a:t>
            </a:r>
            <a:endParaRPr lang="en-US" sz="1200" kern="1200" dirty="0" smtClean="0">
              <a:solidFill>
                <a:schemeClr val="tx1"/>
              </a:solidFill>
              <a:latin typeface="+mn-lt"/>
              <a:ea typeface="+mn-ea"/>
              <a:cs typeface="+mn-cs"/>
            </a:endParaRPr>
          </a:p>
          <a:p>
            <a:pPr lvl="0"/>
            <a:r>
              <a:rPr lang="cs-CZ" sz="1200" kern="1200" dirty="0" smtClean="0">
                <a:solidFill>
                  <a:schemeClr val="tx1"/>
                </a:solidFill>
                <a:latin typeface="+mn-lt"/>
                <a:ea typeface="+mn-ea"/>
                <a:cs typeface="+mn-cs"/>
              </a:rPr>
              <a:t>do jiné stalé provozovny podniku v jiném státě</a:t>
            </a:r>
            <a:endParaRPr lang="en-US" sz="1200" kern="1200" dirty="0" smtClean="0">
              <a:solidFill>
                <a:schemeClr val="tx1"/>
              </a:solidFill>
              <a:latin typeface="+mn-lt"/>
              <a:ea typeface="+mn-ea"/>
              <a:cs typeface="+mn-cs"/>
            </a:endParaRPr>
          </a:p>
          <a:p>
            <a:endParaRPr lang="cs-CZ" sz="1200" b="1" i="1" kern="1200" dirty="0" smtClean="0">
              <a:solidFill>
                <a:schemeClr val="tx1"/>
              </a:solidFill>
              <a:latin typeface="+mn-lt"/>
              <a:ea typeface="+mn-ea"/>
              <a:cs typeface="+mn-cs"/>
            </a:endParaRPr>
          </a:p>
          <a:p>
            <a:r>
              <a:rPr lang="cs-CZ" sz="1200" b="1" i="1" kern="1200" dirty="0" smtClean="0">
                <a:solidFill>
                  <a:schemeClr val="tx1"/>
                </a:solidFill>
                <a:latin typeface="+mn-lt"/>
                <a:ea typeface="+mn-ea"/>
                <a:cs typeface="+mn-cs"/>
              </a:rPr>
              <a:t>Situace 2:</a:t>
            </a:r>
            <a:endParaRPr lang="en-US" sz="1200" kern="1200" dirty="0" smtClean="0">
              <a:solidFill>
                <a:schemeClr val="tx1"/>
              </a:solidFill>
              <a:latin typeface="+mn-lt"/>
              <a:ea typeface="+mn-ea"/>
              <a:cs typeface="+mn-cs"/>
            </a:endParaRPr>
          </a:p>
          <a:p>
            <a:r>
              <a:rPr lang="cs-CZ" sz="1200" b="1" i="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Zahraniční společnost má v Česku stálou provozovnu. V této provozovně má umístěn určitý movitý majetek. Společnost se rozhodne, stálou provozovnu jako celek, respektive jednotlivá aktiva prodat jinému subjektu. Budeme uvažovat o subjektu – rezidentu v ČR.</a:t>
            </a:r>
            <a:endParaRPr lang="en-US" sz="1200" kern="1200" dirty="0" smtClean="0">
              <a:solidFill>
                <a:schemeClr val="tx1"/>
              </a:solidFill>
              <a:latin typeface="+mn-lt"/>
              <a:ea typeface="+mn-ea"/>
              <a:cs typeface="+mn-cs"/>
            </a:endParaRPr>
          </a:p>
          <a:p>
            <a:r>
              <a:rPr lang="cs-CZ" sz="1200" b="1" i="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cs-CZ" sz="1200" b="1" i="1" kern="1200" dirty="0" smtClean="0">
                <a:solidFill>
                  <a:schemeClr val="tx1"/>
                </a:solidFill>
                <a:latin typeface="+mn-lt"/>
                <a:ea typeface="+mn-ea"/>
                <a:cs typeface="+mn-cs"/>
              </a:rPr>
              <a:t>Řešení situace 1:</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Stálá provozovna není samostatným subjektem odděleným od jiných částí podniku, který ji zřídil. Z právního hlediska se jedná o přesuny majetku v rámci podniku a z hlediska generování zisku v podniku jako celku žádný zisk nevzniká, protože se nejedná o prodej třetí straně.</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Do roku 2010 Komentář k Modelové smlouvě OECD ve svém článku sice vycházel z konceptu stálé provozovny jako samostatného subjektu („</a:t>
            </a:r>
            <a:r>
              <a:rPr lang="cs-CZ" sz="1200" kern="1200" dirty="0" err="1" smtClean="0">
                <a:solidFill>
                  <a:schemeClr val="tx1"/>
                </a:solidFill>
                <a:latin typeface="+mn-lt"/>
                <a:ea typeface="+mn-ea"/>
                <a:cs typeface="+mn-cs"/>
              </a:rPr>
              <a:t>separate</a:t>
            </a:r>
            <a:r>
              <a:rPr lang="cs-CZ" sz="1200" kern="1200" dirty="0" smtClean="0">
                <a:solidFill>
                  <a:schemeClr val="tx1"/>
                </a:solidFill>
                <a:latin typeface="+mn-lt"/>
                <a:ea typeface="+mn-ea"/>
                <a:cs typeface="+mn-cs"/>
              </a:rPr>
              <a:t> entity </a:t>
            </a:r>
            <a:r>
              <a:rPr lang="cs-CZ" sz="1200" kern="1200" dirty="0" err="1" smtClean="0">
                <a:solidFill>
                  <a:schemeClr val="tx1"/>
                </a:solidFill>
                <a:latin typeface="+mn-lt"/>
                <a:ea typeface="+mn-ea"/>
                <a:cs typeface="+mn-cs"/>
              </a:rPr>
              <a:t>approach</a:t>
            </a:r>
            <a:r>
              <a:rPr lang="cs-CZ" sz="1200" kern="1200" dirty="0" smtClean="0">
                <a:solidFill>
                  <a:schemeClr val="tx1"/>
                </a:solidFill>
                <a:latin typeface="+mn-lt"/>
                <a:ea typeface="+mn-ea"/>
                <a:cs typeface="+mn-cs"/>
              </a:rPr>
              <a:t>“), avšak tento koncept nebyl uplatňován důsledně. To znamená – stálé provozovně se přiřazoval příjem, který by realizoval nezávislý podnik v tržních vztazích za obdobných okolností. Vůči příjmům byly přiřaditelné veškeré výdaje vynaložené v souvislosti se stálou provozovnou, ať už byly vynaloženy kdekoli. K tomuto pravidlu existovaly výjimky: Komentář výslovně zakazoval uplatnit ve stálé provozovně úroky, licenční poplatky a podobné platby za poskytnuté fondy či majetek z </a:t>
            </a:r>
            <a:r>
              <a:rPr lang="cs-CZ" sz="1200" kern="1200" dirty="0" err="1" smtClean="0">
                <a:solidFill>
                  <a:schemeClr val="tx1"/>
                </a:solidFill>
                <a:latin typeface="+mn-lt"/>
                <a:ea typeface="+mn-ea"/>
                <a:cs typeface="+mn-cs"/>
              </a:rPr>
              <a:t>Head</a:t>
            </a:r>
            <a:r>
              <a:rPr lang="cs-CZ" sz="1200" kern="1200" dirty="0" smtClean="0">
                <a:solidFill>
                  <a:schemeClr val="tx1"/>
                </a:solidFill>
                <a:latin typeface="+mn-lt"/>
                <a:ea typeface="+mn-ea"/>
                <a:cs typeface="+mn-cs"/>
              </a:rPr>
              <a:t> office. Za služby poskytnuté od </a:t>
            </a:r>
            <a:r>
              <a:rPr lang="cs-CZ" sz="1200" kern="1200" dirty="0" err="1" smtClean="0">
                <a:solidFill>
                  <a:schemeClr val="tx1"/>
                </a:solidFill>
                <a:latin typeface="+mn-lt"/>
                <a:ea typeface="+mn-ea"/>
                <a:cs typeface="+mn-cs"/>
              </a:rPr>
              <a:t>Head</a:t>
            </a:r>
            <a:r>
              <a:rPr lang="cs-CZ" sz="1200" kern="1200" dirty="0" smtClean="0">
                <a:solidFill>
                  <a:schemeClr val="tx1"/>
                </a:solidFill>
                <a:latin typeface="+mn-lt"/>
                <a:ea typeface="+mn-ea"/>
                <a:cs typeface="+mn-cs"/>
              </a:rPr>
              <a:t> office nebylo možné „účtovat“ ziskové rozpětí a nebylo možné uplatnit si jakékoliv náklady za manažerské služby ze strany </a:t>
            </a:r>
            <a:r>
              <a:rPr lang="cs-CZ" sz="1200" kern="1200" dirty="0" err="1" smtClean="0">
                <a:solidFill>
                  <a:schemeClr val="tx1"/>
                </a:solidFill>
                <a:latin typeface="+mn-lt"/>
                <a:ea typeface="+mn-ea"/>
                <a:cs typeface="+mn-cs"/>
              </a:rPr>
              <a:t>Head</a:t>
            </a:r>
            <a:r>
              <a:rPr lang="cs-CZ" sz="1200" kern="1200" dirty="0" smtClean="0">
                <a:solidFill>
                  <a:schemeClr val="tx1"/>
                </a:solidFill>
                <a:latin typeface="+mn-lt"/>
                <a:ea typeface="+mn-ea"/>
                <a:cs typeface="+mn-cs"/>
              </a:rPr>
              <a:t> office. I pro přesun majetku mezi stálou provozovnou a </a:t>
            </a:r>
            <a:r>
              <a:rPr lang="cs-CZ" sz="1200" kern="1200" dirty="0" err="1" smtClean="0">
                <a:solidFill>
                  <a:schemeClr val="tx1"/>
                </a:solidFill>
                <a:latin typeface="+mn-lt"/>
                <a:ea typeface="+mn-ea"/>
                <a:cs typeface="+mn-cs"/>
              </a:rPr>
              <a:t>Head</a:t>
            </a:r>
            <a:r>
              <a:rPr lang="cs-CZ" sz="1200" kern="1200" dirty="0" smtClean="0">
                <a:solidFill>
                  <a:schemeClr val="tx1"/>
                </a:solidFill>
                <a:latin typeface="+mn-lt"/>
                <a:ea typeface="+mn-ea"/>
                <a:cs typeface="+mn-cs"/>
              </a:rPr>
              <a:t> office nebo dvěma stálými provozovnami, pokud víme, nebylo obvyklé v českých podmínkách, že by tento přesun byl v základu daně stálé provozovny v ČR „oceněn“, resp. že by se mu přičítal nějaký příjem (</a:t>
            </a:r>
            <a:r>
              <a:rPr lang="cs-CZ" sz="1200" kern="1200" dirty="0" err="1" smtClean="0">
                <a:solidFill>
                  <a:schemeClr val="tx1"/>
                </a:solidFill>
                <a:latin typeface="+mn-lt"/>
                <a:ea typeface="+mn-ea"/>
                <a:cs typeface="+mn-cs"/>
              </a:rPr>
              <a:t>notional</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income</a:t>
            </a:r>
            <a:r>
              <a:rPr lang="cs-CZ" sz="1200" kern="1200" dirty="0" smtClean="0">
                <a:solidFill>
                  <a:schemeClr val="tx1"/>
                </a:solidFill>
                <a:latin typeface="+mn-lt"/>
                <a:ea typeface="+mn-ea"/>
                <a:cs typeface="+mn-cs"/>
              </a:rPr>
              <a:t>), ledaže by docházelo k prodeji třetí straně. Viz též zpráva T. </a:t>
            </a:r>
            <a:r>
              <a:rPr lang="cs-CZ" sz="1200" kern="1200" dirty="0" err="1" smtClean="0">
                <a:solidFill>
                  <a:schemeClr val="tx1"/>
                </a:solidFill>
                <a:latin typeface="+mn-lt"/>
                <a:ea typeface="+mn-ea"/>
                <a:cs typeface="+mn-cs"/>
              </a:rPr>
              <a:t>Balco</a:t>
            </a:r>
            <a:r>
              <a:rPr lang="cs-CZ" sz="1200" kern="1200" dirty="0" smtClean="0">
                <a:solidFill>
                  <a:schemeClr val="tx1"/>
                </a:solidFill>
                <a:latin typeface="+mn-lt"/>
                <a:ea typeface="+mn-ea"/>
                <a:cs typeface="+mn-cs"/>
              </a:rPr>
              <a:t> pro International </a:t>
            </a:r>
            <a:r>
              <a:rPr lang="cs-CZ" sz="1200" kern="1200" dirty="0" err="1" smtClean="0">
                <a:solidFill>
                  <a:schemeClr val="tx1"/>
                </a:solidFill>
                <a:latin typeface="+mn-lt"/>
                <a:ea typeface="+mn-ea"/>
                <a:cs typeface="+mn-cs"/>
              </a:rPr>
              <a:t>Fiscal</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Association</a:t>
            </a:r>
            <a:r>
              <a:rPr lang="cs-CZ" sz="1200" kern="1200" dirty="0" smtClean="0">
                <a:solidFill>
                  <a:schemeClr val="tx1"/>
                </a:solidFill>
                <a:latin typeface="+mn-lt"/>
                <a:ea typeface="+mn-ea"/>
                <a:cs typeface="+mn-cs"/>
              </a:rPr>
              <a:t> na téma Přiřazení příjmů stálé provozovně z roku 2006.</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Od roku 2010 se významně změnil článek 7 Modelové smlouvy a komentář k němu. OECD přijalo jako jediný možný přístup ke stanovení základu daně stálé provozovny tzv. </a:t>
            </a:r>
            <a:r>
              <a:rPr lang="cs-CZ" sz="1200" kern="1200" dirty="0" err="1" smtClean="0">
                <a:solidFill>
                  <a:schemeClr val="tx1"/>
                </a:solidFill>
                <a:latin typeface="+mn-lt"/>
                <a:ea typeface="+mn-ea"/>
                <a:cs typeface="+mn-cs"/>
              </a:rPr>
              <a:t>Authorized</a:t>
            </a:r>
            <a:r>
              <a:rPr lang="cs-CZ" sz="1200" kern="1200" dirty="0" smtClean="0">
                <a:solidFill>
                  <a:schemeClr val="tx1"/>
                </a:solidFill>
                <a:latin typeface="+mn-lt"/>
                <a:ea typeface="+mn-ea"/>
                <a:cs typeface="+mn-cs"/>
              </a:rPr>
              <a:t> OECD </a:t>
            </a:r>
            <a:r>
              <a:rPr lang="cs-CZ" sz="1200" kern="1200" dirty="0" err="1" smtClean="0">
                <a:solidFill>
                  <a:schemeClr val="tx1"/>
                </a:solidFill>
                <a:latin typeface="+mn-lt"/>
                <a:ea typeface="+mn-ea"/>
                <a:cs typeface="+mn-cs"/>
              </a:rPr>
              <a:t>Approach</a:t>
            </a:r>
            <a:r>
              <a:rPr lang="cs-CZ" sz="1200" kern="1200" dirty="0" smtClean="0">
                <a:solidFill>
                  <a:schemeClr val="tx1"/>
                </a:solidFill>
                <a:latin typeface="+mn-lt"/>
                <a:ea typeface="+mn-ea"/>
                <a:cs typeface="+mn-cs"/>
              </a:rPr>
              <a:t> (AOA), který vychází z důsledného uplatnění „samostatnosti“ stálé provozovny. Stálé provozovně podle funkční analýzy mají být přiděleny funkce, které vykonává prostřednictvím personálu, podle toho přiřazen majetek, který je nutný k výkonu funkcí, přiřazena rizika, který nese a kapitál (</a:t>
            </a:r>
            <a:r>
              <a:rPr lang="cs-CZ" sz="1200" kern="1200" dirty="0" err="1" smtClean="0">
                <a:solidFill>
                  <a:schemeClr val="tx1"/>
                </a:solidFill>
                <a:latin typeface="+mn-lt"/>
                <a:ea typeface="+mn-ea"/>
                <a:cs typeface="+mn-cs"/>
              </a:rPr>
              <a:t>notional</a:t>
            </a:r>
            <a:r>
              <a:rPr lang="cs-CZ" sz="1200" kern="1200" dirty="0" smtClean="0">
                <a:solidFill>
                  <a:schemeClr val="tx1"/>
                </a:solidFill>
                <a:latin typeface="+mn-lt"/>
                <a:ea typeface="+mn-ea"/>
                <a:cs typeface="+mn-cs"/>
              </a:rPr>
              <a:t> capital). Veškeré transakce mezi částmi podniku, ať stálou provozovnou a </a:t>
            </a:r>
            <a:r>
              <a:rPr lang="cs-CZ" sz="1200" kern="1200" dirty="0" err="1" smtClean="0">
                <a:solidFill>
                  <a:schemeClr val="tx1"/>
                </a:solidFill>
                <a:latin typeface="+mn-lt"/>
                <a:ea typeface="+mn-ea"/>
                <a:cs typeface="+mn-cs"/>
              </a:rPr>
              <a:t>Head</a:t>
            </a:r>
            <a:r>
              <a:rPr lang="cs-CZ" sz="1200" kern="1200" dirty="0" smtClean="0">
                <a:solidFill>
                  <a:schemeClr val="tx1"/>
                </a:solidFill>
                <a:latin typeface="+mn-lt"/>
                <a:ea typeface="+mn-ea"/>
                <a:cs typeface="+mn-cs"/>
              </a:rPr>
              <a:t> office nebo dvěma stálými provozovnami, se mají pro daňové účely zohledňovat a přiřazovat jim příjem (resp. „</a:t>
            </a:r>
            <a:r>
              <a:rPr lang="cs-CZ" sz="1200" kern="1200" dirty="0" err="1" smtClean="0">
                <a:solidFill>
                  <a:schemeClr val="tx1"/>
                </a:solidFill>
                <a:latin typeface="+mn-lt"/>
                <a:ea typeface="+mn-ea"/>
                <a:cs typeface="+mn-cs"/>
              </a:rPr>
              <a:t>notional</a:t>
            </a:r>
            <a:r>
              <a:rPr lang="cs-CZ" sz="1200" kern="1200" dirty="0" smtClean="0">
                <a:solidFill>
                  <a:schemeClr val="tx1"/>
                </a:solidFill>
                <a:latin typeface="+mn-lt"/>
                <a:ea typeface="+mn-ea"/>
                <a:cs typeface="+mn-cs"/>
              </a:rPr>
              <a:t>“ příjem). K tomu AOA přístupu mělo 6 států výhrady. Česká republika nebyla mezi nimi. Zatím nám jako daňovým poradcům není zcela jasné, do jaké míry bude daňová správa při stanovování základu daně stálých provozoven tento AOA přístup uplatňovat. Domníváme se, že tyto otázky by případně měly být rozpracovány v zákoně o daních z příjmů nebo přinejmenším v nějakém pokynu GFŘ, který by rozpracovával Komentář OECD.</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Dotaz</a:t>
            </a:r>
            <a:r>
              <a:rPr lang="cs-CZ"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Při přesunu majetku z jedné části podniku do druhé přes hranice má se u české stálé provozovny zohlednit v příjmu cena za přesun majetku, jako kdyby to byl prodej mezi nezávislými samostatnými subjekty, tzn. včetně ziskové přirážky? Nebo se má zohlednit hodnota majetku bez ziskové přirážky? Nebo se nemá v základu daně zohledňovat nic, vzhledem k tomu, že z právního hlediska tam nedochází k žádnému prodeji?</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Domníváme se, že jsou v podstatě možné dva, resp. tři přístupy. Prosíme potvrdit správnost daňového posouzení:</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b="1" i="1" kern="1200" dirty="0" smtClean="0">
                <a:solidFill>
                  <a:schemeClr val="tx1"/>
                </a:solidFill>
                <a:latin typeface="+mn-lt"/>
                <a:ea typeface="+mn-ea"/>
                <a:cs typeface="+mn-cs"/>
              </a:rPr>
              <a:t>Řešení situace 2:</a:t>
            </a:r>
            <a:endParaRPr lang="en-US" sz="1200" kern="1200" dirty="0" smtClean="0">
              <a:solidFill>
                <a:schemeClr val="tx1"/>
              </a:solidFill>
              <a:latin typeface="+mn-lt"/>
              <a:ea typeface="+mn-ea"/>
              <a:cs typeface="+mn-cs"/>
            </a:endParaRPr>
          </a:p>
          <a:p>
            <a:endParaRPr lang="cs-CZ"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1)	Stálá provozovna, dříve než ukončí činnost v ČR, prodá svoje aktiva v ČR.  Příjmy z prodeje movitého majetku patřícího stálé provozovně budou zdaněny v ČR jako příjem přiřaditelný této stálé provozovně. Pokud součástí bude nemovitý majetek umístěný v ČR, pak prodej tohoto majetku bude také podléhat zdanění v ČR. Poté stálá provozovna ukončí svoji činnost a odregistruje se.</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2)	Bude-li se jednat o organizační složku, bylo by možné prodat ji jako část podniku. Z hlediska zdanění a použití smluv o zamezení dvojího zdanění však postup bude stejný jako u bodu 1) – tedy zdaní se zisk z prodeje movitého majetku (dle výkladu OECD – jiný majetek než nemovitý) patřícího stálé provozovně a zisk z prodeje nemovitostí umístěných na území ČR.</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3)	Třetí možností je i postup následující: Stálá provozovna ukončí činnost v ČR a přesune svá aktiva do </a:t>
            </a:r>
            <a:r>
              <a:rPr lang="cs-CZ" sz="1200" kern="1200" dirty="0" err="1" smtClean="0">
                <a:solidFill>
                  <a:schemeClr val="tx1"/>
                </a:solidFill>
                <a:latin typeface="+mn-lt"/>
                <a:ea typeface="+mn-ea"/>
                <a:cs typeface="+mn-cs"/>
              </a:rPr>
              <a:t>Head</a:t>
            </a:r>
            <a:r>
              <a:rPr lang="cs-CZ" sz="1200" kern="1200" dirty="0" smtClean="0">
                <a:solidFill>
                  <a:schemeClr val="tx1"/>
                </a:solidFill>
                <a:latin typeface="+mn-lt"/>
                <a:ea typeface="+mn-ea"/>
                <a:cs typeface="+mn-cs"/>
              </a:rPr>
              <a:t> office. Následně </a:t>
            </a:r>
            <a:r>
              <a:rPr lang="cs-CZ" sz="1200" kern="1200" dirty="0" err="1" smtClean="0">
                <a:solidFill>
                  <a:schemeClr val="tx1"/>
                </a:solidFill>
                <a:latin typeface="+mn-lt"/>
                <a:ea typeface="+mn-ea"/>
                <a:cs typeface="+mn-cs"/>
              </a:rPr>
              <a:t>Head</a:t>
            </a:r>
            <a:r>
              <a:rPr lang="cs-CZ" sz="1200" kern="1200" dirty="0" smtClean="0">
                <a:solidFill>
                  <a:schemeClr val="tx1"/>
                </a:solidFill>
                <a:latin typeface="+mn-lt"/>
                <a:ea typeface="+mn-ea"/>
                <a:cs typeface="+mn-cs"/>
              </a:rPr>
              <a:t> office prodá majetek třetí straně, tedy v našem případě subjektu v ČR. V takovém případě nebude stálé provozovně přiřazen příjem z prodeje majetku, případně pouze „</a:t>
            </a:r>
            <a:r>
              <a:rPr lang="cs-CZ" sz="1200" kern="1200" dirty="0" err="1" smtClean="0">
                <a:solidFill>
                  <a:schemeClr val="tx1"/>
                </a:solidFill>
                <a:latin typeface="+mn-lt"/>
                <a:ea typeface="+mn-ea"/>
                <a:cs typeface="+mn-cs"/>
              </a:rPr>
              <a:t>notional</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income</a:t>
            </a:r>
            <a:r>
              <a:rPr lang="cs-CZ" sz="1200" kern="1200" dirty="0" smtClean="0">
                <a:solidFill>
                  <a:schemeClr val="tx1"/>
                </a:solidFill>
                <a:latin typeface="+mn-lt"/>
                <a:ea typeface="+mn-ea"/>
                <a:cs typeface="+mn-cs"/>
              </a:rPr>
              <a:t>“ dle řešení situace 1. Nemovitý majetek umístěný na našem území by každopádně zdaněn v ČR byl. Následný prodej movitého majetku od </a:t>
            </a:r>
            <a:r>
              <a:rPr lang="cs-CZ" sz="1200" kern="1200" dirty="0" err="1" smtClean="0">
                <a:solidFill>
                  <a:schemeClr val="tx1"/>
                </a:solidFill>
                <a:latin typeface="+mn-lt"/>
                <a:ea typeface="+mn-ea"/>
                <a:cs typeface="+mn-cs"/>
              </a:rPr>
              <a:t>Head</a:t>
            </a:r>
            <a:r>
              <a:rPr lang="cs-CZ" sz="1200" kern="1200" dirty="0" smtClean="0">
                <a:solidFill>
                  <a:schemeClr val="tx1"/>
                </a:solidFill>
                <a:latin typeface="+mn-lt"/>
                <a:ea typeface="+mn-ea"/>
                <a:cs typeface="+mn-cs"/>
              </a:rPr>
              <a:t> office českému subjektu zdaněn v ČR nebude, neboť není příjmem ze zdrojů v ČR.</a:t>
            </a:r>
            <a:endParaRPr lang="en-US"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Zápis z diskuse s ing. Bláhou na sekci mezinárodního zdanění ze dne 17.5.2012: </a:t>
            </a:r>
            <a:endParaRPr lang="en-US" sz="1200" kern="1200" dirty="0" smtClean="0">
              <a:solidFill>
                <a:schemeClr val="tx1"/>
              </a:solidFill>
              <a:latin typeface="+mn-lt"/>
              <a:ea typeface="+mn-ea"/>
              <a:cs typeface="+mn-cs"/>
            </a:endParaRPr>
          </a:p>
          <a:p>
            <a:r>
              <a:rPr lang="cs-CZ" sz="1200" i="1" kern="1200" dirty="0" smtClean="0">
                <a:solidFill>
                  <a:schemeClr val="tx1"/>
                </a:solidFill>
                <a:latin typeface="+mn-lt"/>
                <a:ea typeface="+mn-ea"/>
                <a:cs typeface="+mn-cs"/>
              </a:rPr>
              <a:t>Ujasnění problematiky základu daně u přesunu majetku ze stálé provozovny jiné části podniku do jiné země a přesunu majetku ze stálé provozovny zpět </a:t>
            </a:r>
            <a:r>
              <a:rPr lang="cs-CZ" sz="1200" i="1" kern="1200" dirty="0" err="1" smtClean="0">
                <a:solidFill>
                  <a:schemeClr val="tx1"/>
                </a:solidFill>
                <a:latin typeface="+mn-lt"/>
                <a:ea typeface="+mn-ea"/>
                <a:cs typeface="+mn-cs"/>
              </a:rPr>
              <a:t>Head</a:t>
            </a:r>
            <a:r>
              <a:rPr lang="cs-CZ" sz="1200" i="1" kern="1200" dirty="0" smtClean="0">
                <a:solidFill>
                  <a:schemeClr val="tx1"/>
                </a:solidFill>
                <a:latin typeface="+mn-lt"/>
                <a:ea typeface="+mn-ea"/>
                <a:cs typeface="+mn-cs"/>
              </a:rPr>
              <a:t> office: </a:t>
            </a:r>
            <a:r>
              <a:rPr lang="cs-CZ" sz="1200" kern="1200" dirty="0" smtClean="0">
                <a:solidFill>
                  <a:schemeClr val="tx1"/>
                </a:solidFill>
                <a:latin typeface="+mn-lt"/>
                <a:ea typeface="+mn-ea"/>
                <a:cs typeface="+mn-cs"/>
              </a:rPr>
              <a:t>Ve smlouvách o zamezení dvojího zdanění sjednaných podle starších modelů OECD (tedy do r. 2010) byl používán „</a:t>
            </a:r>
            <a:r>
              <a:rPr lang="cs-CZ" sz="1200" kern="1200" dirty="0" err="1" smtClean="0">
                <a:solidFill>
                  <a:schemeClr val="tx1"/>
                </a:solidFill>
                <a:latin typeface="+mn-lt"/>
                <a:ea typeface="+mn-ea"/>
                <a:cs typeface="+mn-cs"/>
              </a:rPr>
              <a:t>separate</a:t>
            </a:r>
            <a:r>
              <a:rPr lang="cs-CZ" sz="1200" kern="1200" dirty="0" smtClean="0">
                <a:solidFill>
                  <a:schemeClr val="tx1"/>
                </a:solidFill>
                <a:latin typeface="+mn-lt"/>
                <a:ea typeface="+mn-ea"/>
                <a:cs typeface="+mn-cs"/>
              </a:rPr>
              <a:t> entity </a:t>
            </a:r>
            <a:r>
              <a:rPr lang="cs-CZ" sz="1200" kern="1200" dirty="0" err="1" smtClean="0">
                <a:solidFill>
                  <a:schemeClr val="tx1"/>
                </a:solidFill>
                <a:latin typeface="+mn-lt"/>
                <a:ea typeface="+mn-ea"/>
                <a:cs typeface="+mn-cs"/>
              </a:rPr>
              <a:t>approach</a:t>
            </a:r>
            <a:r>
              <a:rPr lang="cs-CZ" sz="1200" kern="1200" dirty="0" smtClean="0">
                <a:solidFill>
                  <a:schemeClr val="tx1"/>
                </a:solidFill>
                <a:latin typeface="+mn-lt"/>
                <a:ea typeface="+mn-ea"/>
                <a:cs typeface="+mn-cs"/>
              </a:rPr>
              <a:t>“, s těmi omezeními pro operace mezi </a:t>
            </a:r>
            <a:r>
              <a:rPr lang="cs-CZ" sz="1200" kern="1200" dirty="0" err="1" smtClean="0">
                <a:solidFill>
                  <a:schemeClr val="tx1"/>
                </a:solidFill>
                <a:latin typeface="+mn-lt"/>
                <a:ea typeface="+mn-ea"/>
                <a:cs typeface="+mn-cs"/>
              </a:rPr>
              <a:t>Head</a:t>
            </a:r>
            <a:r>
              <a:rPr lang="cs-CZ" sz="1200" kern="1200" dirty="0" smtClean="0">
                <a:solidFill>
                  <a:schemeClr val="tx1"/>
                </a:solidFill>
                <a:latin typeface="+mn-lt"/>
                <a:ea typeface="+mn-ea"/>
                <a:cs typeface="+mn-cs"/>
              </a:rPr>
              <a:t> office a PE, a PE a ostatními částmi podniku, které vyplývaly z Komentáře OECD. AOA (OECD </a:t>
            </a:r>
            <a:r>
              <a:rPr lang="cs-CZ" sz="1200" kern="1200" dirty="0" err="1" smtClean="0">
                <a:solidFill>
                  <a:schemeClr val="tx1"/>
                </a:solidFill>
                <a:latin typeface="+mn-lt"/>
                <a:ea typeface="+mn-ea"/>
                <a:cs typeface="+mn-cs"/>
              </a:rPr>
              <a:t>Authorized</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Approach</a:t>
            </a:r>
            <a:r>
              <a:rPr lang="cs-CZ" sz="1200" kern="1200" dirty="0" smtClean="0">
                <a:solidFill>
                  <a:schemeClr val="tx1"/>
                </a:solidFill>
                <a:latin typeface="+mn-lt"/>
                <a:ea typeface="+mn-ea"/>
                <a:cs typeface="+mn-cs"/>
              </a:rPr>
              <a:t>) počítá s tím, že pro přiřazení příjmů PE se veškeré operace uvnitř podniku zohledňovat budou, a to více méně za pomoci metod Transfer </a:t>
            </a:r>
            <a:r>
              <a:rPr lang="cs-CZ" sz="1200" kern="1200" dirty="0" err="1" smtClean="0">
                <a:solidFill>
                  <a:schemeClr val="tx1"/>
                </a:solidFill>
                <a:latin typeface="+mn-lt"/>
                <a:ea typeface="+mn-ea"/>
                <a:cs typeface="+mn-cs"/>
              </a:rPr>
              <a:t>Pricingu</a:t>
            </a:r>
            <a:r>
              <a:rPr lang="cs-CZ" sz="1200" kern="1200" dirty="0" smtClean="0">
                <a:solidFill>
                  <a:schemeClr val="tx1"/>
                </a:solidFill>
                <a:latin typeface="+mn-lt"/>
                <a:ea typeface="+mn-ea"/>
                <a:cs typeface="+mn-cs"/>
              </a:rPr>
              <a:t>. Ing. Bláha potvrdil, že AOA se použije až pro nově sjednané smlouvy podle nového textu čl. 7 Modelové smlouvy, tedy podle stávajících smluv se postup v praxi při stanovení základu daně nemění. Je ovšem otázkou, zda důsledné použití AOA při přesunu majetku mezi částmi podniku, aniž by majetek byl prodán třetí osobě, neznamená „exit </a:t>
            </a:r>
            <a:r>
              <a:rPr lang="cs-CZ" sz="1200" kern="1200" dirty="0" err="1" smtClean="0">
                <a:solidFill>
                  <a:schemeClr val="tx1"/>
                </a:solidFill>
                <a:latin typeface="+mn-lt"/>
                <a:ea typeface="+mn-ea"/>
                <a:cs typeface="+mn-cs"/>
              </a:rPr>
              <a:t>taxation</a:t>
            </a:r>
            <a:r>
              <a:rPr lang="cs-CZ" sz="1200" kern="1200" dirty="0" smtClean="0">
                <a:solidFill>
                  <a:schemeClr val="tx1"/>
                </a:solidFill>
                <a:latin typeface="+mn-lt"/>
                <a:ea typeface="+mn-ea"/>
                <a:cs typeface="+mn-cs"/>
              </a:rPr>
              <a:t>“, které v ČR zavedené není.</a:t>
            </a:r>
            <a:endParaRPr lang="en-US"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2B4A549-5280-48A3-A2D6-9787CD2F9632}"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cs-CZ" sz="1200" b="1" i="1" kern="1200" dirty="0" smtClean="0">
                <a:solidFill>
                  <a:schemeClr val="tx1"/>
                </a:solidFill>
                <a:latin typeface="+mn-lt"/>
                <a:ea typeface="+mn-ea"/>
                <a:cs typeface="+mn-cs"/>
              </a:rPr>
              <a:t>Situace </a:t>
            </a:r>
            <a:r>
              <a:rPr lang="cs-CZ" sz="1200" b="1" i="1" kern="1200" baseline="0" dirty="0" smtClean="0">
                <a:solidFill>
                  <a:schemeClr val="tx1"/>
                </a:solidFill>
                <a:latin typeface="+mn-lt"/>
                <a:ea typeface="+mn-ea"/>
                <a:cs typeface="+mn-cs"/>
              </a:rPr>
              <a:t> 1:</a:t>
            </a:r>
            <a:endParaRPr lang="en-US" sz="1200" kern="1200" dirty="0" smtClean="0">
              <a:solidFill>
                <a:schemeClr val="tx1"/>
              </a:solidFill>
              <a:latin typeface="+mn-lt"/>
              <a:ea typeface="+mn-ea"/>
              <a:cs typeface="+mn-cs"/>
            </a:endParaRPr>
          </a:p>
          <a:p>
            <a:r>
              <a:rPr lang="cs-CZ" sz="1200" b="1" i="1" kern="1200" dirty="0" smtClean="0">
                <a:solidFill>
                  <a:schemeClr val="tx1"/>
                </a:solidFill>
                <a:latin typeface="+mn-lt"/>
                <a:ea typeface="+mn-ea"/>
                <a:cs typeface="+mn-cs"/>
              </a:rPr>
              <a:t> </a:t>
            </a:r>
          </a:p>
          <a:p>
            <a:r>
              <a:rPr lang="cs-CZ" sz="1200" kern="1200" dirty="0" smtClean="0">
                <a:solidFill>
                  <a:schemeClr val="tx1"/>
                </a:solidFill>
                <a:latin typeface="+mn-lt"/>
                <a:ea typeface="+mn-ea"/>
                <a:cs typeface="+mn-cs"/>
              </a:rPr>
              <a:t>Zahraniční společnost má v Česku stálou provozovnu. V této provozovně má umístěn určitý movitý majetek.</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Společnost se rozhodne, že majetek v české stalé provozovně již nepotřebuje a přesune ho </a:t>
            </a:r>
            <a:endParaRPr lang="en-US" sz="1200" kern="1200" dirty="0" smtClean="0">
              <a:solidFill>
                <a:schemeClr val="tx1"/>
              </a:solidFill>
              <a:latin typeface="+mn-lt"/>
              <a:ea typeface="+mn-ea"/>
              <a:cs typeface="+mn-cs"/>
            </a:endParaRPr>
          </a:p>
          <a:p>
            <a:pPr lvl="0"/>
            <a:r>
              <a:rPr lang="cs-CZ" sz="1200" kern="1200" dirty="0" smtClean="0">
                <a:solidFill>
                  <a:schemeClr val="tx1"/>
                </a:solidFill>
                <a:latin typeface="+mn-lt"/>
                <a:ea typeface="+mn-ea"/>
                <a:cs typeface="+mn-cs"/>
              </a:rPr>
              <a:t>zpět do </a:t>
            </a:r>
            <a:r>
              <a:rPr lang="cs-CZ" sz="1200" kern="1200" dirty="0" err="1" smtClean="0">
                <a:solidFill>
                  <a:schemeClr val="tx1"/>
                </a:solidFill>
                <a:latin typeface="+mn-lt"/>
                <a:ea typeface="+mn-ea"/>
                <a:cs typeface="+mn-cs"/>
              </a:rPr>
              <a:t>Head</a:t>
            </a:r>
            <a:r>
              <a:rPr lang="cs-CZ" sz="1200" kern="1200" dirty="0" smtClean="0">
                <a:solidFill>
                  <a:schemeClr val="tx1"/>
                </a:solidFill>
                <a:latin typeface="+mn-lt"/>
                <a:ea typeface="+mn-ea"/>
                <a:cs typeface="+mn-cs"/>
              </a:rPr>
              <a:t> office</a:t>
            </a:r>
            <a:endParaRPr lang="en-US" sz="1200" kern="1200" dirty="0" smtClean="0">
              <a:solidFill>
                <a:schemeClr val="tx1"/>
              </a:solidFill>
              <a:latin typeface="+mn-lt"/>
              <a:ea typeface="+mn-ea"/>
              <a:cs typeface="+mn-cs"/>
            </a:endParaRPr>
          </a:p>
          <a:p>
            <a:pPr lvl="0"/>
            <a:r>
              <a:rPr lang="cs-CZ" sz="1200" kern="1200" dirty="0" smtClean="0">
                <a:solidFill>
                  <a:schemeClr val="tx1"/>
                </a:solidFill>
                <a:latin typeface="+mn-lt"/>
                <a:ea typeface="+mn-ea"/>
                <a:cs typeface="+mn-cs"/>
              </a:rPr>
              <a:t>do jiné stalé provozovny podniku v jiném státě</a:t>
            </a:r>
            <a:endParaRPr lang="en-US" sz="1200" kern="1200" dirty="0" smtClean="0">
              <a:solidFill>
                <a:schemeClr val="tx1"/>
              </a:solidFill>
              <a:latin typeface="+mn-lt"/>
              <a:ea typeface="+mn-ea"/>
              <a:cs typeface="+mn-cs"/>
            </a:endParaRPr>
          </a:p>
          <a:p>
            <a:endParaRPr lang="cs-CZ" sz="1200" b="1" i="1" kern="1200" dirty="0" smtClean="0">
              <a:solidFill>
                <a:schemeClr val="tx1"/>
              </a:solidFill>
              <a:latin typeface="+mn-lt"/>
              <a:ea typeface="+mn-ea"/>
              <a:cs typeface="+mn-cs"/>
            </a:endParaRPr>
          </a:p>
          <a:p>
            <a:r>
              <a:rPr lang="cs-CZ" sz="1200" b="1" i="1" kern="1200" dirty="0" smtClean="0">
                <a:solidFill>
                  <a:schemeClr val="tx1"/>
                </a:solidFill>
                <a:latin typeface="+mn-lt"/>
                <a:ea typeface="+mn-ea"/>
                <a:cs typeface="+mn-cs"/>
              </a:rPr>
              <a:t>Situace 2:</a:t>
            </a:r>
            <a:endParaRPr lang="en-US" sz="1200" kern="1200" dirty="0" smtClean="0">
              <a:solidFill>
                <a:schemeClr val="tx1"/>
              </a:solidFill>
              <a:latin typeface="+mn-lt"/>
              <a:ea typeface="+mn-ea"/>
              <a:cs typeface="+mn-cs"/>
            </a:endParaRPr>
          </a:p>
          <a:p>
            <a:r>
              <a:rPr lang="cs-CZ" sz="1200" b="1" i="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Zahraniční společnost má v Česku stálou provozovnu. V této provozovně má umístěn určitý movitý majetek. Společnost se rozhodne, stálou provozovnu jako celek, respektive jednotlivá aktiva prodat jinému subjektu. Budeme uvažovat o subjektu – rezidentu v ČR.</a:t>
            </a:r>
            <a:endParaRPr lang="en-US" sz="1200" kern="1200" dirty="0" smtClean="0">
              <a:solidFill>
                <a:schemeClr val="tx1"/>
              </a:solidFill>
              <a:latin typeface="+mn-lt"/>
              <a:ea typeface="+mn-ea"/>
              <a:cs typeface="+mn-cs"/>
            </a:endParaRPr>
          </a:p>
          <a:p>
            <a:r>
              <a:rPr lang="cs-CZ" sz="1200" b="1" i="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cs-CZ" sz="1200" b="1" i="1" kern="1200" dirty="0" smtClean="0">
                <a:solidFill>
                  <a:schemeClr val="tx1"/>
                </a:solidFill>
                <a:latin typeface="+mn-lt"/>
                <a:ea typeface="+mn-ea"/>
                <a:cs typeface="+mn-cs"/>
              </a:rPr>
              <a:t>Řešení situace 1:</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Stálá provozovna není samostatným subjektem odděleným od jiných částí podniku, který ji zřídil. Z právního hlediska se jedná o přesuny majetku v rámci podniku a z hlediska generování zisku v podniku jako celku žádný zisk nevzniká, protože se nejedná o prodej třetí straně.</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Do roku 2010 Komentář k Modelové smlouvě OECD ve svém článku sice vycházel z konceptu stálé provozovny jako samostatného subjektu („</a:t>
            </a:r>
            <a:r>
              <a:rPr lang="cs-CZ" sz="1200" kern="1200" dirty="0" err="1" smtClean="0">
                <a:solidFill>
                  <a:schemeClr val="tx1"/>
                </a:solidFill>
                <a:latin typeface="+mn-lt"/>
                <a:ea typeface="+mn-ea"/>
                <a:cs typeface="+mn-cs"/>
              </a:rPr>
              <a:t>separate</a:t>
            </a:r>
            <a:r>
              <a:rPr lang="cs-CZ" sz="1200" kern="1200" dirty="0" smtClean="0">
                <a:solidFill>
                  <a:schemeClr val="tx1"/>
                </a:solidFill>
                <a:latin typeface="+mn-lt"/>
                <a:ea typeface="+mn-ea"/>
                <a:cs typeface="+mn-cs"/>
              </a:rPr>
              <a:t> entity </a:t>
            </a:r>
            <a:r>
              <a:rPr lang="cs-CZ" sz="1200" kern="1200" dirty="0" err="1" smtClean="0">
                <a:solidFill>
                  <a:schemeClr val="tx1"/>
                </a:solidFill>
                <a:latin typeface="+mn-lt"/>
                <a:ea typeface="+mn-ea"/>
                <a:cs typeface="+mn-cs"/>
              </a:rPr>
              <a:t>approach</a:t>
            </a:r>
            <a:r>
              <a:rPr lang="cs-CZ" sz="1200" kern="1200" dirty="0" smtClean="0">
                <a:solidFill>
                  <a:schemeClr val="tx1"/>
                </a:solidFill>
                <a:latin typeface="+mn-lt"/>
                <a:ea typeface="+mn-ea"/>
                <a:cs typeface="+mn-cs"/>
              </a:rPr>
              <a:t>“), avšak tento koncept nebyl uplatňován důsledně. To znamená – stálé provozovně se přiřazoval příjem, který by realizoval nezávislý podnik v tržních vztazích za obdobných okolností. Vůči příjmům byly přiřaditelné veškeré výdaje vynaložené v souvislosti se stálou provozovnou, ať už byly vynaloženy kdekoli. K tomuto pravidlu existovaly výjimky: Komentář výslovně zakazoval uplatnit ve stálé provozovně úroky, licenční poplatky a podobné platby za poskytnuté fondy či majetek z </a:t>
            </a:r>
            <a:r>
              <a:rPr lang="cs-CZ" sz="1200" kern="1200" dirty="0" err="1" smtClean="0">
                <a:solidFill>
                  <a:schemeClr val="tx1"/>
                </a:solidFill>
                <a:latin typeface="+mn-lt"/>
                <a:ea typeface="+mn-ea"/>
                <a:cs typeface="+mn-cs"/>
              </a:rPr>
              <a:t>Head</a:t>
            </a:r>
            <a:r>
              <a:rPr lang="cs-CZ" sz="1200" kern="1200" dirty="0" smtClean="0">
                <a:solidFill>
                  <a:schemeClr val="tx1"/>
                </a:solidFill>
                <a:latin typeface="+mn-lt"/>
                <a:ea typeface="+mn-ea"/>
                <a:cs typeface="+mn-cs"/>
              </a:rPr>
              <a:t> office. Za služby poskytnuté od </a:t>
            </a:r>
            <a:r>
              <a:rPr lang="cs-CZ" sz="1200" kern="1200" dirty="0" err="1" smtClean="0">
                <a:solidFill>
                  <a:schemeClr val="tx1"/>
                </a:solidFill>
                <a:latin typeface="+mn-lt"/>
                <a:ea typeface="+mn-ea"/>
                <a:cs typeface="+mn-cs"/>
              </a:rPr>
              <a:t>Head</a:t>
            </a:r>
            <a:r>
              <a:rPr lang="cs-CZ" sz="1200" kern="1200" dirty="0" smtClean="0">
                <a:solidFill>
                  <a:schemeClr val="tx1"/>
                </a:solidFill>
                <a:latin typeface="+mn-lt"/>
                <a:ea typeface="+mn-ea"/>
                <a:cs typeface="+mn-cs"/>
              </a:rPr>
              <a:t> office nebylo možné „účtovat“ ziskové rozpětí a nebylo možné uplatnit si jakékoliv náklady za manažerské služby ze strany </a:t>
            </a:r>
            <a:r>
              <a:rPr lang="cs-CZ" sz="1200" kern="1200" dirty="0" err="1" smtClean="0">
                <a:solidFill>
                  <a:schemeClr val="tx1"/>
                </a:solidFill>
                <a:latin typeface="+mn-lt"/>
                <a:ea typeface="+mn-ea"/>
                <a:cs typeface="+mn-cs"/>
              </a:rPr>
              <a:t>Head</a:t>
            </a:r>
            <a:r>
              <a:rPr lang="cs-CZ" sz="1200" kern="1200" dirty="0" smtClean="0">
                <a:solidFill>
                  <a:schemeClr val="tx1"/>
                </a:solidFill>
                <a:latin typeface="+mn-lt"/>
                <a:ea typeface="+mn-ea"/>
                <a:cs typeface="+mn-cs"/>
              </a:rPr>
              <a:t> office. I pro přesun majetku mezi stálou provozovnou a </a:t>
            </a:r>
            <a:r>
              <a:rPr lang="cs-CZ" sz="1200" kern="1200" dirty="0" err="1" smtClean="0">
                <a:solidFill>
                  <a:schemeClr val="tx1"/>
                </a:solidFill>
                <a:latin typeface="+mn-lt"/>
                <a:ea typeface="+mn-ea"/>
                <a:cs typeface="+mn-cs"/>
              </a:rPr>
              <a:t>Head</a:t>
            </a:r>
            <a:r>
              <a:rPr lang="cs-CZ" sz="1200" kern="1200" dirty="0" smtClean="0">
                <a:solidFill>
                  <a:schemeClr val="tx1"/>
                </a:solidFill>
                <a:latin typeface="+mn-lt"/>
                <a:ea typeface="+mn-ea"/>
                <a:cs typeface="+mn-cs"/>
              </a:rPr>
              <a:t> office nebo dvěma stálými provozovnami, pokud víme, nebylo obvyklé v českých podmínkách, že by tento přesun byl v základu daně stálé provozovny v ČR „oceněn“, resp. že by se mu přičítal nějaký příjem (</a:t>
            </a:r>
            <a:r>
              <a:rPr lang="cs-CZ" sz="1200" kern="1200" dirty="0" err="1" smtClean="0">
                <a:solidFill>
                  <a:schemeClr val="tx1"/>
                </a:solidFill>
                <a:latin typeface="+mn-lt"/>
                <a:ea typeface="+mn-ea"/>
                <a:cs typeface="+mn-cs"/>
              </a:rPr>
              <a:t>notional</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income</a:t>
            </a:r>
            <a:r>
              <a:rPr lang="cs-CZ" sz="1200" kern="1200" dirty="0" smtClean="0">
                <a:solidFill>
                  <a:schemeClr val="tx1"/>
                </a:solidFill>
                <a:latin typeface="+mn-lt"/>
                <a:ea typeface="+mn-ea"/>
                <a:cs typeface="+mn-cs"/>
              </a:rPr>
              <a:t>), ledaže by docházelo k prodeji třetí straně. Viz též zpráva T. </a:t>
            </a:r>
            <a:r>
              <a:rPr lang="cs-CZ" sz="1200" kern="1200" dirty="0" err="1" smtClean="0">
                <a:solidFill>
                  <a:schemeClr val="tx1"/>
                </a:solidFill>
                <a:latin typeface="+mn-lt"/>
                <a:ea typeface="+mn-ea"/>
                <a:cs typeface="+mn-cs"/>
              </a:rPr>
              <a:t>Balco</a:t>
            </a:r>
            <a:r>
              <a:rPr lang="cs-CZ" sz="1200" kern="1200" dirty="0" smtClean="0">
                <a:solidFill>
                  <a:schemeClr val="tx1"/>
                </a:solidFill>
                <a:latin typeface="+mn-lt"/>
                <a:ea typeface="+mn-ea"/>
                <a:cs typeface="+mn-cs"/>
              </a:rPr>
              <a:t> pro International </a:t>
            </a:r>
            <a:r>
              <a:rPr lang="cs-CZ" sz="1200" kern="1200" dirty="0" err="1" smtClean="0">
                <a:solidFill>
                  <a:schemeClr val="tx1"/>
                </a:solidFill>
                <a:latin typeface="+mn-lt"/>
                <a:ea typeface="+mn-ea"/>
                <a:cs typeface="+mn-cs"/>
              </a:rPr>
              <a:t>Fiscal</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Association</a:t>
            </a:r>
            <a:r>
              <a:rPr lang="cs-CZ" sz="1200" kern="1200" dirty="0" smtClean="0">
                <a:solidFill>
                  <a:schemeClr val="tx1"/>
                </a:solidFill>
                <a:latin typeface="+mn-lt"/>
                <a:ea typeface="+mn-ea"/>
                <a:cs typeface="+mn-cs"/>
              </a:rPr>
              <a:t> na téma Přiřazení příjmů stálé provozovně z roku 2006.</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Od roku 2010 se významně změnil článek 7 Modelové smlouvy a komentář k němu. OECD přijalo jako jediný možný přístup ke stanovení základu daně stálé provozovny tzv. </a:t>
            </a:r>
            <a:r>
              <a:rPr lang="cs-CZ" sz="1200" kern="1200" dirty="0" err="1" smtClean="0">
                <a:solidFill>
                  <a:schemeClr val="tx1"/>
                </a:solidFill>
                <a:latin typeface="+mn-lt"/>
                <a:ea typeface="+mn-ea"/>
                <a:cs typeface="+mn-cs"/>
              </a:rPr>
              <a:t>Authorized</a:t>
            </a:r>
            <a:r>
              <a:rPr lang="cs-CZ" sz="1200" kern="1200" dirty="0" smtClean="0">
                <a:solidFill>
                  <a:schemeClr val="tx1"/>
                </a:solidFill>
                <a:latin typeface="+mn-lt"/>
                <a:ea typeface="+mn-ea"/>
                <a:cs typeface="+mn-cs"/>
              </a:rPr>
              <a:t> OECD </a:t>
            </a:r>
            <a:r>
              <a:rPr lang="cs-CZ" sz="1200" kern="1200" dirty="0" err="1" smtClean="0">
                <a:solidFill>
                  <a:schemeClr val="tx1"/>
                </a:solidFill>
                <a:latin typeface="+mn-lt"/>
                <a:ea typeface="+mn-ea"/>
                <a:cs typeface="+mn-cs"/>
              </a:rPr>
              <a:t>Approach</a:t>
            </a:r>
            <a:r>
              <a:rPr lang="cs-CZ" sz="1200" kern="1200" dirty="0" smtClean="0">
                <a:solidFill>
                  <a:schemeClr val="tx1"/>
                </a:solidFill>
                <a:latin typeface="+mn-lt"/>
                <a:ea typeface="+mn-ea"/>
                <a:cs typeface="+mn-cs"/>
              </a:rPr>
              <a:t> (AOA), který vychází z důsledného uplatnění „samostatnosti“ stálé provozovny. Stálé provozovně podle funkční analýzy mají být přiděleny funkce, které vykonává prostřednictvím personálu, podle toho přiřazen majetek, který je nutný k výkonu funkcí, přiřazena rizika, který nese a kapitál (</a:t>
            </a:r>
            <a:r>
              <a:rPr lang="cs-CZ" sz="1200" kern="1200" dirty="0" err="1" smtClean="0">
                <a:solidFill>
                  <a:schemeClr val="tx1"/>
                </a:solidFill>
                <a:latin typeface="+mn-lt"/>
                <a:ea typeface="+mn-ea"/>
                <a:cs typeface="+mn-cs"/>
              </a:rPr>
              <a:t>notional</a:t>
            </a:r>
            <a:r>
              <a:rPr lang="cs-CZ" sz="1200" kern="1200" dirty="0" smtClean="0">
                <a:solidFill>
                  <a:schemeClr val="tx1"/>
                </a:solidFill>
                <a:latin typeface="+mn-lt"/>
                <a:ea typeface="+mn-ea"/>
                <a:cs typeface="+mn-cs"/>
              </a:rPr>
              <a:t> capital). Veškeré transakce mezi částmi podniku, ať stálou provozovnou a </a:t>
            </a:r>
            <a:r>
              <a:rPr lang="cs-CZ" sz="1200" kern="1200" dirty="0" err="1" smtClean="0">
                <a:solidFill>
                  <a:schemeClr val="tx1"/>
                </a:solidFill>
                <a:latin typeface="+mn-lt"/>
                <a:ea typeface="+mn-ea"/>
                <a:cs typeface="+mn-cs"/>
              </a:rPr>
              <a:t>Head</a:t>
            </a:r>
            <a:r>
              <a:rPr lang="cs-CZ" sz="1200" kern="1200" dirty="0" smtClean="0">
                <a:solidFill>
                  <a:schemeClr val="tx1"/>
                </a:solidFill>
                <a:latin typeface="+mn-lt"/>
                <a:ea typeface="+mn-ea"/>
                <a:cs typeface="+mn-cs"/>
              </a:rPr>
              <a:t> office nebo dvěma stálými provozovnami, se mají pro daňové účely zohledňovat a přiřazovat jim příjem (resp. „</a:t>
            </a:r>
            <a:r>
              <a:rPr lang="cs-CZ" sz="1200" kern="1200" dirty="0" err="1" smtClean="0">
                <a:solidFill>
                  <a:schemeClr val="tx1"/>
                </a:solidFill>
                <a:latin typeface="+mn-lt"/>
                <a:ea typeface="+mn-ea"/>
                <a:cs typeface="+mn-cs"/>
              </a:rPr>
              <a:t>notional</a:t>
            </a:r>
            <a:r>
              <a:rPr lang="cs-CZ" sz="1200" kern="1200" dirty="0" smtClean="0">
                <a:solidFill>
                  <a:schemeClr val="tx1"/>
                </a:solidFill>
                <a:latin typeface="+mn-lt"/>
                <a:ea typeface="+mn-ea"/>
                <a:cs typeface="+mn-cs"/>
              </a:rPr>
              <a:t>“ příjem). K tomu AOA přístupu mělo 6 států výhrady. Česká republika nebyla mezi nimi. Zatím nám jako daňovým poradcům není zcela jasné, do jaké míry bude daňová správa při stanovování základu daně stálých provozoven tento AOA přístup uplatňovat. Domníváme se, že tyto otázky by případně měly být rozpracovány v zákoně o daních z příjmů nebo přinejmenším v nějakém pokynu GFŘ, který by rozpracovával Komentář OECD.</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Dotaz</a:t>
            </a:r>
            <a:r>
              <a:rPr lang="cs-CZ"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Při přesunu majetku z jedné části podniku do druhé přes hranice má se u české stálé provozovny zohlednit v příjmu cena za přesun majetku, jako kdyby to byl prodej mezi nezávislými samostatnými subjekty, tzn. včetně ziskové přirážky? Nebo se má zohlednit hodnota majetku bez ziskové přirážky? Nebo se nemá v základu daně zohledňovat nic, vzhledem k tomu, že z právního hlediska tam nedochází k žádnému prodeji?</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Domníváme se, že jsou v podstatě možné dva, resp. tři přístupy. Prosíme potvrdit správnost daňového posouzení:</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b="1" i="1" kern="1200" dirty="0" smtClean="0">
                <a:solidFill>
                  <a:schemeClr val="tx1"/>
                </a:solidFill>
                <a:latin typeface="+mn-lt"/>
                <a:ea typeface="+mn-ea"/>
                <a:cs typeface="+mn-cs"/>
              </a:rPr>
              <a:t>Řešení situace 2:</a:t>
            </a:r>
            <a:endParaRPr lang="en-US" sz="1200" kern="1200" dirty="0" smtClean="0">
              <a:solidFill>
                <a:schemeClr val="tx1"/>
              </a:solidFill>
              <a:latin typeface="+mn-lt"/>
              <a:ea typeface="+mn-ea"/>
              <a:cs typeface="+mn-cs"/>
            </a:endParaRPr>
          </a:p>
          <a:p>
            <a:endParaRPr lang="cs-CZ"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1)	Stálá provozovna, dříve než ukončí činnost v ČR, prodá svoje aktiva v ČR.  Příjmy z prodeje movitého majetku patřícího stálé provozovně budou zdaněny v ČR jako příjem přiřaditelný této stálé provozovně. Pokud součástí bude nemovitý majetek umístěný v ČR, pak prodej tohoto majetku bude také podléhat zdanění v ČR. Poté stálá provozovna ukončí svoji činnost a odregistruje se.</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2)	Bude-li se jednat o organizační složku, bylo by možné prodat ji jako část podniku. Z hlediska zdanění a použití smluv o zamezení dvojího zdanění však postup bude stejný jako u bodu 1) – tedy zdaní se zisk z prodeje movitého majetku (dle výkladu OECD – jiný majetek než nemovitý) patřícího stálé provozovně a zisk z prodeje nemovitostí umístěných na území ČR.</a:t>
            </a:r>
            <a:endParaRPr lang="en-US"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3)	Třetí možností je i postup následující: Stálá provozovna ukončí činnost v ČR a přesune svá aktiva do </a:t>
            </a:r>
            <a:r>
              <a:rPr lang="cs-CZ" sz="1200" kern="1200" dirty="0" err="1" smtClean="0">
                <a:solidFill>
                  <a:schemeClr val="tx1"/>
                </a:solidFill>
                <a:latin typeface="+mn-lt"/>
                <a:ea typeface="+mn-ea"/>
                <a:cs typeface="+mn-cs"/>
              </a:rPr>
              <a:t>Head</a:t>
            </a:r>
            <a:r>
              <a:rPr lang="cs-CZ" sz="1200" kern="1200" dirty="0" smtClean="0">
                <a:solidFill>
                  <a:schemeClr val="tx1"/>
                </a:solidFill>
                <a:latin typeface="+mn-lt"/>
                <a:ea typeface="+mn-ea"/>
                <a:cs typeface="+mn-cs"/>
              </a:rPr>
              <a:t> office. Následně </a:t>
            </a:r>
            <a:r>
              <a:rPr lang="cs-CZ" sz="1200" kern="1200" dirty="0" err="1" smtClean="0">
                <a:solidFill>
                  <a:schemeClr val="tx1"/>
                </a:solidFill>
                <a:latin typeface="+mn-lt"/>
                <a:ea typeface="+mn-ea"/>
                <a:cs typeface="+mn-cs"/>
              </a:rPr>
              <a:t>Head</a:t>
            </a:r>
            <a:r>
              <a:rPr lang="cs-CZ" sz="1200" kern="1200" dirty="0" smtClean="0">
                <a:solidFill>
                  <a:schemeClr val="tx1"/>
                </a:solidFill>
                <a:latin typeface="+mn-lt"/>
                <a:ea typeface="+mn-ea"/>
                <a:cs typeface="+mn-cs"/>
              </a:rPr>
              <a:t> office prodá majetek třetí straně, tedy v našem případě subjektu v ČR. V takovém případě nebude stálé provozovně přiřazen příjem z prodeje majetku, případně pouze „</a:t>
            </a:r>
            <a:r>
              <a:rPr lang="cs-CZ" sz="1200" kern="1200" dirty="0" err="1" smtClean="0">
                <a:solidFill>
                  <a:schemeClr val="tx1"/>
                </a:solidFill>
                <a:latin typeface="+mn-lt"/>
                <a:ea typeface="+mn-ea"/>
                <a:cs typeface="+mn-cs"/>
              </a:rPr>
              <a:t>notional</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income</a:t>
            </a:r>
            <a:r>
              <a:rPr lang="cs-CZ" sz="1200" kern="1200" dirty="0" smtClean="0">
                <a:solidFill>
                  <a:schemeClr val="tx1"/>
                </a:solidFill>
                <a:latin typeface="+mn-lt"/>
                <a:ea typeface="+mn-ea"/>
                <a:cs typeface="+mn-cs"/>
              </a:rPr>
              <a:t>“ dle řešení situace 1. Nemovitý majetek umístěný na našem území by každopádně zdaněn v ČR byl. Následný prodej movitého majetku od </a:t>
            </a:r>
            <a:r>
              <a:rPr lang="cs-CZ" sz="1200" kern="1200" dirty="0" err="1" smtClean="0">
                <a:solidFill>
                  <a:schemeClr val="tx1"/>
                </a:solidFill>
                <a:latin typeface="+mn-lt"/>
                <a:ea typeface="+mn-ea"/>
                <a:cs typeface="+mn-cs"/>
              </a:rPr>
              <a:t>Head</a:t>
            </a:r>
            <a:r>
              <a:rPr lang="cs-CZ" sz="1200" kern="1200" dirty="0" smtClean="0">
                <a:solidFill>
                  <a:schemeClr val="tx1"/>
                </a:solidFill>
                <a:latin typeface="+mn-lt"/>
                <a:ea typeface="+mn-ea"/>
                <a:cs typeface="+mn-cs"/>
              </a:rPr>
              <a:t> office českému subjektu zdaněn v ČR nebude, neboť není příjmem ze zdrojů v ČR.</a:t>
            </a:r>
            <a:endParaRPr lang="en-US"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Zápis z diskuse s ing. Bláhou na sekci mezinárodního zdanění ze dne 17.5.2012: </a:t>
            </a:r>
            <a:endParaRPr lang="en-US" sz="1200" kern="1200" dirty="0" smtClean="0">
              <a:solidFill>
                <a:schemeClr val="tx1"/>
              </a:solidFill>
              <a:latin typeface="+mn-lt"/>
              <a:ea typeface="+mn-ea"/>
              <a:cs typeface="+mn-cs"/>
            </a:endParaRPr>
          </a:p>
          <a:p>
            <a:r>
              <a:rPr lang="cs-CZ" sz="1200" i="1" kern="1200" dirty="0" smtClean="0">
                <a:solidFill>
                  <a:schemeClr val="tx1"/>
                </a:solidFill>
                <a:latin typeface="+mn-lt"/>
                <a:ea typeface="+mn-ea"/>
                <a:cs typeface="+mn-cs"/>
              </a:rPr>
              <a:t>Ujasnění problematiky základu daně u přesunu majetku ze stálé provozovny jiné části podniku do jiné země a přesunu majetku ze stálé provozovny zpět </a:t>
            </a:r>
            <a:r>
              <a:rPr lang="cs-CZ" sz="1200" i="1" kern="1200" dirty="0" err="1" smtClean="0">
                <a:solidFill>
                  <a:schemeClr val="tx1"/>
                </a:solidFill>
                <a:latin typeface="+mn-lt"/>
                <a:ea typeface="+mn-ea"/>
                <a:cs typeface="+mn-cs"/>
              </a:rPr>
              <a:t>Head</a:t>
            </a:r>
            <a:r>
              <a:rPr lang="cs-CZ" sz="1200" i="1" kern="1200" dirty="0" smtClean="0">
                <a:solidFill>
                  <a:schemeClr val="tx1"/>
                </a:solidFill>
                <a:latin typeface="+mn-lt"/>
                <a:ea typeface="+mn-ea"/>
                <a:cs typeface="+mn-cs"/>
              </a:rPr>
              <a:t> office: </a:t>
            </a:r>
            <a:r>
              <a:rPr lang="cs-CZ" sz="1200" kern="1200" dirty="0" smtClean="0">
                <a:solidFill>
                  <a:schemeClr val="tx1"/>
                </a:solidFill>
                <a:latin typeface="+mn-lt"/>
                <a:ea typeface="+mn-ea"/>
                <a:cs typeface="+mn-cs"/>
              </a:rPr>
              <a:t>Ve smlouvách o zamezení dvojího zdanění sjednaných podle starších modelů OECD (tedy do r. 2010) byl používán „</a:t>
            </a:r>
            <a:r>
              <a:rPr lang="cs-CZ" sz="1200" kern="1200" dirty="0" err="1" smtClean="0">
                <a:solidFill>
                  <a:schemeClr val="tx1"/>
                </a:solidFill>
                <a:latin typeface="+mn-lt"/>
                <a:ea typeface="+mn-ea"/>
                <a:cs typeface="+mn-cs"/>
              </a:rPr>
              <a:t>separate</a:t>
            </a:r>
            <a:r>
              <a:rPr lang="cs-CZ" sz="1200" kern="1200" dirty="0" smtClean="0">
                <a:solidFill>
                  <a:schemeClr val="tx1"/>
                </a:solidFill>
                <a:latin typeface="+mn-lt"/>
                <a:ea typeface="+mn-ea"/>
                <a:cs typeface="+mn-cs"/>
              </a:rPr>
              <a:t> entity </a:t>
            </a:r>
            <a:r>
              <a:rPr lang="cs-CZ" sz="1200" kern="1200" dirty="0" err="1" smtClean="0">
                <a:solidFill>
                  <a:schemeClr val="tx1"/>
                </a:solidFill>
                <a:latin typeface="+mn-lt"/>
                <a:ea typeface="+mn-ea"/>
                <a:cs typeface="+mn-cs"/>
              </a:rPr>
              <a:t>approach</a:t>
            </a:r>
            <a:r>
              <a:rPr lang="cs-CZ" sz="1200" kern="1200" dirty="0" smtClean="0">
                <a:solidFill>
                  <a:schemeClr val="tx1"/>
                </a:solidFill>
                <a:latin typeface="+mn-lt"/>
                <a:ea typeface="+mn-ea"/>
                <a:cs typeface="+mn-cs"/>
              </a:rPr>
              <a:t>“, s těmi omezeními pro operace mezi </a:t>
            </a:r>
            <a:r>
              <a:rPr lang="cs-CZ" sz="1200" kern="1200" dirty="0" err="1" smtClean="0">
                <a:solidFill>
                  <a:schemeClr val="tx1"/>
                </a:solidFill>
                <a:latin typeface="+mn-lt"/>
                <a:ea typeface="+mn-ea"/>
                <a:cs typeface="+mn-cs"/>
              </a:rPr>
              <a:t>Head</a:t>
            </a:r>
            <a:r>
              <a:rPr lang="cs-CZ" sz="1200" kern="1200" dirty="0" smtClean="0">
                <a:solidFill>
                  <a:schemeClr val="tx1"/>
                </a:solidFill>
                <a:latin typeface="+mn-lt"/>
                <a:ea typeface="+mn-ea"/>
                <a:cs typeface="+mn-cs"/>
              </a:rPr>
              <a:t> office a PE, a PE a ostatními částmi podniku, které vyplývaly z Komentáře OECD. AOA (OECD </a:t>
            </a:r>
            <a:r>
              <a:rPr lang="cs-CZ" sz="1200" kern="1200" dirty="0" err="1" smtClean="0">
                <a:solidFill>
                  <a:schemeClr val="tx1"/>
                </a:solidFill>
                <a:latin typeface="+mn-lt"/>
                <a:ea typeface="+mn-ea"/>
                <a:cs typeface="+mn-cs"/>
              </a:rPr>
              <a:t>Authorized</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Approach</a:t>
            </a:r>
            <a:r>
              <a:rPr lang="cs-CZ" sz="1200" kern="1200" dirty="0" smtClean="0">
                <a:solidFill>
                  <a:schemeClr val="tx1"/>
                </a:solidFill>
                <a:latin typeface="+mn-lt"/>
                <a:ea typeface="+mn-ea"/>
                <a:cs typeface="+mn-cs"/>
              </a:rPr>
              <a:t>) počítá s tím, že pro přiřazení příjmů PE se veškeré operace uvnitř podniku zohledňovat budou, a to více méně za pomoci metod Transfer </a:t>
            </a:r>
            <a:r>
              <a:rPr lang="cs-CZ" sz="1200" kern="1200" dirty="0" err="1" smtClean="0">
                <a:solidFill>
                  <a:schemeClr val="tx1"/>
                </a:solidFill>
                <a:latin typeface="+mn-lt"/>
                <a:ea typeface="+mn-ea"/>
                <a:cs typeface="+mn-cs"/>
              </a:rPr>
              <a:t>Pricingu</a:t>
            </a:r>
            <a:r>
              <a:rPr lang="cs-CZ" sz="1200" kern="1200" dirty="0" smtClean="0">
                <a:solidFill>
                  <a:schemeClr val="tx1"/>
                </a:solidFill>
                <a:latin typeface="+mn-lt"/>
                <a:ea typeface="+mn-ea"/>
                <a:cs typeface="+mn-cs"/>
              </a:rPr>
              <a:t>. Ing. Bláha potvrdil, že AOA se použije až pro nově sjednané smlouvy podle nového textu čl. 7 Modelové smlouvy, tedy podle stávajících smluv se postup v praxi při stanovení základu daně nemění. Je ovšem otázkou, zda důsledné použití AOA při přesunu majetku mezi částmi podniku, aniž by majetek byl prodán třetí osobě, neznamená „exit </a:t>
            </a:r>
            <a:r>
              <a:rPr lang="cs-CZ" sz="1200" kern="1200" dirty="0" err="1" smtClean="0">
                <a:solidFill>
                  <a:schemeClr val="tx1"/>
                </a:solidFill>
                <a:latin typeface="+mn-lt"/>
                <a:ea typeface="+mn-ea"/>
                <a:cs typeface="+mn-cs"/>
              </a:rPr>
              <a:t>taxation</a:t>
            </a:r>
            <a:r>
              <a:rPr lang="cs-CZ" sz="1200" kern="1200" dirty="0" smtClean="0">
                <a:solidFill>
                  <a:schemeClr val="tx1"/>
                </a:solidFill>
                <a:latin typeface="+mn-lt"/>
                <a:ea typeface="+mn-ea"/>
                <a:cs typeface="+mn-cs"/>
              </a:rPr>
              <a:t>“, které v ČR zavedené není.</a:t>
            </a:r>
            <a:endParaRPr lang="en-US"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2B4A549-5280-48A3-A2D6-9787CD2F9632}"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44213AF-26F6-41FA-8D85-E2C5388D6E58}" type="datetimeFigureOut">
              <a:rPr lang="en-US" smtClean="0"/>
              <a:pPr/>
              <a:t>12/13/2012</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a:t>‹#›</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12/13/2012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12/13/2012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12/13/2012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12/13/2012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4213AF-26F6-41FA-8D85-E2C5388D6E58}" type="datetimeFigureOut">
              <a:rPr lang="en-US" smtClean="0"/>
              <a:pPr/>
              <a:t>12/13/2012</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44213AF-26F6-41FA-8D85-E2C5388D6E58}" type="datetimeFigureOut">
              <a:rPr lang="en-US" smtClean="0"/>
              <a:pPr/>
              <a:t>12/13/2012</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44213AF-26F6-41FA-8D85-E2C5388D6E58}" type="datetimeFigureOut">
              <a:rPr lang="en-US" smtClean="0"/>
              <a:pPr/>
              <a:t>12/13/2012</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44213AF-26F6-41FA-8D85-E2C5388D6E58}" type="datetimeFigureOut">
              <a:rPr lang="en-US" smtClean="0"/>
              <a:pPr/>
              <a:t>12/13/2012</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44213AF-26F6-41FA-8D85-E2C5388D6E58}" type="datetimeFigureOut">
              <a:rPr lang="en-US" smtClean="0"/>
              <a:pPr/>
              <a:t>12/13/2012</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44213AF-26F6-41FA-8D85-E2C5388D6E58}" type="datetimeFigureOut">
              <a:rPr lang="en-US" smtClean="0"/>
              <a:pPr/>
              <a:t>12/13/2012</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44213AF-26F6-41FA-8D85-E2C5388D6E58}" type="datetimeFigureOut">
              <a:rPr lang="en-US" smtClean="0"/>
              <a:pPr/>
              <a:t>12/13/2012</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cs-CZ" dirty="0" smtClean="0"/>
              <a:t>	</a:t>
            </a:r>
            <a:r>
              <a:rPr lang="cs-CZ" dirty="0" smtClean="0"/>
              <a:t>Diskuse k </a:t>
            </a:r>
            <a:r>
              <a:rPr lang="cs-CZ" smtClean="0"/>
              <a:t>mezinárodnímu zdanění</a:t>
            </a:r>
            <a:endParaRPr lang="en-US" dirty="0"/>
          </a:p>
        </p:txBody>
      </p:sp>
      <p:sp>
        <p:nvSpPr>
          <p:cNvPr id="3" name="Subtitle 2"/>
          <p:cNvSpPr>
            <a:spLocks noGrp="1"/>
          </p:cNvSpPr>
          <p:nvPr>
            <p:ph type="subTitle" idx="1"/>
          </p:nvPr>
        </p:nvSpPr>
        <p:spPr/>
        <p:txBody>
          <a:bodyPr/>
          <a:lstStyle/>
          <a:p>
            <a:r>
              <a:rPr lang="cs-CZ" dirty="0" smtClean="0"/>
              <a:t>11. prosince 2012</a:t>
            </a:r>
          </a:p>
          <a:p>
            <a:r>
              <a:rPr lang="cs-CZ" dirty="0" smtClean="0"/>
              <a:t>Lenka Fialková</a:t>
            </a:r>
            <a:endParaRPr lang="en-US" dirty="0"/>
          </a:p>
        </p:txBody>
      </p:sp>
      <p:pic>
        <p:nvPicPr>
          <p:cNvPr id="4" name="Picture 33"/>
          <p:cNvPicPr>
            <a:picLocks noChangeAspect="1" noChangeArrowheads="1"/>
          </p:cNvPicPr>
          <p:nvPr/>
        </p:nvPicPr>
        <p:blipFill>
          <a:blip r:embed="rId2" cstate="print"/>
          <a:srcRect/>
          <a:stretch>
            <a:fillRect/>
          </a:stretch>
        </p:blipFill>
        <p:spPr bwMode="auto">
          <a:xfrm>
            <a:off x="0" y="0"/>
            <a:ext cx="1558925" cy="1365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99592" y="260648"/>
            <a:ext cx="8064896" cy="1224136"/>
          </a:xfrm>
        </p:spPr>
        <p:txBody>
          <a:bodyPr>
            <a:normAutofit fontScale="90000"/>
          </a:bodyPr>
          <a:lstStyle/>
          <a:p>
            <a:r>
              <a:rPr lang="cs-CZ" sz="4000" dirty="0" err="1" smtClean="0"/>
              <a:t>Triangular</a:t>
            </a:r>
            <a:r>
              <a:rPr lang="cs-CZ" sz="4000" dirty="0" smtClean="0"/>
              <a:t> </a:t>
            </a:r>
            <a:r>
              <a:rPr lang="cs-CZ" sz="4000" dirty="0" err="1" smtClean="0"/>
              <a:t>cases</a:t>
            </a:r>
            <a:r>
              <a:rPr lang="cs-CZ" sz="4000" dirty="0" smtClean="0"/>
              <a:t> – zápočet daně</a:t>
            </a:r>
            <a:endParaRPr lang="en-US" dirty="0"/>
          </a:p>
        </p:txBody>
      </p:sp>
      <p:pic>
        <p:nvPicPr>
          <p:cNvPr id="4" name="Picture 33"/>
          <p:cNvPicPr>
            <a:picLocks noChangeAspect="1" noChangeArrowheads="1"/>
          </p:cNvPicPr>
          <p:nvPr/>
        </p:nvPicPr>
        <p:blipFill>
          <a:blip r:embed="rId3" cstate="print"/>
          <a:srcRect/>
          <a:stretch>
            <a:fillRect/>
          </a:stretch>
        </p:blipFill>
        <p:spPr bwMode="auto">
          <a:xfrm>
            <a:off x="0" y="0"/>
            <a:ext cx="899592" cy="787830"/>
          </a:xfrm>
          <a:prstGeom prst="rect">
            <a:avLst/>
          </a:prstGeom>
          <a:noFill/>
          <a:ln w="9525">
            <a:noFill/>
            <a:miter lim="800000"/>
            <a:headEnd/>
            <a:tailEnd/>
          </a:ln>
        </p:spPr>
      </p:pic>
      <p:cxnSp>
        <p:nvCxnSpPr>
          <p:cNvPr id="8" name="Straight Connector 7"/>
          <p:cNvCxnSpPr/>
          <p:nvPr/>
        </p:nvCxnSpPr>
        <p:spPr>
          <a:xfrm flipH="1">
            <a:off x="2771800" y="1484784"/>
            <a:ext cx="1296144" cy="31683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5652120" y="1772816"/>
            <a:ext cx="1944216" cy="4536504"/>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668344" y="1772816"/>
            <a:ext cx="936104" cy="369332"/>
          </a:xfrm>
          <a:prstGeom prst="rect">
            <a:avLst/>
          </a:prstGeom>
          <a:noFill/>
        </p:spPr>
        <p:txBody>
          <a:bodyPr wrap="square" rtlCol="0">
            <a:spAutoFit/>
          </a:bodyPr>
          <a:lstStyle/>
          <a:p>
            <a:r>
              <a:rPr lang="cs-CZ" dirty="0" smtClean="0"/>
              <a:t>Stát S</a:t>
            </a:r>
            <a:endParaRPr lang="en-US" dirty="0"/>
          </a:p>
        </p:txBody>
      </p:sp>
      <p:sp>
        <p:nvSpPr>
          <p:cNvPr id="12" name="TextBox 11"/>
          <p:cNvSpPr txBox="1"/>
          <p:nvPr/>
        </p:nvSpPr>
        <p:spPr>
          <a:xfrm>
            <a:off x="1187624" y="1844824"/>
            <a:ext cx="936104" cy="369332"/>
          </a:xfrm>
          <a:prstGeom prst="rect">
            <a:avLst/>
          </a:prstGeom>
          <a:noFill/>
        </p:spPr>
        <p:txBody>
          <a:bodyPr wrap="square" rtlCol="0">
            <a:spAutoFit/>
          </a:bodyPr>
          <a:lstStyle/>
          <a:p>
            <a:r>
              <a:rPr lang="cs-CZ" dirty="0" smtClean="0"/>
              <a:t>Stát R</a:t>
            </a:r>
            <a:endParaRPr lang="en-US" dirty="0"/>
          </a:p>
        </p:txBody>
      </p:sp>
      <p:sp>
        <p:nvSpPr>
          <p:cNvPr id="17" name="TextBox 16"/>
          <p:cNvSpPr txBox="1"/>
          <p:nvPr/>
        </p:nvSpPr>
        <p:spPr>
          <a:xfrm>
            <a:off x="5724128" y="2564904"/>
            <a:ext cx="1008112" cy="369332"/>
          </a:xfrm>
          <a:prstGeom prst="rect">
            <a:avLst/>
          </a:prstGeom>
          <a:noFill/>
        </p:spPr>
        <p:txBody>
          <a:bodyPr wrap="square" rtlCol="0">
            <a:spAutoFit/>
          </a:bodyPr>
          <a:lstStyle/>
          <a:p>
            <a:r>
              <a:rPr lang="cs-CZ" dirty="0" smtClean="0"/>
              <a:t>půjčka</a:t>
            </a:r>
            <a:endParaRPr lang="en-US" dirty="0"/>
          </a:p>
        </p:txBody>
      </p:sp>
      <p:sp>
        <p:nvSpPr>
          <p:cNvPr id="18" name="TextBox 17"/>
          <p:cNvSpPr txBox="1"/>
          <p:nvPr/>
        </p:nvSpPr>
        <p:spPr>
          <a:xfrm>
            <a:off x="4427984" y="1556792"/>
            <a:ext cx="1656184" cy="369332"/>
          </a:xfrm>
          <a:prstGeom prst="rect">
            <a:avLst/>
          </a:prstGeom>
          <a:noFill/>
        </p:spPr>
        <p:txBody>
          <a:bodyPr wrap="square" rtlCol="0">
            <a:spAutoFit/>
          </a:bodyPr>
          <a:lstStyle/>
          <a:p>
            <a:r>
              <a:rPr lang="cs-CZ" dirty="0" smtClean="0"/>
              <a:t>ČR=stát PE</a:t>
            </a:r>
            <a:endParaRPr lang="en-US" dirty="0"/>
          </a:p>
        </p:txBody>
      </p:sp>
      <p:sp>
        <p:nvSpPr>
          <p:cNvPr id="19" name="Isosceles Triangle 18"/>
          <p:cNvSpPr/>
          <p:nvPr/>
        </p:nvSpPr>
        <p:spPr>
          <a:xfrm>
            <a:off x="3923928" y="2492896"/>
            <a:ext cx="1872208" cy="1440160"/>
          </a:xfrm>
          <a:prstGeom prst="triangl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PE </a:t>
            </a:r>
            <a:endParaRPr lang="en-US" dirty="0"/>
          </a:p>
        </p:txBody>
      </p:sp>
      <p:cxnSp>
        <p:nvCxnSpPr>
          <p:cNvPr id="21" name="Straight Connector 20"/>
          <p:cNvCxnSpPr>
            <a:endCxn id="13" idx="6"/>
          </p:cNvCxnSpPr>
          <p:nvPr/>
        </p:nvCxnSpPr>
        <p:spPr>
          <a:xfrm>
            <a:off x="2411760" y="3501008"/>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411760" y="3501008"/>
            <a:ext cx="1944216" cy="72008"/>
          </a:xfrm>
          <a:prstGeom prst="line">
            <a:avLst/>
          </a:prstGeom>
          <a:ln w="19050">
            <a:prstDash val="dash"/>
          </a:ln>
        </p:spPr>
        <p:style>
          <a:lnRef idx="2">
            <a:schemeClr val="accent2"/>
          </a:lnRef>
          <a:fillRef idx="0">
            <a:schemeClr val="accent2"/>
          </a:fillRef>
          <a:effectRef idx="1">
            <a:schemeClr val="accent2"/>
          </a:effectRef>
          <a:fontRef idx="minor">
            <a:schemeClr val="tx1"/>
          </a:fontRef>
        </p:style>
      </p:cxnSp>
      <p:sp>
        <p:nvSpPr>
          <p:cNvPr id="23" name="Rectangle 22"/>
          <p:cNvSpPr/>
          <p:nvPr/>
        </p:nvSpPr>
        <p:spPr>
          <a:xfrm>
            <a:off x="683568" y="2276872"/>
            <a:ext cx="2016224"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smtClean="0"/>
              <a:t>společnost </a:t>
            </a:r>
            <a:endParaRPr lang="en-US" sz="2000" dirty="0"/>
          </a:p>
        </p:txBody>
      </p:sp>
      <p:sp>
        <p:nvSpPr>
          <p:cNvPr id="25" name="Rectangle 24"/>
          <p:cNvSpPr/>
          <p:nvPr/>
        </p:nvSpPr>
        <p:spPr>
          <a:xfrm>
            <a:off x="6804248" y="4797152"/>
            <a:ext cx="2016224"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smtClean="0"/>
              <a:t>Příjemce půjčky </a:t>
            </a:r>
            <a:endParaRPr lang="en-US" sz="2000" dirty="0"/>
          </a:p>
        </p:txBody>
      </p:sp>
      <p:cxnSp>
        <p:nvCxnSpPr>
          <p:cNvPr id="33" name="Shape 32"/>
          <p:cNvCxnSpPr>
            <a:endCxn id="25" idx="0"/>
          </p:cNvCxnSpPr>
          <p:nvPr/>
        </p:nvCxnSpPr>
        <p:spPr>
          <a:xfrm>
            <a:off x="5220072" y="2996952"/>
            <a:ext cx="2592288" cy="1800200"/>
          </a:xfrm>
          <a:prstGeom prst="bentConnector2">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Curved Connector 36"/>
          <p:cNvCxnSpPr>
            <a:stCxn id="25" idx="1"/>
          </p:cNvCxnSpPr>
          <p:nvPr/>
        </p:nvCxnSpPr>
        <p:spPr>
          <a:xfrm rot="10800000">
            <a:off x="5220072" y="4005064"/>
            <a:ext cx="1584176" cy="1512168"/>
          </a:xfrm>
          <a:prstGeom prst="curvedConnector3">
            <a:avLst>
              <a:gd name="adj1" fmla="val 50000"/>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5292080" y="4365104"/>
            <a:ext cx="1008112" cy="369332"/>
          </a:xfrm>
          <a:prstGeom prst="rect">
            <a:avLst/>
          </a:prstGeom>
          <a:noFill/>
        </p:spPr>
        <p:txBody>
          <a:bodyPr wrap="square" rtlCol="0">
            <a:spAutoFit/>
          </a:bodyPr>
          <a:lstStyle/>
          <a:p>
            <a:r>
              <a:rPr lang="cs-CZ" dirty="0" smtClean="0">
                <a:solidFill>
                  <a:srgbClr val="00B050"/>
                </a:solidFill>
              </a:rPr>
              <a:t>úroky</a:t>
            </a:r>
            <a:endParaRPr lang="en-US" dirty="0">
              <a:solidFill>
                <a:srgbClr val="00B050"/>
              </a:solidFill>
            </a:endParaRPr>
          </a:p>
        </p:txBody>
      </p:sp>
      <p:graphicFrame>
        <p:nvGraphicFramePr>
          <p:cNvPr id="39" name="Table 38"/>
          <p:cNvGraphicFramePr>
            <a:graphicFrameLocks noGrp="1"/>
          </p:cNvGraphicFramePr>
          <p:nvPr/>
        </p:nvGraphicFramePr>
        <p:xfrm>
          <a:off x="611560" y="4797152"/>
          <a:ext cx="3600400" cy="1224135"/>
        </p:xfrm>
        <a:graphic>
          <a:graphicData uri="http://schemas.openxmlformats.org/drawingml/2006/table">
            <a:tbl>
              <a:tblPr/>
              <a:tblGrid>
                <a:gridCol w="900100"/>
                <a:gridCol w="900100"/>
                <a:gridCol w="900100"/>
                <a:gridCol w="900100"/>
              </a:tblGrid>
              <a:tr h="408045">
                <a:tc>
                  <a:txBody>
                    <a:bodyPr/>
                    <a:lstStyle/>
                    <a:p>
                      <a:pPr algn="ctr" fontAlgn="ctr"/>
                      <a:r>
                        <a:rPr lang="en-US" sz="1400" b="0" i="0" u="none" strike="noStrike" dirty="0">
                          <a:solidFill>
                            <a:srgbClr val="000000"/>
                          </a:solidFill>
                          <a:latin typeface="Calibri"/>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FFFFFF"/>
                          </a:solidFill>
                          <a:latin typeface="Calibri"/>
                        </a:rPr>
                        <a:t>Stát 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5A5A"/>
                    </a:solidFill>
                  </a:tcPr>
                </a:tc>
                <a:tc>
                  <a:txBody>
                    <a:bodyPr/>
                    <a:lstStyle/>
                    <a:p>
                      <a:pPr algn="ctr" fontAlgn="ctr"/>
                      <a:r>
                        <a:rPr lang="en-US" sz="1400" b="1" i="0" u="none" strike="noStrike">
                          <a:solidFill>
                            <a:srgbClr val="FFFFFF"/>
                          </a:solidFill>
                          <a:latin typeface="Calibri"/>
                        </a:rPr>
                        <a:t>Stát PE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5A5A"/>
                    </a:solidFill>
                  </a:tcPr>
                </a:tc>
                <a:tc>
                  <a:txBody>
                    <a:bodyPr/>
                    <a:lstStyle/>
                    <a:p>
                      <a:pPr algn="ctr" fontAlgn="ctr"/>
                      <a:r>
                        <a:rPr lang="en-US" sz="1400" b="1" i="0" u="none" strike="noStrike">
                          <a:solidFill>
                            <a:srgbClr val="FFFFFF"/>
                          </a:solidFill>
                          <a:latin typeface="Calibri"/>
                        </a:rPr>
                        <a:t>Stát 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A5A5A"/>
                    </a:solidFill>
                  </a:tcPr>
                </a:tc>
              </a:tr>
              <a:tr h="408045">
                <a:tc>
                  <a:txBody>
                    <a:bodyPr/>
                    <a:lstStyle/>
                    <a:p>
                      <a:pPr algn="ctr" fontAlgn="ctr"/>
                      <a:r>
                        <a:rPr lang="en-US" sz="1400" b="0" i="0" u="none" strike="noStrike" dirty="0" err="1">
                          <a:solidFill>
                            <a:srgbClr val="000000"/>
                          </a:solidFill>
                          <a:latin typeface="Calibri"/>
                        </a:rPr>
                        <a:t>příjem</a:t>
                      </a:r>
                      <a:endParaRPr lang="en-US" sz="1400" b="0" i="0" u="none" strike="noStrike" dirty="0">
                        <a:solidFill>
                          <a:srgbClr val="000000"/>
                        </a:solidFill>
                        <a:latin typeface="Calibri"/>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100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100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100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8045">
                <a:tc>
                  <a:txBody>
                    <a:bodyPr/>
                    <a:lstStyle/>
                    <a:p>
                      <a:pPr algn="ctr" fontAlgn="ctr"/>
                      <a:r>
                        <a:rPr lang="en-US" sz="1400" b="0" i="0" u="none" strike="noStrike" dirty="0" err="1">
                          <a:solidFill>
                            <a:srgbClr val="000000"/>
                          </a:solidFill>
                          <a:latin typeface="Calibri"/>
                        </a:rPr>
                        <a:t>daň</a:t>
                      </a:r>
                      <a:endParaRPr lang="en-US" sz="1400" b="0" i="0" u="none" strike="noStrike" dirty="0">
                        <a:solidFill>
                          <a:srgbClr val="000000"/>
                        </a:solidFill>
                        <a:latin typeface="Calibri"/>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10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1400" b="0" i="0" u="none" strike="noStrike" dirty="0" smtClean="0">
                          <a:solidFill>
                            <a:srgbClr val="000000"/>
                          </a:solidFill>
                          <a:latin typeface="Calibri"/>
                        </a:rPr>
                        <a:t>19</a:t>
                      </a:r>
                      <a:endParaRPr lang="en-US" sz="1400" b="0" i="0" u="none" strike="noStrike" dirty="0">
                        <a:solidFill>
                          <a:srgbClr val="000000"/>
                        </a:solidFill>
                        <a:latin typeface="Calibri"/>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cs-CZ" sz="1400" b="0" i="0" u="none" strike="noStrike" dirty="0" smtClean="0">
                          <a:solidFill>
                            <a:srgbClr val="000000"/>
                          </a:solidFill>
                          <a:latin typeface="Calibri"/>
                        </a:rPr>
                        <a:t>25</a:t>
                      </a:r>
                      <a:endParaRPr lang="en-US" sz="1400" b="0" i="0" u="none" strike="noStrike" dirty="0">
                        <a:solidFill>
                          <a:srgbClr val="000000"/>
                        </a:solidFill>
                        <a:latin typeface="Calibri"/>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1" name="TextBox 40"/>
          <p:cNvSpPr txBox="1"/>
          <p:nvPr/>
        </p:nvSpPr>
        <p:spPr>
          <a:xfrm>
            <a:off x="4716016" y="4653136"/>
            <a:ext cx="1296144" cy="584775"/>
          </a:xfrm>
          <a:prstGeom prst="rect">
            <a:avLst/>
          </a:prstGeom>
          <a:noFill/>
        </p:spPr>
        <p:txBody>
          <a:bodyPr wrap="square" rtlCol="0">
            <a:spAutoFit/>
          </a:bodyPr>
          <a:lstStyle/>
          <a:p>
            <a:r>
              <a:rPr lang="cs-CZ" sz="1600" dirty="0" smtClean="0">
                <a:solidFill>
                  <a:srgbClr val="00B050"/>
                </a:solidFill>
              </a:rPr>
              <a:t>10% dle S/R DTT</a:t>
            </a:r>
            <a:endParaRPr lang="en-US" sz="1600" dirty="0">
              <a:solidFill>
                <a:srgbClr val="00B05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24744"/>
            <a:ext cx="8424936" cy="5328592"/>
          </a:xfrm>
        </p:spPr>
        <p:txBody>
          <a:bodyPr>
            <a:noAutofit/>
          </a:bodyPr>
          <a:lstStyle/>
          <a:p>
            <a:r>
              <a:rPr lang="cs-CZ" sz="2000" dirty="0" smtClean="0"/>
              <a:t>Nový odst. 70 v komentáři OECD k čl. Nediskriminace – státy, které neumožňují vyloučení dvojího zdanění v takových případech na základě domácího práva, mohou doplnit ustanovení do svých smluv:</a:t>
            </a:r>
          </a:p>
          <a:p>
            <a:r>
              <a:rPr lang="cs-CZ" sz="2000" dirty="0" smtClean="0"/>
              <a:t>„</a:t>
            </a:r>
            <a:r>
              <a:rPr lang="en-US" sz="1900" i="1" dirty="0" smtClean="0"/>
              <a:t>When a permanent establishment in a Contracting State of an enterprise of the</a:t>
            </a:r>
            <a:r>
              <a:rPr lang="cs-CZ" sz="1900" i="1" dirty="0" smtClean="0"/>
              <a:t> </a:t>
            </a:r>
            <a:r>
              <a:rPr lang="en-US" sz="1900" i="1" dirty="0" smtClean="0"/>
              <a:t>other Contracting State receives dividends or interest from a third State and the</a:t>
            </a:r>
            <a:r>
              <a:rPr lang="cs-CZ" sz="1900" i="1" dirty="0" smtClean="0"/>
              <a:t> </a:t>
            </a:r>
            <a:r>
              <a:rPr lang="en-US" sz="1900" i="1" dirty="0" smtClean="0"/>
              <a:t>holding or debt-claim in respect of which the dividends or interest are paid is</a:t>
            </a:r>
            <a:r>
              <a:rPr lang="cs-CZ" sz="1900" i="1" dirty="0" smtClean="0"/>
              <a:t> </a:t>
            </a:r>
            <a:r>
              <a:rPr lang="en-US" sz="1900" i="1" dirty="0" smtClean="0"/>
              <a:t>effectively connected with that permanent establishment, the first-mentioned</a:t>
            </a:r>
            <a:r>
              <a:rPr lang="cs-CZ" sz="1900" i="1" dirty="0" smtClean="0"/>
              <a:t> </a:t>
            </a:r>
            <a:r>
              <a:rPr lang="en-US" sz="1900" i="1" dirty="0" smtClean="0"/>
              <a:t>State shall grant a tax credit in respect of the tax paid in the third State on the</a:t>
            </a:r>
            <a:r>
              <a:rPr lang="cs-CZ" sz="1900" i="1" dirty="0" smtClean="0"/>
              <a:t> </a:t>
            </a:r>
            <a:r>
              <a:rPr lang="en-US" sz="1900" i="1" dirty="0" smtClean="0"/>
              <a:t>dividends or interest, as the case may be, by applying the rate of tax provided in the</a:t>
            </a:r>
            <a:r>
              <a:rPr lang="cs-CZ" sz="1900" i="1" dirty="0" smtClean="0"/>
              <a:t> </a:t>
            </a:r>
            <a:r>
              <a:rPr lang="en-US" sz="1900" i="1" dirty="0" smtClean="0"/>
              <a:t>convention with respect to taxes on income and capital between the State of which</a:t>
            </a:r>
            <a:r>
              <a:rPr lang="cs-CZ" sz="1900" i="1" dirty="0" smtClean="0"/>
              <a:t> </a:t>
            </a:r>
            <a:r>
              <a:rPr lang="en-US" sz="1900" i="1" dirty="0" smtClean="0"/>
              <a:t>the enterprise is a resident and the third State. However, the amount of the credit</a:t>
            </a:r>
            <a:r>
              <a:rPr lang="cs-CZ" sz="1900" i="1" dirty="0" smtClean="0"/>
              <a:t> </a:t>
            </a:r>
            <a:r>
              <a:rPr lang="en-US" sz="1900" i="1" dirty="0" smtClean="0"/>
              <a:t>shall not exceed the amount that an enterprise that is a resident of the </a:t>
            </a:r>
            <a:r>
              <a:rPr lang="en-US" sz="1900" i="1" dirty="0" err="1" smtClean="0"/>
              <a:t>firstmentioned</a:t>
            </a:r>
            <a:r>
              <a:rPr lang="cs-CZ" sz="1900" i="1" dirty="0" smtClean="0"/>
              <a:t> </a:t>
            </a:r>
            <a:r>
              <a:rPr lang="en-US" sz="1900" i="1" dirty="0" smtClean="0"/>
              <a:t>State can claim under that State’s convention on income and capital</a:t>
            </a:r>
            <a:r>
              <a:rPr lang="cs-CZ" sz="1900" i="1" dirty="0" smtClean="0"/>
              <a:t> </a:t>
            </a:r>
            <a:r>
              <a:rPr lang="en-US" sz="1900" i="1" dirty="0" smtClean="0"/>
              <a:t>with the third State</a:t>
            </a:r>
            <a:r>
              <a:rPr lang="en-US" sz="1900" dirty="0" smtClean="0"/>
              <a:t>.</a:t>
            </a:r>
            <a:r>
              <a:rPr lang="cs-CZ" sz="1900" dirty="0" smtClean="0"/>
              <a:t>“</a:t>
            </a:r>
          </a:p>
        </p:txBody>
      </p:sp>
      <p:sp>
        <p:nvSpPr>
          <p:cNvPr id="3" name="Title 2"/>
          <p:cNvSpPr>
            <a:spLocks noGrp="1"/>
          </p:cNvSpPr>
          <p:nvPr>
            <p:ph type="title"/>
          </p:nvPr>
        </p:nvSpPr>
        <p:spPr>
          <a:xfrm>
            <a:off x="1187624" y="0"/>
            <a:ext cx="7560840" cy="1224136"/>
          </a:xfrm>
        </p:spPr>
        <p:txBody>
          <a:bodyPr>
            <a:normAutofit fontScale="90000"/>
          </a:bodyPr>
          <a:lstStyle/>
          <a:p>
            <a:r>
              <a:rPr lang="cs-CZ" sz="4000" dirty="0" err="1" smtClean="0"/>
              <a:t>Triangular</a:t>
            </a:r>
            <a:r>
              <a:rPr lang="cs-CZ" sz="4000" dirty="0" smtClean="0"/>
              <a:t> </a:t>
            </a:r>
            <a:r>
              <a:rPr lang="cs-CZ" sz="4000" dirty="0" err="1" smtClean="0"/>
              <a:t>cases</a:t>
            </a:r>
            <a:r>
              <a:rPr lang="cs-CZ" sz="4000" dirty="0" smtClean="0"/>
              <a:t> – zápočet daně</a:t>
            </a:r>
            <a:endParaRPr lang="en-US" dirty="0"/>
          </a:p>
        </p:txBody>
      </p:sp>
      <p:pic>
        <p:nvPicPr>
          <p:cNvPr id="4" name="Picture 33"/>
          <p:cNvPicPr>
            <a:picLocks noChangeAspect="1" noChangeArrowheads="1"/>
          </p:cNvPicPr>
          <p:nvPr/>
        </p:nvPicPr>
        <p:blipFill>
          <a:blip r:embed="rId3" cstate="print"/>
          <a:srcRect/>
          <a:stretch>
            <a:fillRect/>
          </a:stretch>
        </p:blipFill>
        <p:spPr bwMode="auto">
          <a:xfrm>
            <a:off x="0" y="0"/>
            <a:ext cx="1043608" cy="91395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24744"/>
            <a:ext cx="8424936" cy="5328592"/>
          </a:xfrm>
        </p:spPr>
        <p:txBody>
          <a:bodyPr>
            <a:noAutofit/>
          </a:bodyPr>
          <a:lstStyle/>
          <a:p>
            <a:pPr>
              <a:spcBef>
                <a:spcPts val="1200"/>
              </a:spcBef>
            </a:pPr>
            <a:r>
              <a:rPr lang="cs-CZ" sz="2000" dirty="0" smtClean="0"/>
              <a:t>Situace 1: DTT stát S/stát R – 10%; DTT stát S/stát PE – 10%</a:t>
            </a:r>
          </a:p>
          <a:p>
            <a:pPr lvl="1">
              <a:spcBef>
                <a:spcPts val="1200"/>
              </a:spcBef>
            </a:pPr>
            <a:r>
              <a:rPr lang="cs-CZ" sz="2000" dirty="0" smtClean="0"/>
              <a:t>Stát PE umožní zápočet 10% sražené daně při výpočtu daně PE</a:t>
            </a:r>
          </a:p>
          <a:p>
            <a:pPr>
              <a:spcBef>
                <a:spcPts val="1200"/>
              </a:spcBef>
            </a:pPr>
            <a:r>
              <a:rPr lang="cs-CZ" sz="2400" dirty="0" smtClean="0"/>
              <a:t>Situace 2: DTT stát S/stát R – 10%; DTT stát S/stát PE – 0%</a:t>
            </a:r>
          </a:p>
          <a:p>
            <a:pPr lvl="1">
              <a:spcBef>
                <a:spcPts val="1200"/>
              </a:spcBef>
            </a:pPr>
            <a:r>
              <a:rPr lang="cs-CZ" sz="2000" dirty="0" smtClean="0"/>
              <a:t>Stát PE neumožní zápočet 10% sražené daně při výpočtu daně PE</a:t>
            </a:r>
          </a:p>
          <a:p>
            <a:pPr>
              <a:spcBef>
                <a:spcPts val="1200"/>
              </a:spcBef>
            </a:pPr>
            <a:r>
              <a:rPr lang="cs-CZ" sz="2400" dirty="0" smtClean="0"/>
              <a:t>Situace 3: DTT stát S/stát R – 10%; DTT stát S/stát PE – 5%</a:t>
            </a:r>
          </a:p>
          <a:p>
            <a:pPr lvl="1">
              <a:spcBef>
                <a:spcPts val="1200"/>
              </a:spcBef>
            </a:pPr>
            <a:r>
              <a:rPr lang="cs-CZ" sz="2000" dirty="0" smtClean="0"/>
              <a:t>Stát PE umožní zápočet sražené daně do výše 5% při výpočtu daně PE</a:t>
            </a:r>
          </a:p>
          <a:p>
            <a:pPr marL="365760" lvl="1" indent="-256032">
              <a:spcBef>
                <a:spcPts val="1200"/>
              </a:spcBef>
              <a:buSzPct val="68000"/>
              <a:buFont typeface="Wingdings 3"/>
              <a:buChar char=""/>
            </a:pPr>
            <a:r>
              <a:rPr lang="cs-CZ" sz="2200" dirty="0" smtClean="0"/>
              <a:t>Uvažuje se začleňovat takovéto ustanovení do ČR smluv?</a:t>
            </a:r>
          </a:p>
        </p:txBody>
      </p:sp>
      <p:sp>
        <p:nvSpPr>
          <p:cNvPr id="3" name="Title 2"/>
          <p:cNvSpPr>
            <a:spLocks noGrp="1"/>
          </p:cNvSpPr>
          <p:nvPr>
            <p:ph type="title"/>
          </p:nvPr>
        </p:nvSpPr>
        <p:spPr>
          <a:xfrm>
            <a:off x="1187624" y="0"/>
            <a:ext cx="7560840" cy="1224136"/>
          </a:xfrm>
        </p:spPr>
        <p:txBody>
          <a:bodyPr>
            <a:normAutofit fontScale="90000"/>
          </a:bodyPr>
          <a:lstStyle/>
          <a:p>
            <a:r>
              <a:rPr lang="cs-CZ" sz="4000" dirty="0" err="1" smtClean="0"/>
              <a:t>Triangular</a:t>
            </a:r>
            <a:r>
              <a:rPr lang="cs-CZ" sz="4000" dirty="0" smtClean="0"/>
              <a:t> </a:t>
            </a:r>
            <a:r>
              <a:rPr lang="cs-CZ" sz="4000" dirty="0" err="1" smtClean="0"/>
              <a:t>cases</a:t>
            </a:r>
            <a:r>
              <a:rPr lang="cs-CZ" sz="4000" dirty="0" smtClean="0"/>
              <a:t> – zápočet daně</a:t>
            </a:r>
            <a:endParaRPr lang="en-US" dirty="0"/>
          </a:p>
        </p:txBody>
      </p:sp>
      <p:pic>
        <p:nvPicPr>
          <p:cNvPr id="4" name="Picture 33"/>
          <p:cNvPicPr>
            <a:picLocks noChangeAspect="1" noChangeArrowheads="1"/>
          </p:cNvPicPr>
          <p:nvPr/>
        </p:nvPicPr>
        <p:blipFill>
          <a:blip r:embed="rId3" cstate="print"/>
          <a:srcRect/>
          <a:stretch>
            <a:fillRect/>
          </a:stretch>
        </p:blipFill>
        <p:spPr bwMode="auto">
          <a:xfrm>
            <a:off x="0" y="0"/>
            <a:ext cx="1043608" cy="91395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24744"/>
            <a:ext cx="8424936" cy="5328592"/>
          </a:xfrm>
        </p:spPr>
        <p:txBody>
          <a:bodyPr>
            <a:noAutofit/>
          </a:bodyPr>
          <a:lstStyle/>
          <a:p>
            <a:pPr>
              <a:spcBef>
                <a:spcPts val="1200"/>
              </a:spcBef>
            </a:pPr>
            <a:endParaRPr lang="cs-CZ" sz="2000" dirty="0" smtClean="0"/>
          </a:p>
          <a:p>
            <a:pPr>
              <a:spcBef>
                <a:spcPts val="1200"/>
              </a:spcBef>
            </a:pPr>
            <a:r>
              <a:rPr lang="cs-CZ" sz="2400" dirty="0" smtClean="0"/>
              <a:t>Názor ing. Zíky</a:t>
            </a:r>
          </a:p>
          <a:p>
            <a:pPr lvl="1">
              <a:spcBef>
                <a:spcPts val="1200"/>
              </a:spcBef>
            </a:pPr>
            <a:r>
              <a:rPr lang="cs-CZ" sz="2000" dirty="0" smtClean="0"/>
              <a:t>Bez ohledu na nový odst. 70 Komentáře, lze takto postupovat podle současných smluv čl. Nediskriminace, odst. 3:</a:t>
            </a:r>
          </a:p>
          <a:p>
            <a:pPr lvl="1">
              <a:spcBef>
                <a:spcPts val="1200"/>
              </a:spcBef>
            </a:pPr>
            <a:r>
              <a:rPr lang="cs-CZ" sz="2000" dirty="0" smtClean="0"/>
              <a:t>„</a:t>
            </a:r>
            <a:r>
              <a:rPr lang="en-US" sz="2000" dirty="0" smtClean="0"/>
              <a:t>The taxation on a permanent establishment which an enterprise of a Contracting</a:t>
            </a:r>
            <a:r>
              <a:rPr lang="cs-CZ" sz="2000" dirty="0" smtClean="0"/>
              <a:t> </a:t>
            </a:r>
            <a:r>
              <a:rPr lang="en-US" sz="2000" dirty="0" smtClean="0"/>
              <a:t>State has in the other Contracting State shall not be less </a:t>
            </a:r>
            <a:r>
              <a:rPr lang="en-US" sz="2000" dirty="0" err="1" smtClean="0"/>
              <a:t>favourably</a:t>
            </a:r>
            <a:r>
              <a:rPr lang="en-US" sz="2000" dirty="0" smtClean="0"/>
              <a:t> levied in that other</a:t>
            </a:r>
            <a:r>
              <a:rPr lang="cs-CZ" sz="2000" dirty="0" smtClean="0"/>
              <a:t> </a:t>
            </a:r>
            <a:r>
              <a:rPr lang="en-US" sz="2000" dirty="0" smtClean="0"/>
              <a:t>State than the taxation levied on enterprises of that other State carrying on the same</a:t>
            </a:r>
            <a:r>
              <a:rPr lang="cs-CZ" sz="2000" dirty="0" smtClean="0"/>
              <a:t> </a:t>
            </a:r>
            <a:r>
              <a:rPr lang="en-US" sz="2000" dirty="0" smtClean="0"/>
              <a:t>activities. </a:t>
            </a:r>
            <a:r>
              <a:rPr lang="cs-CZ" sz="2000" dirty="0" smtClean="0"/>
              <a:t>„</a:t>
            </a:r>
          </a:p>
        </p:txBody>
      </p:sp>
      <p:sp>
        <p:nvSpPr>
          <p:cNvPr id="3" name="Title 2"/>
          <p:cNvSpPr>
            <a:spLocks noGrp="1"/>
          </p:cNvSpPr>
          <p:nvPr>
            <p:ph type="title"/>
          </p:nvPr>
        </p:nvSpPr>
        <p:spPr>
          <a:xfrm>
            <a:off x="1187624" y="0"/>
            <a:ext cx="7560840" cy="1224136"/>
          </a:xfrm>
        </p:spPr>
        <p:txBody>
          <a:bodyPr>
            <a:normAutofit/>
          </a:bodyPr>
          <a:lstStyle/>
          <a:p>
            <a:r>
              <a:rPr lang="cs-CZ" sz="4000" dirty="0" smtClean="0"/>
              <a:t>Diskuse na setkání 11.12.</a:t>
            </a:r>
            <a:endParaRPr lang="en-US" dirty="0"/>
          </a:p>
        </p:txBody>
      </p:sp>
      <p:pic>
        <p:nvPicPr>
          <p:cNvPr id="4" name="Picture 33"/>
          <p:cNvPicPr>
            <a:picLocks noChangeAspect="1" noChangeArrowheads="1"/>
          </p:cNvPicPr>
          <p:nvPr/>
        </p:nvPicPr>
        <p:blipFill>
          <a:blip r:embed="rId3" cstate="print"/>
          <a:srcRect/>
          <a:stretch>
            <a:fillRect/>
          </a:stretch>
        </p:blipFill>
        <p:spPr bwMode="auto">
          <a:xfrm>
            <a:off x="0" y="0"/>
            <a:ext cx="1043608" cy="91395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75656" y="0"/>
            <a:ext cx="7560840" cy="1224136"/>
          </a:xfrm>
        </p:spPr>
        <p:txBody>
          <a:bodyPr>
            <a:normAutofit/>
          </a:bodyPr>
          <a:lstStyle/>
          <a:p>
            <a:r>
              <a:rPr lang="cs-CZ" sz="4000" dirty="0" err="1" smtClean="0"/>
              <a:t>Surplus</a:t>
            </a:r>
            <a:r>
              <a:rPr lang="cs-CZ" sz="4000" dirty="0" smtClean="0"/>
              <a:t> </a:t>
            </a:r>
            <a:r>
              <a:rPr lang="cs-CZ" sz="4000" dirty="0" err="1" smtClean="0"/>
              <a:t>credit</a:t>
            </a:r>
            <a:r>
              <a:rPr lang="cs-CZ" sz="4000" dirty="0" smtClean="0"/>
              <a:t> (§ 24/2/ch)</a:t>
            </a:r>
            <a:endParaRPr lang="en-US" dirty="0"/>
          </a:p>
        </p:txBody>
      </p:sp>
      <p:pic>
        <p:nvPicPr>
          <p:cNvPr id="4" name="Picture 33"/>
          <p:cNvPicPr>
            <a:picLocks noChangeAspect="1" noChangeArrowheads="1"/>
          </p:cNvPicPr>
          <p:nvPr/>
        </p:nvPicPr>
        <p:blipFill>
          <a:blip r:embed="rId2" cstate="print"/>
          <a:srcRect/>
          <a:stretch>
            <a:fillRect/>
          </a:stretch>
        </p:blipFill>
        <p:spPr bwMode="auto">
          <a:xfrm>
            <a:off x="0" y="0"/>
            <a:ext cx="899592" cy="787830"/>
          </a:xfrm>
          <a:prstGeom prst="rect">
            <a:avLst/>
          </a:prstGeom>
          <a:noFill/>
          <a:ln w="9525">
            <a:noFill/>
            <a:miter lim="800000"/>
            <a:headEnd/>
            <a:tailEnd/>
          </a:ln>
        </p:spPr>
      </p:pic>
      <p:graphicFrame>
        <p:nvGraphicFramePr>
          <p:cNvPr id="6" name="Table 5"/>
          <p:cNvGraphicFramePr>
            <a:graphicFrameLocks noGrp="1"/>
          </p:cNvGraphicFramePr>
          <p:nvPr/>
        </p:nvGraphicFramePr>
        <p:xfrm>
          <a:off x="0" y="836712"/>
          <a:ext cx="9144000" cy="5445222"/>
        </p:xfrm>
        <a:graphic>
          <a:graphicData uri="http://schemas.openxmlformats.org/drawingml/2006/table">
            <a:tbl>
              <a:tblPr/>
              <a:tblGrid>
                <a:gridCol w="690658"/>
                <a:gridCol w="899292"/>
                <a:gridCol w="899292"/>
                <a:gridCol w="989221"/>
                <a:gridCol w="791377"/>
                <a:gridCol w="845334"/>
                <a:gridCol w="971236"/>
                <a:gridCol w="1384908"/>
                <a:gridCol w="935263"/>
                <a:gridCol w="737419"/>
              </a:tblGrid>
              <a:tr h="427076">
                <a:tc gridSpan="10">
                  <a:txBody>
                    <a:bodyPr/>
                    <a:lstStyle/>
                    <a:p>
                      <a:pPr algn="ctr" fontAlgn="b"/>
                      <a:r>
                        <a:rPr lang="en-US" sz="1800" b="1" i="0" u="none" strike="noStrike" dirty="0" err="1">
                          <a:solidFill>
                            <a:srgbClr val="FFFFFF"/>
                          </a:solidFill>
                          <a:latin typeface="Calibri"/>
                        </a:rPr>
                        <a:t>varianta</a:t>
                      </a:r>
                      <a:r>
                        <a:rPr lang="en-US" sz="1800" b="1" i="0" u="none" strike="noStrike" dirty="0">
                          <a:solidFill>
                            <a:srgbClr val="FFFFFF"/>
                          </a:solidFill>
                          <a:latin typeface="Calibri"/>
                        </a:rPr>
                        <a:t> 1 - </a:t>
                      </a:r>
                      <a:r>
                        <a:rPr lang="en-US" sz="1800" b="1" i="0" u="none" strike="noStrike" dirty="0" err="1">
                          <a:solidFill>
                            <a:srgbClr val="FFFFFF"/>
                          </a:solidFill>
                          <a:latin typeface="Calibri"/>
                        </a:rPr>
                        <a:t>odečte</a:t>
                      </a:r>
                      <a:r>
                        <a:rPr lang="en-US" sz="1800" b="1" i="0" u="none" strike="noStrike" dirty="0">
                          <a:solidFill>
                            <a:srgbClr val="FFFFFF"/>
                          </a:solidFill>
                          <a:latin typeface="Calibri"/>
                        </a:rPr>
                        <a:t> se </a:t>
                      </a:r>
                      <a:r>
                        <a:rPr lang="en-US" sz="1800" b="1" i="0" u="none" strike="noStrike" dirty="0" err="1">
                          <a:solidFill>
                            <a:srgbClr val="FFFFFF"/>
                          </a:solidFill>
                          <a:latin typeface="Calibri"/>
                        </a:rPr>
                        <a:t>od</a:t>
                      </a:r>
                      <a:r>
                        <a:rPr lang="en-US" sz="1800" b="1" i="0" u="none" strike="noStrike" dirty="0">
                          <a:solidFill>
                            <a:srgbClr val="FFFFFF"/>
                          </a:solidFill>
                          <a:latin typeface="Calibri"/>
                        </a:rPr>
                        <a:t> </a:t>
                      </a:r>
                      <a:r>
                        <a:rPr lang="en-US" sz="1800" b="1" i="0" u="none" strike="noStrike" dirty="0" err="1">
                          <a:solidFill>
                            <a:srgbClr val="FFFFFF"/>
                          </a:solidFill>
                          <a:latin typeface="Calibri"/>
                        </a:rPr>
                        <a:t>tuzemského</a:t>
                      </a:r>
                      <a:r>
                        <a:rPr lang="en-US" sz="1800" b="1" i="0" u="none" strike="noStrike" dirty="0">
                          <a:solidFill>
                            <a:srgbClr val="FFFFFF"/>
                          </a:solidFill>
                          <a:latin typeface="Calibri"/>
                        </a:rPr>
                        <a:t> ZD</a:t>
                      </a:r>
                    </a:p>
                  </a:txBody>
                  <a:tcPr marL="7061" marR="7061" marT="7061" marB="0" anchor="b">
                    <a:lnL>
                      <a:noFill/>
                    </a:lnL>
                    <a:lnR>
                      <a:noFill/>
                    </a:lnR>
                    <a:lnT>
                      <a:noFill/>
                    </a:lnT>
                    <a:lnB w="6350" cap="flat" cmpd="sng" algn="ctr">
                      <a:solidFill>
                        <a:srgbClr val="000000"/>
                      </a:solidFill>
                      <a:prstDash val="solid"/>
                      <a:round/>
                      <a:headEnd type="none" w="med" len="med"/>
                      <a:tailEnd type="none" w="med" len="med"/>
                    </a:lnB>
                    <a:solidFill>
                      <a:srgbClr val="40404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227845">
                <a:tc>
                  <a:txBody>
                    <a:bodyPr/>
                    <a:lstStyle/>
                    <a:p>
                      <a:pPr algn="ctr" fontAlgn="ctr"/>
                      <a:r>
                        <a:rPr lang="en-US" sz="1600" b="1" i="0" u="none" strike="noStrike" dirty="0" err="1">
                          <a:solidFill>
                            <a:srgbClr val="FFFFFF"/>
                          </a:solidFill>
                          <a:latin typeface="Calibri"/>
                        </a:rPr>
                        <a:t>rok</a:t>
                      </a:r>
                      <a:endParaRPr lang="en-US" sz="1600" b="1" i="0" u="none" strike="noStrike" dirty="0">
                        <a:solidFill>
                          <a:srgbClr val="FFFFFF"/>
                        </a:solidFill>
                        <a:latin typeface="Calibri"/>
                      </a:endParaRP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600" b="0" i="0" u="none" strike="noStrike" dirty="0" err="1">
                          <a:solidFill>
                            <a:srgbClr val="FFFFFF"/>
                          </a:solidFill>
                          <a:latin typeface="Calibri"/>
                        </a:rPr>
                        <a:t>tuzemský</a:t>
                      </a:r>
                      <a:r>
                        <a:rPr lang="en-US" sz="1600" b="0" i="0" u="none" strike="noStrike" dirty="0">
                          <a:solidFill>
                            <a:srgbClr val="FFFFFF"/>
                          </a:solidFill>
                          <a:latin typeface="Calibri"/>
                        </a:rPr>
                        <a:t> </a:t>
                      </a:r>
                      <a:r>
                        <a:rPr lang="en-US" sz="1600" b="0" i="0" u="none" strike="noStrike" dirty="0" err="1">
                          <a:solidFill>
                            <a:srgbClr val="FFFFFF"/>
                          </a:solidFill>
                          <a:latin typeface="Calibri"/>
                        </a:rPr>
                        <a:t>příjem</a:t>
                      </a:r>
                      <a:endParaRPr lang="en-US" sz="1600" b="0" i="0" u="none" strike="noStrike" dirty="0">
                        <a:solidFill>
                          <a:srgbClr val="FFFFFF"/>
                        </a:solidFill>
                        <a:latin typeface="Calibri"/>
                      </a:endParaRP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600" b="0" i="0" u="none" strike="noStrike">
                          <a:solidFill>
                            <a:srgbClr val="FFFFFF"/>
                          </a:solidFill>
                          <a:latin typeface="Calibri"/>
                        </a:rPr>
                        <a:t>zahraniční příjem</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600" b="0" i="0" u="none" strike="noStrike" dirty="0" err="1">
                          <a:solidFill>
                            <a:srgbClr val="FFFFFF"/>
                          </a:solidFill>
                          <a:latin typeface="Calibri"/>
                        </a:rPr>
                        <a:t>zahraniční</a:t>
                      </a:r>
                      <a:r>
                        <a:rPr lang="en-US" sz="1600" b="0" i="0" u="none" strike="noStrike" dirty="0">
                          <a:solidFill>
                            <a:srgbClr val="FFFFFF"/>
                          </a:solidFill>
                          <a:latin typeface="Calibri"/>
                        </a:rPr>
                        <a:t> </a:t>
                      </a:r>
                      <a:r>
                        <a:rPr lang="en-US" sz="1600" b="0" i="0" u="none" strike="noStrike" dirty="0" err="1">
                          <a:solidFill>
                            <a:srgbClr val="FFFFFF"/>
                          </a:solidFill>
                          <a:latin typeface="Calibri"/>
                        </a:rPr>
                        <a:t>příjem</a:t>
                      </a:r>
                      <a:r>
                        <a:rPr lang="en-US" sz="1600" b="0" i="0" u="none" strike="noStrike" dirty="0">
                          <a:solidFill>
                            <a:srgbClr val="FFFFFF"/>
                          </a:solidFill>
                          <a:latin typeface="Calibri"/>
                        </a:rPr>
                        <a:t> - ZD v ČR</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600" b="0" i="0" u="none" strike="noStrike">
                          <a:solidFill>
                            <a:srgbClr val="FFFFFF"/>
                          </a:solidFill>
                          <a:latin typeface="Calibri"/>
                        </a:rPr>
                        <a:t>daň v zahraničí 25%</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600" b="0" i="0" u="none" strike="noStrike" dirty="0" err="1">
                          <a:solidFill>
                            <a:srgbClr val="FFFFFF"/>
                          </a:solidFill>
                          <a:latin typeface="Calibri"/>
                        </a:rPr>
                        <a:t>celkový</a:t>
                      </a:r>
                      <a:r>
                        <a:rPr lang="en-US" sz="1600" b="0" i="0" u="none" strike="noStrike" dirty="0">
                          <a:solidFill>
                            <a:srgbClr val="FFFFFF"/>
                          </a:solidFill>
                          <a:latin typeface="Calibri"/>
                        </a:rPr>
                        <a:t> </a:t>
                      </a:r>
                      <a:r>
                        <a:rPr lang="en-US" sz="1600" b="0" i="0" u="none" strike="noStrike" dirty="0" err="1">
                          <a:solidFill>
                            <a:srgbClr val="FFFFFF"/>
                          </a:solidFill>
                          <a:latin typeface="Calibri"/>
                        </a:rPr>
                        <a:t>základ</a:t>
                      </a:r>
                      <a:r>
                        <a:rPr lang="en-US" sz="1600" b="0" i="0" u="none" strike="noStrike" dirty="0">
                          <a:solidFill>
                            <a:srgbClr val="FFFFFF"/>
                          </a:solidFill>
                          <a:latin typeface="Calibri"/>
                        </a:rPr>
                        <a:t> </a:t>
                      </a:r>
                      <a:r>
                        <a:rPr lang="en-US" sz="1600" b="0" i="0" u="none" strike="noStrike" dirty="0" err="1">
                          <a:solidFill>
                            <a:srgbClr val="FFFFFF"/>
                          </a:solidFill>
                          <a:latin typeface="Calibri"/>
                        </a:rPr>
                        <a:t>daně</a:t>
                      </a:r>
                      <a:r>
                        <a:rPr lang="en-US" sz="1600" b="0" i="0" u="none" strike="noStrike" dirty="0">
                          <a:solidFill>
                            <a:srgbClr val="FFFFFF"/>
                          </a:solidFill>
                          <a:latin typeface="Calibri"/>
                        </a:rPr>
                        <a:t> v ČR</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600" b="0" i="0" u="none" strike="noStrike" dirty="0" err="1">
                          <a:solidFill>
                            <a:srgbClr val="FFFFFF"/>
                          </a:solidFill>
                          <a:latin typeface="Calibri"/>
                        </a:rPr>
                        <a:t>daň</a:t>
                      </a:r>
                      <a:r>
                        <a:rPr lang="en-US" sz="1600" b="0" i="0" u="none" strike="noStrike" dirty="0">
                          <a:solidFill>
                            <a:srgbClr val="FFFFFF"/>
                          </a:solidFill>
                          <a:latin typeface="Calibri"/>
                        </a:rPr>
                        <a:t> v ČR</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600" b="0" i="0" u="none" strike="noStrike">
                          <a:solidFill>
                            <a:srgbClr val="FFFFFF"/>
                          </a:solidFill>
                          <a:latin typeface="Calibri"/>
                        </a:rPr>
                        <a:t>zápočet - koeficient</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600" b="0" i="0" u="none" strike="noStrike">
                          <a:solidFill>
                            <a:srgbClr val="FFFFFF"/>
                          </a:solidFill>
                          <a:latin typeface="Calibri"/>
                        </a:rPr>
                        <a:t>daň k zápočtu</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600" b="0" i="0" u="none" strike="noStrike">
                          <a:solidFill>
                            <a:srgbClr val="FFFFFF"/>
                          </a:solidFill>
                          <a:latin typeface="Calibri"/>
                        </a:rPr>
                        <a:t>odečet v příštím roce</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427076">
                <a:tc>
                  <a:txBody>
                    <a:bodyPr/>
                    <a:lstStyle/>
                    <a:p>
                      <a:pPr algn="ctr" fontAlgn="ctr"/>
                      <a:r>
                        <a:rPr lang="en-US" sz="1600" b="1" i="0" u="none" strike="noStrike" dirty="0">
                          <a:solidFill>
                            <a:srgbClr val="FFFFFF"/>
                          </a:solidFill>
                          <a:latin typeface="Calibri"/>
                        </a:rPr>
                        <a:t>2012</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b"/>
                      <a:r>
                        <a:rPr lang="en-US" sz="1600" b="0" i="0" u="none" strike="noStrike" dirty="0">
                          <a:solidFill>
                            <a:srgbClr val="000000"/>
                          </a:solidFill>
                          <a:latin typeface="Calibri"/>
                        </a:rPr>
                        <a:t>2000</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1000</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1000</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250</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3000</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570</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0,3333</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190</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Calibri"/>
                        </a:rPr>
                        <a:t>60</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7076">
                <a:tc>
                  <a:txBody>
                    <a:bodyPr/>
                    <a:lstStyle/>
                    <a:p>
                      <a:pPr algn="ctr" fontAlgn="ctr"/>
                      <a:r>
                        <a:rPr lang="en-US" sz="1600" b="1" i="0" u="none" strike="noStrike">
                          <a:solidFill>
                            <a:srgbClr val="FFFFFF"/>
                          </a:solidFill>
                          <a:latin typeface="Calibri"/>
                        </a:rPr>
                        <a:t>2013</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b"/>
                      <a:r>
                        <a:rPr lang="en-US" sz="1600" b="1" i="0" u="none" strike="noStrike" dirty="0">
                          <a:solidFill>
                            <a:srgbClr val="000000"/>
                          </a:solidFill>
                          <a:latin typeface="Calibri"/>
                        </a:rPr>
                        <a:t>1940</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1000</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1000</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250</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2940</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558,6</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0,3401</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1" u="none" strike="noStrike" dirty="0">
                          <a:solidFill>
                            <a:srgbClr val="000000"/>
                          </a:solidFill>
                          <a:latin typeface="Calibri"/>
                        </a:rPr>
                        <a:t>190</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60</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7076">
                <a:tc>
                  <a:txBody>
                    <a:bodyPr/>
                    <a:lstStyle/>
                    <a:p>
                      <a:pPr algn="l" fontAlgn="b"/>
                      <a:endParaRPr lang="en-US" sz="1000" b="0" i="0" u="none" strike="noStrike">
                        <a:solidFill>
                          <a:srgbClr val="000000"/>
                        </a:solidFill>
                        <a:latin typeface="Calibri"/>
                      </a:endParaRPr>
                    </a:p>
                  </a:txBody>
                  <a:tcPr marL="7061" marR="7061" marT="70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latin typeface="Calibri"/>
                      </a:endParaRPr>
                    </a:p>
                  </a:txBody>
                  <a:tcPr marL="7061" marR="7061" marT="70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latin typeface="Calibri"/>
                      </a:endParaRPr>
                    </a:p>
                  </a:txBody>
                  <a:tcPr marL="7061" marR="7061" marT="70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latin typeface="Calibri"/>
                      </a:endParaRPr>
                    </a:p>
                  </a:txBody>
                  <a:tcPr marL="7061" marR="7061" marT="70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latin typeface="Calibri"/>
                      </a:endParaRPr>
                    </a:p>
                  </a:txBody>
                  <a:tcPr marL="7061" marR="7061" marT="70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latin typeface="Calibri"/>
                      </a:endParaRPr>
                    </a:p>
                  </a:txBody>
                  <a:tcPr marL="7061" marR="7061" marT="70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latin typeface="Calibri"/>
                      </a:endParaRPr>
                    </a:p>
                  </a:txBody>
                  <a:tcPr marL="7061" marR="7061" marT="70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latin typeface="Calibri"/>
                      </a:endParaRPr>
                    </a:p>
                  </a:txBody>
                  <a:tcPr marL="7061" marR="7061" marT="70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latin typeface="Calibri"/>
                      </a:endParaRPr>
                    </a:p>
                  </a:txBody>
                  <a:tcPr marL="7061" marR="7061" marT="70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latin typeface="Calibri"/>
                      </a:endParaRPr>
                    </a:p>
                  </a:txBody>
                  <a:tcPr marL="7061" marR="7061" marT="7061" marB="0" anchor="b">
                    <a:lnL>
                      <a:noFill/>
                    </a:lnL>
                    <a:lnR>
                      <a:noFill/>
                    </a:lnR>
                    <a:lnT w="6350" cap="flat" cmpd="sng" algn="ctr">
                      <a:solidFill>
                        <a:srgbClr val="000000"/>
                      </a:solidFill>
                      <a:prstDash val="solid"/>
                      <a:round/>
                      <a:headEnd type="none" w="med" len="med"/>
                      <a:tailEnd type="none" w="med" len="med"/>
                    </a:lnT>
                    <a:lnB>
                      <a:noFill/>
                    </a:lnB>
                  </a:tcPr>
                </a:tc>
              </a:tr>
              <a:tr h="427076">
                <a:tc gridSpan="10">
                  <a:txBody>
                    <a:bodyPr/>
                    <a:lstStyle/>
                    <a:p>
                      <a:pPr algn="ctr" fontAlgn="b"/>
                      <a:r>
                        <a:rPr lang="pl-PL" sz="1800" b="1" i="0" u="none" strike="noStrike" dirty="0">
                          <a:solidFill>
                            <a:srgbClr val="FFFFFF"/>
                          </a:solidFill>
                          <a:latin typeface="Calibri"/>
                        </a:rPr>
                        <a:t>varianta 2 -  odečte se od zahraničního ZD</a:t>
                      </a:r>
                    </a:p>
                  </a:txBody>
                  <a:tcPr marL="7061" marR="7061" marT="7061" marB="0" anchor="b">
                    <a:lnL>
                      <a:noFill/>
                    </a:lnL>
                    <a:lnR>
                      <a:noFill/>
                    </a:lnR>
                    <a:lnT>
                      <a:noFill/>
                    </a:lnT>
                    <a:lnB w="6350" cap="flat" cmpd="sng" algn="ctr">
                      <a:solidFill>
                        <a:srgbClr val="000000"/>
                      </a:solidFill>
                      <a:prstDash val="solid"/>
                      <a:round/>
                      <a:headEnd type="none" w="med" len="med"/>
                      <a:tailEnd type="none" w="med" len="med"/>
                    </a:lnB>
                    <a:solidFill>
                      <a:srgbClr val="40404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227845">
                <a:tc>
                  <a:txBody>
                    <a:bodyPr/>
                    <a:lstStyle/>
                    <a:p>
                      <a:pPr algn="ctr" fontAlgn="ctr"/>
                      <a:r>
                        <a:rPr lang="en-US" sz="1600" b="1" i="0" u="none" strike="noStrike" dirty="0" err="1">
                          <a:solidFill>
                            <a:srgbClr val="FFFFFF"/>
                          </a:solidFill>
                          <a:latin typeface="Calibri"/>
                        </a:rPr>
                        <a:t>rok</a:t>
                      </a:r>
                      <a:endParaRPr lang="en-US" sz="1600" b="1" i="0" u="none" strike="noStrike" dirty="0">
                        <a:solidFill>
                          <a:srgbClr val="FFFFFF"/>
                        </a:solidFill>
                        <a:latin typeface="Calibri"/>
                      </a:endParaRP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600" b="0" i="0" u="none" strike="noStrike">
                          <a:solidFill>
                            <a:srgbClr val="FFFFFF"/>
                          </a:solidFill>
                          <a:latin typeface="Calibri"/>
                        </a:rPr>
                        <a:t>tuzemský příjem</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600" b="0" i="0" u="none" strike="noStrike">
                          <a:solidFill>
                            <a:srgbClr val="FFFFFF"/>
                          </a:solidFill>
                          <a:latin typeface="Calibri"/>
                        </a:rPr>
                        <a:t>zahraniční příjem</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600" b="0" i="0" u="none" strike="noStrike" dirty="0" err="1">
                          <a:solidFill>
                            <a:srgbClr val="FFFFFF"/>
                          </a:solidFill>
                          <a:latin typeface="Calibri"/>
                        </a:rPr>
                        <a:t>zahraniční</a:t>
                      </a:r>
                      <a:r>
                        <a:rPr lang="en-US" sz="1600" b="0" i="0" u="none" strike="noStrike" dirty="0">
                          <a:solidFill>
                            <a:srgbClr val="FFFFFF"/>
                          </a:solidFill>
                          <a:latin typeface="Calibri"/>
                        </a:rPr>
                        <a:t> </a:t>
                      </a:r>
                      <a:r>
                        <a:rPr lang="en-US" sz="1600" b="0" i="0" u="none" strike="noStrike" dirty="0" err="1">
                          <a:solidFill>
                            <a:srgbClr val="FFFFFF"/>
                          </a:solidFill>
                          <a:latin typeface="Calibri"/>
                        </a:rPr>
                        <a:t>příjem</a:t>
                      </a:r>
                      <a:r>
                        <a:rPr lang="en-US" sz="1600" b="0" i="0" u="none" strike="noStrike" dirty="0">
                          <a:solidFill>
                            <a:srgbClr val="FFFFFF"/>
                          </a:solidFill>
                          <a:latin typeface="Calibri"/>
                        </a:rPr>
                        <a:t> - ZD v ČR</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600" b="0" i="0" u="none" strike="noStrike">
                          <a:solidFill>
                            <a:srgbClr val="FFFFFF"/>
                          </a:solidFill>
                          <a:latin typeface="Calibri"/>
                        </a:rPr>
                        <a:t>daň v zahraničí 25%</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600" b="0" i="0" u="none" strike="noStrike">
                          <a:solidFill>
                            <a:srgbClr val="FFFFFF"/>
                          </a:solidFill>
                          <a:latin typeface="Calibri"/>
                        </a:rPr>
                        <a:t>celkový základ daně v ČR</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600" b="0" i="0" u="none" strike="noStrike" dirty="0" err="1">
                          <a:solidFill>
                            <a:srgbClr val="FFFFFF"/>
                          </a:solidFill>
                          <a:latin typeface="Calibri"/>
                        </a:rPr>
                        <a:t>daň</a:t>
                      </a:r>
                      <a:r>
                        <a:rPr lang="en-US" sz="1600" b="0" i="0" u="none" strike="noStrike" dirty="0">
                          <a:solidFill>
                            <a:srgbClr val="FFFFFF"/>
                          </a:solidFill>
                          <a:latin typeface="Calibri"/>
                        </a:rPr>
                        <a:t> v ČR</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600" b="0" i="0" u="none" strike="noStrike">
                          <a:solidFill>
                            <a:srgbClr val="FFFFFF"/>
                          </a:solidFill>
                          <a:latin typeface="Calibri"/>
                        </a:rPr>
                        <a:t>zápočet - koeficient</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600" b="0" i="0" u="none" strike="noStrike">
                          <a:solidFill>
                            <a:srgbClr val="FFFFFF"/>
                          </a:solidFill>
                          <a:latin typeface="Calibri"/>
                        </a:rPr>
                        <a:t>daň k zápočtu</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600" b="0" i="0" u="none" strike="noStrike">
                          <a:solidFill>
                            <a:srgbClr val="FFFFFF"/>
                          </a:solidFill>
                          <a:latin typeface="Calibri"/>
                        </a:rPr>
                        <a:t>odečet v příštím roce</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427076">
                <a:tc>
                  <a:txBody>
                    <a:bodyPr/>
                    <a:lstStyle/>
                    <a:p>
                      <a:pPr algn="ctr" fontAlgn="ctr"/>
                      <a:r>
                        <a:rPr lang="en-US" sz="1600" b="1" i="0" u="none" strike="noStrike" dirty="0">
                          <a:solidFill>
                            <a:srgbClr val="FFFFFF"/>
                          </a:solidFill>
                          <a:latin typeface="Calibri"/>
                        </a:rPr>
                        <a:t>2012</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600" b="0" i="0" u="none" strike="noStrike" dirty="0">
                          <a:solidFill>
                            <a:srgbClr val="000000"/>
                          </a:solidFill>
                          <a:latin typeface="Calibri"/>
                        </a:rPr>
                        <a:t>2000</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Calibri"/>
                        </a:rPr>
                        <a:t>1000</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Calibri"/>
                        </a:rPr>
                        <a:t>1000</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Calibri"/>
                        </a:rPr>
                        <a:t>250</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Calibri"/>
                        </a:rPr>
                        <a:t>3000</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Calibri"/>
                        </a:rPr>
                        <a:t>570</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Calibri"/>
                        </a:rPr>
                        <a:t>0,3333</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Calibri"/>
                        </a:rPr>
                        <a:t>190</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latin typeface="Calibri"/>
                        </a:rPr>
                        <a:t>60</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7076">
                <a:tc>
                  <a:txBody>
                    <a:bodyPr/>
                    <a:lstStyle/>
                    <a:p>
                      <a:pPr algn="ctr" fontAlgn="ctr"/>
                      <a:r>
                        <a:rPr lang="en-US" sz="1600" b="1" i="0" u="none" strike="noStrike">
                          <a:solidFill>
                            <a:srgbClr val="FFFFFF"/>
                          </a:solidFill>
                          <a:latin typeface="Calibri"/>
                        </a:rPr>
                        <a:t>2013</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600" b="0" i="0" u="none" strike="noStrike" dirty="0">
                          <a:solidFill>
                            <a:srgbClr val="000000"/>
                          </a:solidFill>
                          <a:latin typeface="Calibri"/>
                        </a:rPr>
                        <a:t>2000</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Calibri"/>
                        </a:rPr>
                        <a:t>1000</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latin typeface="Calibri"/>
                        </a:rPr>
                        <a:t>940</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Calibri"/>
                        </a:rPr>
                        <a:t>250</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Calibri"/>
                        </a:rPr>
                        <a:t>2940</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Calibri"/>
                        </a:rPr>
                        <a:t>558,6</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Calibri"/>
                        </a:rPr>
                        <a:t>0,3197</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1" u="none" strike="noStrike" dirty="0">
                          <a:solidFill>
                            <a:srgbClr val="FF0000"/>
                          </a:solidFill>
                          <a:latin typeface="Calibri"/>
                        </a:rPr>
                        <a:t>178,6</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Calibri"/>
                        </a:rPr>
                        <a:t>71,4</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75656" y="0"/>
            <a:ext cx="7560840" cy="1224136"/>
          </a:xfrm>
        </p:spPr>
        <p:txBody>
          <a:bodyPr>
            <a:normAutofit/>
          </a:bodyPr>
          <a:lstStyle/>
          <a:p>
            <a:r>
              <a:rPr lang="cs-CZ" sz="4000" dirty="0" err="1" smtClean="0"/>
              <a:t>Surplus</a:t>
            </a:r>
            <a:r>
              <a:rPr lang="cs-CZ" sz="4000" dirty="0" smtClean="0"/>
              <a:t> </a:t>
            </a:r>
            <a:r>
              <a:rPr lang="cs-CZ" sz="4000" dirty="0" err="1" smtClean="0"/>
              <a:t>credit</a:t>
            </a:r>
            <a:r>
              <a:rPr lang="cs-CZ" sz="4000" dirty="0" smtClean="0"/>
              <a:t> (§ 24/2/ch)</a:t>
            </a:r>
            <a:endParaRPr lang="en-US" dirty="0"/>
          </a:p>
        </p:txBody>
      </p:sp>
      <p:pic>
        <p:nvPicPr>
          <p:cNvPr id="4" name="Picture 33"/>
          <p:cNvPicPr>
            <a:picLocks noChangeAspect="1" noChangeArrowheads="1"/>
          </p:cNvPicPr>
          <p:nvPr/>
        </p:nvPicPr>
        <p:blipFill>
          <a:blip r:embed="rId2" cstate="print"/>
          <a:srcRect/>
          <a:stretch>
            <a:fillRect/>
          </a:stretch>
        </p:blipFill>
        <p:spPr bwMode="auto">
          <a:xfrm>
            <a:off x="0" y="0"/>
            <a:ext cx="899592" cy="787830"/>
          </a:xfrm>
          <a:prstGeom prst="rect">
            <a:avLst/>
          </a:prstGeom>
          <a:noFill/>
          <a:ln w="9525">
            <a:noFill/>
            <a:miter lim="800000"/>
            <a:headEnd/>
            <a:tailEnd/>
          </a:ln>
        </p:spPr>
      </p:pic>
      <p:graphicFrame>
        <p:nvGraphicFramePr>
          <p:cNvPr id="5" name="Table 4"/>
          <p:cNvGraphicFramePr>
            <a:graphicFrameLocks noGrp="1"/>
          </p:cNvGraphicFramePr>
          <p:nvPr/>
        </p:nvGraphicFramePr>
        <p:xfrm>
          <a:off x="1" y="908720"/>
          <a:ext cx="9144000" cy="5184580"/>
        </p:xfrm>
        <a:graphic>
          <a:graphicData uri="http://schemas.openxmlformats.org/drawingml/2006/table">
            <a:tbl>
              <a:tblPr/>
              <a:tblGrid>
                <a:gridCol w="690658"/>
                <a:gridCol w="899292"/>
                <a:gridCol w="899292"/>
                <a:gridCol w="989221"/>
                <a:gridCol w="791377"/>
                <a:gridCol w="845334"/>
                <a:gridCol w="971236"/>
                <a:gridCol w="1384908"/>
                <a:gridCol w="935263"/>
                <a:gridCol w="737419"/>
              </a:tblGrid>
              <a:tr h="406634">
                <a:tc gridSpan="10">
                  <a:txBody>
                    <a:bodyPr/>
                    <a:lstStyle/>
                    <a:p>
                      <a:pPr algn="ctr" fontAlgn="b"/>
                      <a:r>
                        <a:rPr lang="en-US" sz="1800" b="1" i="0" u="none" strike="noStrike" dirty="0" err="1">
                          <a:solidFill>
                            <a:srgbClr val="FFFFFF"/>
                          </a:solidFill>
                          <a:latin typeface="Calibri"/>
                        </a:rPr>
                        <a:t>varianta</a:t>
                      </a:r>
                      <a:r>
                        <a:rPr lang="en-US" sz="1800" b="1" i="0" u="none" strike="noStrike" dirty="0">
                          <a:solidFill>
                            <a:srgbClr val="FFFFFF"/>
                          </a:solidFill>
                          <a:latin typeface="Calibri"/>
                        </a:rPr>
                        <a:t> 3 - </a:t>
                      </a:r>
                      <a:r>
                        <a:rPr lang="en-US" sz="1800" b="1" i="0" u="none" strike="noStrike" dirty="0" err="1">
                          <a:solidFill>
                            <a:srgbClr val="FFFFFF"/>
                          </a:solidFill>
                          <a:latin typeface="Calibri"/>
                        </a:rPr>
                        <a:t>odečte</a:t>
                      </a:r>
                      <a:r>
                        <a:rPr lang="en-US" sz="1800" b="1" i="0" u="none" strike="noStrike" dirty="0">
                          <a:solidFill>
                            <a:srgbClr val="FFFFFF"/>
                          </a:solidFill>
                          <a:latin typeface="Calibri"/>
                        </a:rPr>
                        <a:t> se </a:t>
                      </a:r>
                      <a:r>
                        <a:rPr lang="en-US" sz="1800" b="1" i="0" u="none" strike="noStrike" dirty="0" err="1">
                          <a:solidFill>
                            <a:srgbClr val="FFFFFF"/>
                          </a:solidFill>
                          <a:latin typeface="Calibri"/>
                        </a:rPr>
                        <a:t>rovným</a:t>
                      </a:r>
                      <a:r>
                        <a:rPr lang="en-US" sz="1800" b="1" i="0" u="none" strike="noStrike" dirty="0">
                          <a:solidFill>
                            <a:srgbClr val="FFFFFF"/>
                          </a:solidFill>
                          <a:latin typeface="Calibri"/>
                        </a:rPr>
                        <a:t> </a:t>
                      </a:r>
                      <a:r>
                        <a:rPr lang="en-US" sz="1800" b="1" i="0" u="none" strike="noStrike" dirty="0" err="1">
                          <a:solidFill>
                            <a:srgbClr val="FFFFFF"/>
                          </a:solidFill>
                          <a:latin typeface="Calibri"/>
                        </a:rPr>
                        <a:t>dílem</a:t>
                      </a:r>
                      <a:r>
                        <a:rPr lang="en-US" sz="1800" b="1" i="0" u="none" strike="noStrike" dirty="0">
                          <a:solidFill>
                            <a:srgbClr val="FFFFFF"/>
                          </a:solidFill>
                          <a:latin typeface="Calibri"/>
                        </a:rPr>
                        <a:t> </a:t>
                      </a:r>
                      <a:r>
                        <a:rPr lang="en-US" sz="1800" b="1" i="0" u="none" strike="noStrike" dirty="0" err="1">
                          <a:solidFill>
                            <a:srgbClr val="FFFFFF"/>
                          </a:solidFill>
                          <a:latin typeface="Calibri"/>
                        </a:rPr>
                        <a:t>od</a:t>
                      </a:r>
                      <a:r>
                        <a:rPr lang="en-US" sz="1800" b="1" i="0" u="none" strike="noStrike" dirty="0">
                          <a:solidFill>
                            <a:srgbClr val="FFFFFF"/>
                          </a:solidFill>
                          <a:latin typeface="Calibri"/>
                        </a:rPr>
                        <a:t> </a:t>
                      </a:r>
                      <a:r>
                        <a:rPr lang="en-US" sz="1800" b="1" i="0" u="none" strike="noStrike" dirty="0" err="1">
                          <a:solidFill>
                            <a:srgbClr val="FFFFFF"/>
                          </a:solidFill>
                          <a:latin typeface="Calibri"/>
                        </a:rPr>
                        <a:t>tuzemského</a:t>
                      </a:r>
                      <a:r>
                        <a:rPr lang="en-US" sz="1800" b="1" i="0" u="none" strike="noStrike" dirty="0">
                          <a:solidFill>
                            <a:srgbClr val="FFFFFF"/>
                          </a:solidFill>
                          <a:latin typeface="Calibri"/>
                        </a:rPr>
                        <a:t> </a:t>
                      </a:r>
                      <a:r>
                        <a:rPr lang="en-US" sz="1800" b="1" i="0" u="none" strike="noStrike" dirty="0" err="1">
                          <a:solidFill>
                            <a:srgbClr val="FFFFFF"/>
                          </a:solidFill>
                          <a:latin typeface="Calibri"/>
                        </a:rPr>
                        <a:t>i</a:t>
                      </a:r>
                      <a:r>
                        <a:rPr lang="en-US" sz="1800" b="1" i="0" u="none" strike="noStrike" dirty="0">
                          <a:solidFill>
                            <a:srgbClr val="FFFFFF"/>
                          </a:solidFill>
                          <a:latin typeface="Calibri"/>
                        </a:rPr>
                        <a:t> </a:t>
                      </a:r>
                      <a:r>
                        <a:rPr lang="en-US" sz="1800" b="1" i="0" u="none" strike="noStrike" dirty="0" err="1">
                          <a:solidFill>
                            <a:srgbClr val="FFFFFF"/>
                          </a:solidFill>
                          <a:latin typeface="Calibri"/>
                        </a:rPr>
                        <a:t>zahraničního</a:t>
                      </a:r>
                      <a:r>
                        <a:rPr lang="en-US" sz="1800" b="1" i="0" u="none" strike="noStrike" dirty="0">
                          <a:solidFill>
                            <a:srgbClr val="FFFFFF"/>
                          </a:solidFill>
                          <a:latin typeface="Calibri"/>
                        </a:rPr>
                        <a:t> ZD</a:t>
                      </a:r>
                    </a:p>
                  </a:txBody>
                  <a:tcPr marL="7061" marR="7061" marT="7061" marB="0" anchor="b">
                    <a:lnL>
                      <a:noFill/>
                    </a:lnL>
                    <a:lnR>
                      <a:noFill/>
                    </a:lnR>
                    <a:lnT>
                      <a:noFill/>
                    </a:lnT>
                    <a:lnB w="6350" cap="flat" cmpd="sng" algn="ctr">
                      <a:solidFill>
                        <a:srgbClr val="000000"/>
                      </a:solidFill>
                      <a:prstDash val="solid"/>
                      <a:round/>
                      <a:headEnd type="none" w="med" len="med"/>
                      <a:tailEnd type="none" w="med" len="med"/>
                    </a:lnB>
                    <a:solidFill>
                      <a:srgbClr val="40404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169071">
                <a:tc>
                  <a:txBody>
                    <a:bodyPr/>
                    <a:lstStyle/>
                    <a:p>
                      <a:pPr algn="ctr" fontAlgn="ctr"/>
                      <a:r>
                        <a:rPr lang="en-US" sz="1600" b="1" i="0" u="none" strike="noStrike" dirty="0" err="1">
                          <a:solidFill>
                            <a:srgbClr val="FFFFFF"/>
                          </a:solidFill>
                          <a:latin typeface="Calibri"/>
                        </a:rPr>
                        <a:t>rok</a:t>
                      </a:r>
                      <a:endParaRPr lang="en-US" sz="1600" b="1" i="0" u="none" strike="noStrike" dirty="0">
                        <a:solidFill>
                          <a:srgbClr val="FFFFFF"/>
                        </a:solidFill>
                        <a:latin typeface="Calibri"/>
                      </a:endParaRP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600" b="0" i="0" u="none" strike="noStrike">
                          <a:solidFill>
                            <a:srgbClr val="FFFFFF"/>
                          </a:solidFill>
                          <a:latin typeface="Calibri"/>
                        </a:rPr>
                        <a:t>tuzemský příjem</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600" b="0" i="0" u="none" strike="noStrike">
                          <a:solidFill>
                            <a:srgbClr val="FFFFFF"/>
                          </a:solidFill>
                          <a:latin typeface="Calibri"/>
                        </a:rPr>
                        <a:t>zahraniční příjem</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600" b="0" i="0" u="none" strike="noStrike">
                          <a:solidFill>
                            <a:srgbClr val="FFFFFF"/>
                          </a:solidFill>
                          <a:latin typeface="Calibri"/>
                        </a:rPr>
                        <a:t>zahraniční příjem - ZD v ČR</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600" b="0" i="0" u="none" strike="noStrike">
                          <a:solidFill>
                            <a:srgbClr val="FFFFFF"/>
                          </a:solidFill>
                          <a:latin typeface="Calibri"/>
                        </a:rPr>
                        <a:t>daň v zahraničí 25%</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600" b="0" i="0" u="none" strike="noStrike" dirty="0" err="1">
                          <a:solidFill>
                            <a:srgbClr val="FFFFFF"/>
                          </a:solidFill>
                          <a:latin typeface="Calibri"/>
                        </a:rPr>
                        <a:t>celkový</a:t>
                      </a:r>
                      <a:r>
                        <a:rPr lang="en-US" sz="1600" b="0" i="0" u="none" strike="noStrike" dirty="0">
                          <a:solidFill>
                            <a:srgbClr val="FFFFFF"/>
                          </a:solidFill>
                          <a:latin typeface="Calibri"/>
                        </a:rPr>
                        <a:t> </a:t>
                      </a:r>
                      <a:r>
                        <a:rPr lang="en-US" sz="1600" b="0" i="0" u="none" strike="noStrike" dirty="0" err="1">
                          <a:solidFill>
                            <a:srgbClr val="FFFFFF"/>
                          </a:solidFill>
                          <a:latin typeface="Calibri"/>
                        </a:rPr>
                        <a:t>základ</a:t>
                      </a:r>
                      <a:r>
                        <a:rPr lang="en-US" sz="1600" b="0" i="0" u="none" strike="noStrike" dirty="0">
                          <a:solidFill>
                            <a:srgbClr val="FFFFFF"/>
                          </a:solidFill>
                          <a:latin typeface="Calibri"/>
                        </a:rPr>
                        <a:t> </a:t>
                      </a:r>
                      <a:r>
                        <a:rPr lang="en-US" sz="1600" b="0" i="0" u="none" strike="noStrike" dirty="0" err="1">
                          <a:solidFill>
                            <a:srgbClr val="FFFFFF"/>
                          </a:solidFill>
                          <a:latin typeface="Calibri"/>
                        </a:rPr>
                        <a:t>daně</a:t>
                      </a:r>
                      <a:r>
                        <a:rPr lang="en-US" sz="1600" b="0" i="0" u="none" strike="noStrike" dirty="0">
                          <a:solidFill>
                            <a:srgbClr val="FFFFFF"/>
                          </a:solidFill>
                          <a:latin typeface="Calibri"/>
                        </a:rPr>
                        <a:t> v ČR</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600" b="0" i="0" u="none" strike="noStrike" dirty="0" err="1">
                          <a:solidFill>
                            <a:srgbClr val="FFFFFF"/>
                          </a:solidFill>
                          <a:latin typeface="Calibri"/>
                        </a:rPr>
                        <a:t>daň</a:t>
                      </a:r>
                      <a:r>
                        <a:rPr lang="en-US" sz="1600" b="0" i="0" u="none" strike="noStrike" dirty="0">
                          <a:solidFill>
                            <a:srgbClr val="FFFFFF"/>
                          </a:solidFill>
                          <a:latin typeface="Calibri"/>
                        </a:rPr>
                        <a:t> v ČR</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600" b="0" i="0" u="none" strike="noStrike" dirty="0" err="1">
                          <a:solidFill>
                            <a:srgbClr val="FFFFFF"/>
                          </a:solidFill>
                          <a:latin typeface="Calibri"/>
                        </a:rPr>
                        <a:t>zápočet</a:t>
                      </a:r>
                      <a:r>
                        <a:rPr lang="en-US" sz="1600" b="0" i="0" u="none" strike="noStrike" dirty="0">
                          <a:solidFill>
                            <a:srgbClr val="FFFFFF"/>
                          </a:solidFill>
                          <a:latin typeface="Calibri"/>
                        </a:rPr>
                        <a:t> - </a:t>
                      </a:r>
                      <a:r>
                        <a:rPr lang="en-US" sz="1600" b="0" i="0" u="none" strike="noStrike" dirty="0" err="1">
                          <a:solidFill>
                            <a:srgbClr val="FFFFFF"/>
                          </a:solidFill>
                          <a:latin typeface="Calibri"/>
                        </a:rPr>
                        <a:t>koeficient</a:t>
                      </a:r>
                      <a:endParaRPr lang="en-US" sz="1600" b="0" i="0" u="none" strike="noStrike" dirty="0">
                        <a:solidFill>
                          <a:srgbClr val="FFFFFF"/>
                        </a:solidFill>
                        <a:latin typeface="Calibri"/>
                      </a:endParaRP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600" b="0" i="0" u="none" strike="noStrike">
                          <a:solidFill>
                            <a:srgbClr val="FFFFFF"/>
                          </a:solidFill>
                          <a:latin typeface="Calibri"/>
                        </a:rPr>
                        <a:t>daň k zápočtu</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600" b="0" i="0" u="none" strike="noStrike">
                          <a:solidFill>
                            <a:srgbClr val="FFFFFF"/>
                          </a:solidFill>
                          <a:latin typeface="Calibri"/>
                        </a:rPr>
                        <a:t>odečet v příštím roce</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406634">
                <a:tc>
                  <a:txBody>
                    <a:bodyPr/>
                    <a:lstStyle/>
                    <a:p>
                      <a:pPr algn="ctr" fontAlgn="ctr"/>
                      <a:r>
                        <a:rPr lang="en-US" sz="1600" b="1" i="0" u="none" strike="noStrike" dirty="0">
                          <a:solidFill>
                            <a:srgbClr val="FFFFFF"/>
                          </a:solidFill>
                          <a:latin typeface="Calibri"/>
                        </a:rPr>
                        <a:t>2012</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b"/>
                      <a:r>
                        <a:rPr lang="en-US" sz="1600" b="0" i="0" u="none" strike="noStrike" dirty="0">
                          <a:solidFill>
                            <a:srgbClr val="000000"/>
                          </a:solidFill>
                          <a:latin typeface="Calibri"/>
                        </a:rPr>
                        <a:t>2000</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1000</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1000</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250</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3000</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570</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0,3333</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190</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Calibri"/>
                        </a:rPr>
                        <a:t>60</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6634">
                <a:tc>
                  <a:txBody>
                    <a:bodyPr/>
                    <a:lstStyle/>
                    <a:p>
                      <a:pPr algn="ctr" fontAlgn="ctr"/>
                      <a:r>
                        <a:rPr lang="en-US" sz="1600" b="1" i="0" u="none" strike="noStrike">
                          <a:solidFill>
                            <a:srgbClr val="FFFFFF"/>
                          </a:solidFill>
                          <a:latin typeface="Calibri"/>
                        </a:rPr>
                        <a:t>2013</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b"/>
                      <a:r>
                        <a:rPr lang="en-US" sz="1600" b="1" i="0" u="none" strike="noStrike" dirty="0">
                          <a:solidFill>
                            <a:srgbClr val="000000"/>
                          </a:solidFill>
                          <a:latin typeface="Calibri"/>
                        </a:rPr>
                        <a:t>1970</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1000</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Calibri"/>
                        </a:rPr>
                        <a:t>970</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250</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2940</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558,6</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0,3299</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1" u="none" strike="noStrike" dirty="0">
                          <a:solidFill>
                            <a:srgbClr val="FF0000"/>
                          </a:solidFill>
                          <a:latin typeface="Calibri"/>
                        </a:rPr>
                        <a:t>184,3</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65,7</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6634">
                <a:tc>
                  <a:txBody>
                    <a:bodyPr/>
                    <a:lstStyle/>
                    <a:p>
                      <a:pPr algn="l" fontAlgn="b"/>
                      <a:endParaRPr lang="en-US" sz="1000" b="0" i="0" u="none" strike="noStrike">
                        <a:solidFill>
                          <a:srgbClr val="000000"/>
                        </a:solidFill>
                        <a:latin typeface="Calibri"/>
                      </a:endParaRPr>
                    </a:p>
                  </a:txBody>
                  <a:tcPr marL="7061" marR="7061" marT="70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latin typeface="Calibri"/>
                      </a:endParaRPr>
                    </a:p>
                  </a:txBody>
                  <a:tcPr marL="7061" marR="7061" marT="70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latin typeface="Calibri"/>
                      </a:endParaRPr>
                    </a:p>
                  </a:txBody>
                  <a:tcPr marL="7061" marR="7061" marT="70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latin typeface="Calibri"/>
                      </a:endParaRPr>
                    </a:p>
                  </a:txBody>
                  <a:tcPr marL="7061" marR="7061" marT="70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latin typeface="Calibri"/>
                      </a:endParaRPr>
                    </a:p>
                  </a:txBody>
                  <a:tcPr marL="7061" marR="7061" marT="70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latin typeface="Calibri"/>
                      </a:endParaRPr>
                    </a:p>
                  </a:txBody>
                  <a:tcPr marL="7061" marR="7061" marT="70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latin typeface="Calibri"/>
                      </a:endParaRPr>
                    </a:p>
                  </a:txBody>
                  <a:tcPr marL="7061" marR="7061" marT="70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latin typeface="Calibri"/>
                      </a:endParaRPr>
                    </a:p>
                  </a:txBody>
                  <a:tcPr marL="7061" marR="7061" marT="70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latin typeface="Calibri"/>
                      </a:endParaRPr>
                    </a:p>
                  </a:txBody>
                  <a:tcPr marL="7061" marR="7061" marT="70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latin typeface="Calibri"/>
                      </a:endParaRPr>
                    </a:p>
                  </a:txBody>
                  <a:tcPr marL="7061" marR="7061" marT="7061" marB="0" anchor="b">
                    <a:lnL>
                      <a:noFill/>
                    </a:lnL>
                    <a:lnR>
                      <a:noFill/>
                    </a:lnR>
                    <a:lnT w="6350" cap="flat" cmpd="sng" algn="ctr">
                      <a:solidFill>
                        <a:srgbClr val="000000"/>
                      </a:solidFill>
                      <a:prstDash val="solid"/>
                      <a:round/>
                      <a:headEnd type="none" w="med" len="med"/>
                      <a:tailEnd type="none" w="med" len="med"/>
                    </a:lnT>
                    <a:lnB>
                      <a:noFill/>
                    </a:lnB>
                  </a:tcPr>
                </a:tc>
              </a:tr>
              <a:tr h="406634">
                <a:tc gridSpan="10">
                  <a:txBody>
                    <a:bodyPr/>
                    <a:lstStyle/>
                    <a:p>
                      <a:pPr algn="ctr" fontAlgn="b"/>
                      <a:r>
                        <a:rPr lang="en-US" sz="1600" b="1" i="0" u="none" strike="noStrike" dirty="0" err="1">
                          <a:solidFill>
                            <a:srgbClr val="FFFFFF"/>
                          </a:solidFill>
                          <a:latin typeface="Calibri"/>
                        </a:rPr>
                        <a:t>varianta</a:t>
                      </a:r>
                      <a:r>
                        <a:rPr lang="en-US" sz="1600" b="1" i="0" u="none" strike="noStrike" dirty="0">
                          <a:solidFill>
                            <a:srgbClr val="FFFFFF"/>
                          </a:solidFill>
                          <a:latin typeface="Calibri"/>
                        </a:rPr>
                        <a:t> 4 - </a:t>
                      </a:r>
                      <a:r>
                        <a:rPr lang="en-US" sz="1600" b="1" i="0" u="none" strike="noStrike" dirty="0" err="1">
                          <a:solidFill>
                            <a:srgbClr val="FFFFFF"/>
                          </a:solidFill>
                          <a:latin typeface="Calibri"/>
                        </a:rPr>
                        <a:t>odečte</a:t>
                      </a:r>
                      <a:r>
                        <a:rPr lang="en-US" sz="1600" b="1" i="0" u="none" strike="noStrike" dirty="0">
                          <a:solidFill>
                            <a:srgbClr val="FFFFFF"/>
                          </a:solidFill>
                          <a:latin typeface="Calibri"/>
                        </a:rPr>
                        <a:t> se </a:t>
                      </a:r>
                      <a:r>
                        <a:rPr lang="en-US" sz="1600" b="1" i="0" u="none" strike="noStrike" dirty="0" err="1">
                          <a:solidFill>
                            <a:srgbClr val="FFFFFF"/>
                          </a:solidFill>
                          <a:latin typeface="Calibri"/>
                        </a:rPr>
                        <a:t>od</a:t>
                      </a:r>
                      <a:r>
                        <a:rPr lang="en-US" sz="1600" b="1" i="0" u="none" strike="noStrike" dirty="0">
                          <a:solidFill>
                            <a:srgbClr val="FFFFFF"/>
                          </a:solidFill>
                          <a:latin typeface="Calibri"/>
                        </a:rPr>
                        <a:t> </a:t>
                      </a:r>
                      <a:r>
                        <a:rPr lang="en-US" sz="1600" b="1" i="0" u="none" strike="noStrike" dirty="0" err="1">
                          <a:solidFill>
                            <a:srgbClr val="FFFFFF"/>
                          </a:solidFill>
                          <a:latin typeface="Calibri"/>
                        </a:rPr>
                        <a:t>tuzemského</a:t>
                      </a:r>
                      <a:r>
                        <a:rPr lang="en-US" sz="1600" b="1" i="0" u="none" strike="noStrike" dirty="0">
                          <a:solidFill>
                            <a:srgbClr val="FFFFFF"/>
                          </a:solidFill>
                          <a:latin typeface="Calibri"/>
                        </a:rPr>
                        <a:t> </a:t>
                      </a:r>
                      <a:r>
                        <a:rPr lang="en-US" sz="1600" b="1" i="0" u="none" strike="noStrike" dirty="0" err="1">
                          <a:solidFill>
                            <a:srgbClr val="FFFFFF"/>
                          </a:solidFill>
                          <a:latin typeface="Calibri"/>
                        </a:rPr>
                        <a:t>i</a:t>
                      </a:r>
                      <a:r>
                        <a:rPr lang="en-US" sz="1600" b="1" i="0" u="none" strike="noStrike" dirty="0">
                          <a:solidFill>
                            <a:srgbClr val="FFFFFF"/>
                          </a:solidFill>
                          <a:latin typeface="Calibri"/>
                        </a:rPr>
                        <a:t> </a:t>
                      </a:r>
                      <a:r>
                        <a:rPr lang="en-US" sz="1600" b="1" i="0" u="none" strike="noStrike" dirty="0" err="1">
                          <a:solidFill>
                            <a:srgbClr val="FFFFFF"/>
                          </a:solidFill>
                          <a:latin typeface="Calibri"/>
                        </a:rPr>
                        <a:t>zahraničního</a:t>
                      </a:r>
                      <a:r>
                        <a:rPr lang="en-US" sz="1600" b="1" i="0" u="none" strike="noStrike" dirty="0">
                          <a:solidFill>
                            <a:srgbClr val="FFFFFF"/>
                          </a:solidFill>
                          <a:latin typeface="Calibri"/>
                        </a:rPr>
                        <a:t> ZD </a:t>
                      </a:r>
                      <a:r>
                        <a:rPr lang="en-US" sz="1600" b="1" i="0" u="none" strike="noStrike" dirty="0" err="1">
                          <a:solidFill>
                            <a:srgbClr val="FFFFFF"/>
                          </a:solidFill>
                          <a:latin typeface="Calibri"/>
                        </a:rPr>
                        <a:t>poměrem</a:t>
                      </a:r>
                      <a:r>
                        <a:rPr lang="en-US" sz="1600" b="1" i="0" u="none" strike="noStrike" dirty="0">
                          <a:solidFill>
                            <a:srgbClr val="FFFFFF"/>
                          </a:solidFill>
                          <a:latin typeface="Calibri"/>
                        </a:rPr>
                        <a:t> </a:t>
                      </a:r>
                      <a:r>
                        <a:rPr lang="en-US" sz="1600" b="1" i="0" u="none" strike="noStrike" dirty="0" err="1">
                          <a:solidFill>
                            <a:srgbClr val="FFFFFF"/>
                          </a:solidFill>
                          <a:latin typeface="Calibri"/>
                        </a:rPr>
                        <a:t>těchto</a:t>
                      </a:r>
                      <a:r>
                        <a:rPr lang="en-US" sz="1600" b="1" i="0" u="none" strike="noStrike" dirty="0">
                          <a:solidFill>
                            <a:srgbClr val="FFFFFF"/>
                          </a:solidFill>
                          <a:latin typeface="Calibri"/>
                        </a:rPr>
                        <a:t> </a:t>
                      </a:r>
                      <a:r>
                        <a:rPr lang="en-US" sz="1600" b="1" i="0" u="none" strike="noStrike" dirty="0" err="1">
                          <a:solidFill>
                            <a:srgbClr val="FFFFFF"/>
                          </a:solidFill>
                          <a:latin typeface="Calibri"/>
                        </a:rPr>
                        <a:t>příjmů</a:t>
                      </a:r>
                      <a:r>
                        <a:rPr lang="en-US" sz="1600" b="1" i="0" u="none" strike="noStrike" dirty="0">
                          <a:solidFill>
                            <a:srgbClr val="FFFFFF"/>
                          </a:solidFill>
                          <a:latin typeface="Calibri"/>
                        </a:rPr>
                        <a:t> </a:t>
                      </a:r>
                      <a:r>
                        <a:rPr lang="en-US" sz="1600" b="1" i="0" u="none" strike="noStrike" dirty="0" err="1">
                          <a:solidFill>
                            <a:srgbClr val="FFFFFF"/>
                          </a:solidFill>
                          <a:latin typeface="Calibri"/>
                        </a:rPr>
                        <a:t>na</a:t>
                      </a:r>
                      <a:r>
                        <a:rPr lang="en-US" sz="1600" b="1" i="0" u="none" strike="noStrike" dirty="0">
                          <a:solidFill>
                            <a:srgbClr val="FFFFFF"/>
                          </a:solidFill>
                          <a:latin typeface="Calibri"/>
                        </a:rPr>
                        <a:t> </a:t>
                      </a:r>
                      <a:r>
                        <a:rPr lang="en-US" sz="1600" b="1" i="0" u="none" strike="noStrike" dirty="0" err="1">
                          <a:solidFill>
                            <a:srgbClr val="FFFFFF"/>
                          </a:solidFill>
                          <a:latin typeface="Calibri"/>
                        </a:rPr>
                        <a:t>celkovém</a:t>
                      </a:r>
                      <a:r>
                        <a:rPr lang="en-US" sz="1600" b="1" i="0" u="none" strike="noStrike" dirty="0">
                          <a:solidFill>
                            <a:srgbClr val="FFFFFF"/>
                          </a:solidFill>
                          <a:latin typeface="Calibri"/>
                        </a:rPr>
                        <a:t> ZD</a:t>
                      </a:r>
                    </a:p>
                  </a:txBody>
                  <a:tcPr marL="7061" marR="7061" marT="7061" marB="0" anchor="b">
                    <a:lnL>
                      <a:noFill/>
                    </a:lnL>
                    <a:lnR>
                      <a:noFill/>
                    </a:lnR>
                    <a:lnT>
                      <a:noFill/>
                    </a:lnT>
                    <a:lnB w="6350" cap="flat" cmpd="sng" algn="ctr">
                      <a:solidFill>
                        <a:srgbClr val="000000"/>
                      </a:solidFill>
                      <a:prstDash val="solid"/>
                      <a:round/>
                      <a:headEnd type="none" w="med" len="med"/>
                      <a:tailEnd type="none" w="med" len="med"/>
                    </a:lnB>
                    <a:solidFill>
                      <a:srgbClr val="40404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169071">
                <a:tc>
                  <a:txBody>
                    <a:bodyPr/>
                    <a:lstStyle/>
                    <a:p>
                      <a:pPr algn="ctr" fontAlgn="ctr"/>
                      <a:r>
                        <a:rPr lang="en-US" sz="1600" b="1" i="0" u="none" strike="noStrike" dirty="0" err="1">
                          <a:solidFill>
                            <a:srgbClr val="FFFFFF"/>
                          </a:solidFill>
                          <a:latin typeface="Calibri"/>
                        </a:rPr>
                        <a:t>rok</a:t>
                      </a:r>
                      <a:endParaRPr lang="en-US" sz="1600" b="1" i="0" u="none" strike="noStrike" dirty="0">
                        <a:solidFill>
                          <a:srgbClr val="FFFFFF"/>
                        </a:solidFill>
                        <a:latin typeface="Calibri"/>
                      </a:endParaRP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600" b="0" i="0" u="none" strike="noStrike">
                          <a:solidFill>
                            <a:srgbClr val="FFFFFF"/>
                          </a:solidFill>
                          <a:latin typeface="Calibri"/>
                        </a:rPr>
                        <a:t>tuzemský příjem</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600" b="0" i="0" u="none" strike="noStrike">
                          <a:solidFill>
                            <a:srgbClr val="FFFFFF"/>
                          </a:solidFill>
                          <a:latin typeface="Calibri"/>
                        </a:rPr>
                        <a:t>zahraniční příjem</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600" b="0" i="0" u="none" strike="noStrike">
                          <a:solidFill>
                            <a:srgbClr val="FFFFFF"/>
                          </a:solidFill>
                          <a:latin typeface="Calibri"/>
                        </a:rPr>
                        <a:t>zahraniční příjem - ZD v ČR</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600" b="0" i="0" u="none" strike="noStrike">
                          <a:solidFill>
                            <a:srgbClr val="FFFFFF"/>
                          </a:solidFill>
                          <a:latin typeface="Calibri"/>
                        </a:rPr>
                        <a:t>daň v zahraničí 25%</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600" b="0" i="0" u="none" strike="noStrike">
                          <a:solidFill>
                            <a:srgbClr val="FFFFFF"/>
                          </a:solidFill>
                          <a:latin typeface="Calibri"/>
                        </a:rPr>
                        <a:t>celkový základ daně v ČR</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600" b="0" i="0" u="none" strike="noStrike">
                          <a:solidFill>
                            <a:srgbClr val="FFFFFF"/>
                          </a:solidFill>
                          <a:latin typeface="Calibri"/>
                        </a:rPr>
                        <a:t>daň v ČR</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600" b="0" i="0" u="none" strike="noStrike">
                          <a:solidFill>
                            <a:srgbClr val="FFFFFF"/>
                          </a:solidFill>
                          <a:latin typeface="Calibri"/>
                        </a:rPr>
                        <a:t>zápočet - koeficient</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600" b="0" i="0" u="none" strike="noStrike">
                          <a:solidFill>
                            <a:srgbClr val="FFFFFF"/>
                          </a:solidFill>
                          <a:latin typeface="Calibri"/>
                        </a:rPr>
                        <a:t>daň k zápočtu</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ctr"/>
                      <a:r>
                        <a:rPr lang="en-US" sz="1600" b="0" i="0" u="none" strike="noStrike">
                          <a:solidFill>
                            <a:srgbClr val="FFFFFF"/>
                          </a:solidFill>
                          <a:latin typeface="Calibri"/>
                        </a:rPr>
                        <a:t>odečet v příštím roce</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r>
              <a:tr h="406634">
                <a:tc>
                  <a:txBody>
                    <a:bodyPr/>
                    <a:lstStyle/>
                    <a:p>
                      <a:pPr algn="ctr" fontAlgn="ctr"/>
                      <a:r>
                        <a:rPr lang="en-US" sz="1600" b="1" i="0" u="none" strike="noStrike" dirty="0">
                          <a:solidFill>
                            <a:srgbClr val="FFFFFF"/>
                          </a:solidFill>
                          <a:latin typeface="Calibri"/>
                        </a:rPr>
                        <a:t>2012</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b"/>
                      <a:r>
                        <a:rPr lang="en-US" sz="1600" b="0" i="0" u="none" strike="noStrike" dirty="0">
                          <a:solidFill>
                            <a:srgbClr val="000000"/>
                          </a:solidFill>
                          <a:latin typeface="Calibri"/>
                        </a:rPr>
                        <a:t>2000</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1000</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1000</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250</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3000</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570</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0,3333</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Calibri"/>
                        </a:rPr>
                        <a:t>190</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Calibri"/>
                        </a:rPr>
                        <a:t>60</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6634">
                <a:tc>
                  <a:txBody>
                    <a:bodyPr/>
                    <a:lstStyle/>
                    <a:p>
                      <a:pPr algn="ctr" fontAlgn="ctr"/>
                      <a:r>
                        <a:rPr lang="en-US" sz="1600" b="1" i="0" u="none" strike="noStrike">
                          <a:solidFill>
                            <a:srgbClr val="FFFFFF"/>
                          </a:solidFill>
                          <a:latin typeface="Calibri"/>
                        </a:rPr>
                        <a:t>2013</a:t>
                      </a:r>
                    </a:p>
                  </a:txBody>
                  <a:tcPr marL="7061" marR="7061" marT="706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a:txBody>
                    <a:bodyPr/>
                    <a:lstStyle/>
                    <a:p>
                      <a:pPr algn="ctr" fontAlgn="b"/>
                      <a:r>
                        <a:rPr lang="en-US" sz="1600" b="1" i="0" u="none" strike="noStrike" dirty="0">
                          <a:solidFill>
                            <a:srgbClr val="000000"/>
                          </a:solidFill>
                          <a:latin typeface="Calibri"/>
                        </a:rPr>
                        <a:t>1960</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1000</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Calibri"/>
                        </a:rPr>
                        <a:t>980</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250</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2940</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558,6</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0,3333</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1" u="none" strike="noStrike" dirty="0">
                          <a:solidFill>
                            <a:srgbClr val="FF0000"/>
                          </a:solidFill>
                          <a:latin typeface="Calibri"/>
                        </a:rPr>
                        <a:t>186,2</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Calibri"/>
                        </a:rPr>
                        <a:t>63,8</a:t>
                      </a:r>
                    </a:p>
                  </a:txBody>
                  <a:tcPr marL="7061" marR="7061" marT="706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24744"/>
            <a:ext cx="8424936" cy="5328592"/>
          </a:xfrm>
        </p:spPr>
        <p:txBody>
          <a:bodyPr>
            <a:noAutofit/>
          </a:bodyPr>
          <a:lstStyle/>
          <a:p>
            <a:pPr>
              <a:spcBef>
                <a:spcPts val="1200"/>
              </a:spcBef>
            </a:pPr>
            <a:endParaRPr lang="cs-CZ" sz="2000" dirty="0" smtClean="0"/>
          </a:p>
          <a:p>
            <a:pPr>
              <a:spcBef>
                <a:spcPts val="1200"/>
              </a:spcBef>
            </a:pPr>
            <a:r>
              <a:rPr lang="cs-CZ" sz="2400" dirty="0" smtClean="0"/>
              <a:t>Názor ing. Zíky</a:t>
            </a:r>
          </a:p>
          <a:p>
            <a:pPr lvl="1">
              <a:spcBef>
                <a:spcPts val="1200"/>
              </a:spcBef>
            </a:pPr>
            <a:r>
              <a:rPr lang="cs-CZ" sz="2000" dirty="0" smtClean="0"/>
              <a:t>Přiklání se k řešení podle varianty 2</a:t>
            </a:r>
          </a:p>
          <a:p>
            <a:pPr lvl="1">
              <a:spcBef>
                <a:spcPts val="1200"/>
              </a:spcBef>
            </a:pPr>
            <a:r>
              <a:rPr lang="cs-CZ" sz="2000" dirty="0" smtClean="0"/>
              <a:t>Důsledkem by bylo, že v následujícím roce, ve kterém </a:t>
            </a:r>
            <a:r>
              <a:rPr lang="cs-CZ" sz="2000" smtClean="0"/>
              <a:t>není zahraniční </a:t>
            </a:r>
            <a:r>
              <a:rPr lang="cs-CZ" sz="2000" dirty="0" smtClean="0"/>
              <a:t>příjem, by se tento náklad vůbec neuplatnil</a:t>
            </a:r>
          </a:p>
          <a:p>
            <a:pPr lvl="1">
              <a:spcBef>
                <a:spcPts val="1200"/>
              </a:spcBef>
            </a:pPr>
            <a:endParaRPr lang="cs-CZ" sz="2000" dirty="0" smtClean="0"/>
          </a:p>
        </p:txBody>
      </p:sp>
      <p:sp>
        <p:nvSpPr>
          <p:cNvPr id="3" name="Title 2"/>
          <p:cNvSpPr>
            <a:spLocks noGrp="1"/>
          </p:cNvSpPr>
          <p:nvPr>
            <p:ph type="title"/>
          </p:nvPr>
        </p:nvSpPr>
        <p:spPr>
          <a:xfrm>
            <a:off x="1187624" y="0"/>
            <a:ext cx="7560840" cy="1224136"/>
          </a:xfrm>
        </p:spPr>
        <p:txBody>
          <a:bodyPr>
            <a:normAutofit/>
          </a:bodyPr>
          <a:lstStyle/>
          <a:p>
            <a:r>
              <a:rPr lang="cs-CZ" sz="4000" dirty="0" smtClean="0"/>
              <a:t>Diskuse na setkání 11.12.</a:t>
            </a:r>
            <a:endParaRPr lang="en-US" dirty="0"/>
          </a:p>
        </p:txBody>
      </p:sp>
      <p:pic>
        <p:nvPicPr>
          <p:cNvPr id="4" name="Picture 33"/>
          <p:cNvPicPr>
            <a:picLocks noChangeAspect="1" noChangeArrowheads="1"/>
          </p:cNvPicPr>
          <p:nvPr/>
        </p:nvPicPr>
        <p:blipFill>
          <a:blip r:embed="rId3" cstate="print"/>
          <a:srcRect/>
          <a:stretch>
            <a:fillRect/>
          </a:stretch>
        </p:blipFill>
        <p:spPr bwMode="auto">
          <a:xfrm>
            <a:off x="0" y="0"/>
            <a:ext cx="1043608" cy="91395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826</TotalTime>
  <Words>1400</Words>
  <Application>Microsoft Office PowerPoint</Application>
  <PresentationFormat>On-screen Show (4:3)</PresentationFormat>
  <Paragraphs>325</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 Diskuse k mezinárodnímu zdanění</vt:lpstr>
      <vt:lpstr>Triangular cases – zápočet daně</vt:lpstr>
      <vt:lpstr>Triangular cases – zápočet daně</vt:lpstr>
      <vt:lpstr>Triangular cases – zápočet daně</vt:lpstr>
      <vt:lpstr>Diskuse na setkání 11.12.</vt:lpstr>
      <vt:lpstr>Surplus credit (§ 24/2/ch)</vt:lpstr>
      <vt:lpstr>Surplus credit (§ 24/2/ch)</vt:lpstr>
      <vt:lpstr>Diskuse na setkání 11.12.</vt:lpstr>
    </vt:vector>
  </TitlesOfParts>
  <Company>KPMG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Organizační záležitosti</dc:title>
  <dc:creator>KPMG</dc:creator>
  <cp:lastModifiedBy>KPMG</cp:lastModifiedBy>
  <cp:revision>33</cp:revision>
  <dcterms:created xsi:type="dcterms:W3CDTF">2012-12-05T15:17:51Z</dcterms:created>
  <dcterms:modified xsi:type="dcterms:W3CDTF">2012-12-13T16:04:15Z</dcterms:modified>
</cp:coreProperties>
</file>