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3"/>
  </p:notesMasterIdLst>
  <p:sldIdLst>
    <p:sldId id="256" r:id="rId2"/>
    <p:sldId id="511" r:id="rId3"/>
    <p:sldId id="647" r:id="rId4"/>
    <p:sldId id="655" r:id="rId5"/>
    <p:sldId id="646" r:id="rId6"/>
    <p:sldId id="648" r:id="rId7"/>
    <p:sldId id="649" r:id="rId8"/>
    <p:sldId id="650" r:id="rId9"/>
    <p:sldId id="651" r:id="rId10"/>
    <p:sldId id="652" r:id="rId11"/>
    <p:sldId id="654" r:id="rId12"/>
    <p:sldId id="656" r:id="rId13"/>
    <p:sldId id="590" r:id="rId14"/>
    <p:sldId id="593" r:id="rId15"/>
    <p:sldId id="594" r:id="rId16"/>
    <p:sldId id="595" r:id="rId17"/>
    <p:sldId id="597" r:id="rId18"/>
    <p:sldId id="596" r:id="rId19"/>
    <p:sldId id="657" r:id="rId20"/>
    <p:sldId id="660" r:id="rId21"/>
    <p:sldId id="579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E0562-EFDC-4C9C-84CF-9234D0C3BEA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C1E7D0C-A194-4FCC-925C-0A667AF009EE}">
      <dgm:prSet phldrT="[Text]"/>
      <dgm:spPr/>
      <dgm:t>
        <a:bodyPr/>
        <a:lstStyle/>
        <a:p>
          <a:r>
            <a:rPr lang="cs-CZ" dirty="0" smtClean="0"/>
            <a:t>Daně z příjmů</a:t>
          </a:r>
          <a:endParaRPr lang="cs-CZ" dirty="0"/>
        </a:p>
      </dgm:t>
    </dgm:pt>
    <dgm:pt modelId="{27A0DF78-B9B0-44CF-834B-04BD0F697B7D}" type="parTrans" cxnId="{605F46F2-2B97-45D6-8E1D-05960EABCA9E}">
      <dgm:prSet/>
      <dgm:spPr/>
      <dgm:t>
        <a:bodyPr/>
        <a:lstStyle/>
        <a:p>
          <a:endParaRPr lang="cs-CZ"/>
        </a:p>
      </dgm:t>
    </dgm:pt>
    <dgm:pt modelId="{82ECAFBC-11E6-4033-95F3-A8BCED85994E}" type="sibTrans" cxnId="{605F46F2-2B97-45D6-8E1D-05960EABCA9E}">
      <dgm:prSet/>
      <dgm:spPr/>
      <dgm:t>
        <a:bodyPr/>
        <a:lstStyle/>
        <a:p>
          <a:endParaRPr lang="cs-CZ"/>
        </a:p>
      </dgm:t>
    </dgm:pt>
    <dgm:pt modelId="{4419963C-72EC-4D34-B89E-D330AE380071}">
      <dgm:prSet phldrT="[Text]"/>
      <dgm:spPr/>
      <dgm:t>
        <a:bodyPr/>
        <a:lstStyle/>
        <a:p>
          <a:r>
            <a:rPr lang="cs-CZ" dirty="0" smtClean="0"/>
            <a:t>Daň z příjmů fyzických osob</a:t>
          </a:r>
          <a:endParaRPr lang="cs-CZ" dirty="0"/>
        </a:p>
      </dgm:t>
    </dgm:pt>
    <dgm:pt modelId="{90F3AD48-EAE2-4993-A55E-97A4F42C8CE8}" type="parTrans" cxnId="{C8D266BA-3B72-4DDC-B143-EB3BC67D422D}">
      <dgm:prSet/>
      <dgm:spPr/>
      <dgm:t>
        <a:bodyPr/>
        <a:lstStyle/>
        <a:p>
          <a:endParaRPr lang="cs-CZ"/>
        </a:p>
      </dgm:t>
    </dgm:pt>
    <dgm:pt modelId="{19730FED-C371-4993-8D1A-7988C5787D90}" type="sibTrans" cxnId="{C8D266BA-3B72-4DDC-B143-EB3BC67D422D}">
      <dgm:prSet/>
      <dgm:spPr/>
      <dgm:t>
        <a:bodyPr/>
        <a:lstStyle/>
        <a:p>
          <a:endParaRPr lang="cs-CZ"/>
        </a:p>
      </dgm:t>
    </dgm:pt>
    <dgm:pt modelId="{F7890A62-7334-4619-95F3-F3D57CA4E65F}">
      <dgm:prSet phldrT="[Text]"/>
      <dgm:spPr/>
      <dgm:t>
        <a:bodyPr/>
        <a:lstStyle/>
        <a:p>
          <a:r>
            <a:rPr lang="cs-CZ" dirty="0" smtClean="0"/>
            <a:t>Daň z příjmů právnických osob</a:t>
          </a:r>
          <a:endParaRPr lang="cs-CZ" dirty="0"/>
        </a:p>
      </dgm:t>
    </dgm:pt>
    <dgm:pt modelId="{9BA468E7-A8E2-45AA-A063-DB89E0A28D97}" type="parTrans" cxnId="{87520B2D-43F7-4842-8190-13132F9C73F3}">
      <dgm:prSet/>
      <dgm:spPr/>
      <dgm:t>
        <a:bodyPr/>
        <a:lstStyle/>
        <a:p>
          <a:endParaRPr lang="cs-CZ"/>
        </a:p>
      </dgm:t>
    </dgm:pt>
    <dgm:pt modelId="{809B6B4B-C3B2-43CC-AC39-F2463B82149E}" type="sibTrans" cxnId="{87520B2D-43F7-4842-8190-13132F9C73F3}">
      <dgm:prSet/>
      <dgm:spPr/>
      <dgm:t>
        <a:bodyPr/>
        <a:lstStyle/>
        <a:p>
          <a:endParaRPr lang="cs-CZ"/>
        </a:p>
      </dgm:t>
    </dgm:pt>
    <dgm:pt modelId="{60B2BECA-369E-4729-A3F7-C6FE3717EC43}">
      <dgm:prSet phldrT="[Text]"/>
      <dgm:spPr/>
      <dgm:t>
        <a:bodyPr/>
        <a:lstStyle/>
        <a:p>
          <a:r>
            <a:rPr lang="cs-CZ" dirty="0" smtClean="0"/>
            <a:t>Veřejná pojistná</a:t>
          </a:r>
          <a:endParaRPr lang="cs-CZ" dirty="0"/>
        </a:p>
      </dgm:t>
    </dgm:pt>
    <dgm:pt modelId="{C52629B1-CC30-4387-A49C-112D635935B6}" type="parTrans" cxnId="{DBF147E5-6F0C-419F-B870-8440ACEA64FA}">
      <dgm:prSet/>
      <dgm:spPr/>
      <dgm:t>
        <a:bodyPr/>
        <a:lstStyle/>
        <a:p>
          <a:endParaRPr lang="cs-CZ"/>
        </a:p>
      </dgm:t>
    </dgm:pt>
    <dgm:pt modelId="{A0796D3F-AFCE-4D50-9F3C-5F2C860CDB1D}" type="sibTrans" cxnId="{DBF147E5-6F0C-419F-B870-8440ACEA64FA}">
      <dgm:prSet/>
      <dgm:spPr/>
      <dgm:t>
        <a:bodyPr/>
        <a:lstStyle/>
        <a:p>
          <a:endParaRPr lang="cs-CZ"/>
        </a:p>
      </dgm:t>
    </dgm:pt>
    <dgm:pt modelId="{EC579A94-A22D-4EF3-B5A6-E045E810E644}">
      <dgm:prSet phldrT="[Text]"/>
      <dgm:spPr/>
      <dgm:t>
        <a:bodyPr/>
        <a:lstStyle/>
        <a:p>
          <a:r>
            <a:rPr lang="cs-CZ" dirty="0" smtClean="0"/>
            <a:t>Pojistné na sociální zabezpečení</a:t>
          </a:r>
          <a:endParaRPr lang="cs-CZ" dirty="0"/>
        </a:p>
      </dgm:t>
    </dgm:pt>
    <dgm:pt modelId="{F13CAA6F-445C-41EC-B50B-0FFC3CB42055}" type="parTrans" cxnId="{59FA4633-3FF2-4331-93FA-CB171A522347}">
      <dgm:prSet/>
      <dgm:spPr/>
      <dgm:t>
        <a:bodyPr/>
        <a:lstStyle/>
        <a:p>
          <a:endParaRPr lang="cs-CZ"/>
        </a:p>
      </dgm:t>
    </dgm:pt>
    <dgm:pt modelId="{7AEB9E65-47D2-4BDE-946F-FFEC40638FC0}" type="sibTrans" cxnId="{59FA4633-3FF2-4331-93FA-CB171A522347}">
      <dgm:prSet/>
      <dgm:spPr/>
      <dgm:t>
        <a:bodyPr/>
        <a:lstStyle/>
        <a:p>
          <a:endParaRPr lang="cs-CZ"/>
        </a:p>
      </dgm:t>
    </dgm:pt>
    <dgm:pt modelId="{2F4555C4-9222-45BE-8675-DA3B3ED3200A}">
      <dgm:prSet phldrT="[Text]"/>
      <dgm:spPr/>
      <dgm:t>
        <a:bodyPr/>
        <a:lstStyle/>
        <a:p>
          <a:r>
            <a:rPr lang="cs-CZ" dirty="0" smtClean="0"/>
            <a:t>Pojistné na veřejné zdravotní pojištění</a:t>
          </a:r>
          <a:endParaRPr lang="cs-CZ" dirty="0"/>
        </a:p>
      </dgm:t>
    </dgm:pt>
    <dgm:pt modelId="{3017EBBF-B9B7-4590-8429-AF576429F454}" type="parTrans" cxnId="{E7C6A65B-D583-41F8-AE30-62AD9F674D43}">
      <dgm:prSet/>
      <dgm:spPr/>
      <dgm:t>
        <a:bodyPr/>
        <a:lstStyle/>
        <a:p>
          <a:endParaRPr lang="cs-CZ"/>
        </a:p>
      </dgm:t>
    </dgm:pt>
    <dgm:pt modelId="{59A186BF-6107-48EC-A41C-05988251D6D0}" type="sibTrans" cxnId="{E7C6A65B-D583-41F8-AE30-62AD9F674D43}">
      <dgm:prSet/>
      <dgm:spPr/>
      <dgm:t>
        <a:bodyPr/>
        <a:lstStyle/>
        <a:p>
          <a:endParaRPr lang="cs-CZ"/>
        </a:p>
      </dgm:t>
    </dgm:pt>
    <dgm:pt modelId="{C68FB507-1052-4617-9CDA-378F5DF781E9}">
      <dgm:prSet phldrT="[Text]"/>
      <dgm:spPr/>
      <dgm:t>
        <a:bodyPr/>
        <a:lstStyle/>
        <a:p>
          <a:r>
            <a:rPr lang="cs-CZ" dirty="0" smtClean="0"/>
            <a:t>Pojistné z úhrnu mezd</a:t>
          </a:r>
          <a:endParaRPr lang="cs-CZ" dirty="0"/>
        </a:p>
      </dgm:t>
    </dgm:pt>
    <dgm:pt modelId="{53FE0F97-E4FD-4FB0-BA7E-07C38040CF13}" type="parTrans" cxnId="{C64CFF0C-8CA5-43A3-B5AD-5B5BB23C59A4}">
      <dgm:prSet/>
      <dgm:spPr/>
      <dgm:t>
        <a:bodyPr/>
        <a:lstStyle/>
        <a:p>
          <a:endParaRPr lang="cs-CZ"/>
        </a:p>
      </dgm:t>
    </dgm:pt>
    <dgm:pt modelId="{C21D97F8-5A8A-45E0-B381-05ED267C463A}" type="sibTrans" cxnId="{C64CFF0C-8CA5-43A3-B5AD-5B5BB23C59A4}">
      <dgm:prSet/>
      <dgm:spPr/>
      <dgm:t>
        <a:bodyPr/>
        <a:lstStyle/>
        <a:p>
          <a:endParaRPr lang="cs-CZ"/>
        </a:p>
      </dgm:t>
    </dgm:pt>
    <dgm:pt modelId="{A5D255F0-2AA4-446F-A666-4CAAB831FB1D}">
      <dgm:prSet phldrT="[Text]"/>
      <dgm:spPr/>
      <dgm:t>
        <a:bodyPr/>
        <a:lstStyle/>
        <a:p>
          <a:r>
            <a:rPr lang="cs-CZ" dirty="0" smtClean="0"/>
            <a:t>(daň z úhrnu mezd)</a:t>
          </a:r>
          <a:endParaRPr lang="cs-CZ" dirty="0"/>
        </a:p>
      </dgm:t>
    </dgm:pt>
    <dgm:pt modelId="{E1B30DFB-38C6-49BC-A566-CCF2D138DAB3}" type="parTrans" cxnId="{FB05A51B-1AE5-4F18-AA34-4B93D7907363}">
      <dgm:prSet/>
      <dgm:spPr/>
      <dgm:t>
        <a:bodyPr/>
        <a:lstStyle/>
        <a:p>
          <a:endParaRPr lang="cs-CZ"/>
        </a:p>
      </dgm:t>
    </dgm:pt>
    <dgm:pt modelId="{CE29D197-9382-4312-8DA6-613BA6B52D6E}" type="sibTrans" cxnId="{FB05A51B-1AE5-4F18-AA34-4B93D7907363}">
      <dgm:prSet/>
      <dgm:spPr/>
      <dgm:t>
        <a:bodyPr/>
        <a:lstStyle/>
        <a:p>
          <a:endParaRPr lang="cs-CZ"/>
        </a:p>
      </dgm:t>
    </dgm:pt>
    <dgm:pt modelId="{83EDB4F9-16C4-4A60-AEF5-D484BDF1FA2F}">
      <dgm:prSet phldrT="[Text]"/>
      <dgm:spPr/>
      <dgm:t>
        <a:bodyPr/>
        <a:lstStyle/>
        <a:p>
          <a:r>
            <a:rPr lang="cs-CZ" dirty="0" smtClean="0"/>
            <a:t>(odvod z úhrnu mezd na veřejná pojištění)</a:t>
          </a:r>
          <a:endParaRPr lang="cs-CZ" dirty="0"/>
        </a:p>
      </dgm:t>
    </dgm:pt>
    <dgm:pt modelId="{3AE9D10D-80B1-4543-9B00-1A1AF1262D0E}" type="parTrans" cxnId="{496519FB-B5DA-4EF4-BFAB-3CD182FBB860}">
      <dgm:prSet/>
      <dgm:spPr/>
      <dgm:t>
        <a:bodyPr/>
        <a:lstStyle/>
        <a:p>
          <a:endParaRPr lang="cs-CZ"/>
        </a:p>
      </dgm:t>
    </dgm:pt>
    <dgm:pt modelId="{D46FECA0-9F52-42E9-AB98-737AB068315B}" type="sibTrans" cxnId="{496519FB-B5DA-4EF4-BFAB-3CD182FBB860}">
      <dgm:prSet/>
      <dgm:spPr/>
      <dgm:t>
        <a:bodyPr/>
        <a:lstStyle/>
        <a:p>
          <a:endParaRPr lang="cs-CZ"/>
        </a:p>
      </dgm:t>
    </dgm:pt>
    <dgm:pt modelId="{4BFF623A-417F-42F2-A35A-E88B835A644E}">
      <dgm:prSet phldrT="[Text]"/>
      <dgm:spPr/>
      <dgm:t>
        <a:bodyPr/>
        <a:lstStyle/>
        <a:p>
          <a:r>
            <a:rPr lang="cs-CZ" dirty="0" smtClean="0"/>
            <a:t>Pojistné na důchodové spoření</a:t>
          </a:r>
          <a:endParaRPr lang="cs-CZ" dirty="0"/>
        </a:p>
      </dgm:t>
    </dgm:pt>
    <dgm:pt modelId="{44FDF5EC-7CBB-4E3E-B8CF-D289C40B0E0F}" type="parTrans" cxnId="{E9B95BB0-EEA6-46EF-A2BB-BE1F25E5A38B}">
      <dgm:prSet/>
      <dgm:spPr/>
      <dgm:t>
        <a:bodyPr/>
        <a:lstStyle/>
        <a:p>
          <a:endParaRPr lang="cs-CZ"/>
        </a:p>
      </dgm:t>
    </dgm:pt>
    <dgm:pt modelId="{CA674588-886D-4D60-8A22-BE92B4315DC2}" type="sibTrans" cxnId="{E9B95BB0-EEA6-46EF-A2BB-BE1F25E5A38B}">
      <dgm:prSet/>
      <dgm:spPr/>
      <dgm:t>
        <a:bodyPr/>
        <a:lstStyle/>
        <a:p>
          <a:endParaRPr lang="cs-CZ"/>
        </a:p>
      </dgm:t>
    </dgm:pt>
    <dgm:pt modelId="{272B9ED1-BAA7-4691-9B85-63D7781E20B5}" type="pres">
      <dgm:prSet presAssocID="{AB5E0562-EFDC-4C9C-84CF-9234D0C3BEA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37223EF-206E-4609-86B7-E11129E80A14}" type="pres">
      <dgm:prSet presAssocID="{8C1E7D0C-A194-4FCC-925C-0A667AF009EE}" presName="compNode" presStyleCnt="0"/>
      <dgm:spPr/>
    </dgm:pt>
    <dgm:pt modelId="{07D8BC9E-CB93-4B6D-BA7A-E1B4720D1261}" type="pres">
      <dgm:prSet presAssocID="{8C1E7D0C-A194-4FCC-925C-0A667AF009EE}" presName="aNode" presStyleLbl="bgShp" presStyleIdx="0" presStyleCnt="3"/>
      <dgm:spPr/>
      <dgm:t>
        <a:bodyPr/>
        <a:lstStyle/>
        <a:p>
          <a:endParaRPr lang="cs-CZ"/>
        </a:p>
      </dgm:t>
    </dgm:pt>
    <dgm:pt modelId="{8DDCC916-2E0E-422F-BA44-49987DB8A673}" type="pres">
      <dgm:prSet presAssocID="{8C1E7D0C-A194-4FCC-925C-0A667AF009EE}" presName="textNode" presStyleLbl="bgShp" presStyleIdx="0" presStyleCnt="3"/>
      <dgm:spPr/>
      <dgm:t>
        <a:bodyPr/>
        <a:lstStyle/>
        <a:p>
          <a:endParaRPr lang="cs-CZ"/>
        </a:p>
      </dgm:t>
    </dgm:pt>
    <dgm:pt modelId="{D4CD43A7-4B75-4D04-BBE9-4453C2231804}" type="pres">
      <dgm:prSet presAssocID="{8C1E7D0C-A194-4FCC-925C-0A667AF009EE}" presName="compChildNode" presStyleCnt="0"/>
      <dgm:spPr/>
    </dgm:pt>
    <dgm:pt modelId="{73C5F988-8893-4419-9750-AE5491093366}" type="pres">
      <dgm:prSet presAssocID="{8C1E7D0C-A194-4FCC-925C-0A667AF009EE}" presName="theInnerList" presStyleCnt="0"/>
      <dgm:spPr/>
    </dgm:pt>
    <dgm:pt modelId="{5B7EBB90-7129-4B27-A8C5-9E9DC3BF5C66}" type="pres">
      <dgm:prSet presAssocID="{4419963C-72EC-4D34-B89E-D330AE380071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C47C91-790C-43D5-8B37-E4252D06CFAF}" type="pres">
      <dgm:prSet presAssocID="{4419963C-72EC-4D34-B89E-D330AE380071}" presName="aSpace2" presStyleCnt="0"/>
      <dgm:spPr/>
    </dgm:pt>
    <dgm:pt modelId="{560DB86C-86FF-4A1A-98C5-4E38A6684798}" type="pres">
      <dgm:prSet presAssocID="{F7890A62-7334-4619-95F3-F3D57CA4E65F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49095E-9EF8-46AC-9036-DD39B5079B13}" type="pres">
      <dgm:prSet presAssocID="{8C1E7D0C-A194-4FCC-925C-0A667AF009EE}" presName="aSpace" presStyleCnt="0"/>
      <dgm:spPr/>
    </dgm:pt>
    <dgm:pt modelId="{10A8FB72-5692-4E06-B90D-C0063B99B11F}" type="pres">
      <dgm:prSet presAssocID="{60B2BECA-369E-4729-A3F7-C6FE3717EC43}" presName="compNode" presStyleCnt="0"/>
      <dgm:spPr/>
    </dgm:pt>
    <dgm:pt modelId="{A13E59ED-A507-458A-9A60-925BA9107EB5}" type="pres">
      <dgm:prSet presAssocID="{60B2BECA-369E-4729-A3F7-C6FE3717EC43}" presName="aNode" presStyleLbl="bgShp" presStyleIdx="1" presStyleCnt="3"/>
      <dgm:spPr/>
      <dgm:t>
        <a:bodyPr/>
        <a:lstStyle/>
        <a:p>
          <a:endParaRPr lang="cs-CZ"/>
        </a:p>
      </dgm:t>
    </dgm:pt>
    <dgm:pt modelId="{5C08E750-D0E3-43BA-9F19-CBD5D7B571DD}" type="pres">
      <dgm:prSet presAssocID="{60B2BECA-369E-4729-A3F7-C6FE3717EC43}" presName="textNode" presStyleLbl="bgShp" presStyleIdx="1" presStyleCnt="3"/>
      <dgm:spPr/>
      <dgm:t>
        <a:bodyPr/>
        <a:lstStyle/>
        <a:p>
          <a:endParaRPr lang="cs-CZ"/>
        </a:p>
      </dgm:t>
    </dgm:pt>
    <dgm:pt modelId="{D97A58FE-69DB-49CC-A716-BFF0984C671B}" type="pres">
      <dgm:prSet presAssocID="{60B2BECA-369E-4729-A3F7-C6FE3717EC43}" presName="compChildNode" presStyleCnt="0"/>
      <dgm:spPr/>
    </dgm:pt>
    <dgm:pt modelId="{C0989CC6-19D7-4ED1-BFCB-31B97F81598A}" type="pres">
      <dgm:prSet presAssocID="{60B2BECA-369E-4729-A3F7-C6FE3717EC43}" presName="theInnerList" presStyleCnt="0"/>
      <dgm:spPr/>
    </dgm:pt>
    <dgm:pt modelId="{F81A128F-FB35-4D10-8E18-8DAEE62E4774}" type="pres">
      <dgm:prSet presAssocID="{EC579A94-A22D-4EF3-B5A6-E045E810E644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C85407-5F97-4678-A989-EDFB7D650D2E}" type="pres">
      <dgm:prSet presAssocID="{EC579A94-A22D-4EF3-B5A6-E045E810E644}" presName="aSpace2" presStyleCnt="0"/>
      <dgm:spPr/>
    </dgm:pt>
    <dgm:pt modelId="{A161FDCF-DC0D-42F6-9CAF-742038ACFB43}" type="pres">
      <dgm:prSet presAssocID="{2F4555C4-9222-45BE-8675-DA3B3ED3200A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28559B-6334-4D36-B4AA-8D3291D69A20}" type="pres">
      <dgm:prSet presAssocID="{2F4555C4-9222-45BE-8675-DA3B3ED3200A}" presName="aSpace2" presStyleCnt="0"/>
      <dgm:spPr/>
    </dgm:pt>
    <dgm:pt modelId="{0657B495-633A-4312-9F19-938605F8A1CF}" type="pres">
      <dgm:prSet presAssocID="{4BFF623A-417F-42F2-A35A-E88B835A644E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ECB987-E4CF-4A1E-850F-995C2FABD223}" type="pres">
      <dgm:prSet presAssocID="{60B2BECA-369E-4729-A3F7-C6FE3717EC43}" presName="aSpace" presStyleCnt="0"/>
      <dgm:spPr/>
    </dgm:pt>
    <dgm:pt modelId="{28E03157-2768-45FD-AF38-A76AD136FA38}" type="pres">
      <dgm:prSet presAssocID="{C68FB507-1052-4617-9CDA-378F5DF781E9}" presName="compNode" presStyleCnt="0"/>
      <dgm:spPr/>
    </dgm:pt>
    <dgm:pt modelId="{2A727A8A-3B70-49E0-B16E-62FBB4898732}" type="pres">
      <dgm:prSet presAssocID="{C68FB507-1052-4617-9CDA-378F5DF781E9}" presName="aNode" presStyleLbl="bgShp" presStyleIdx="2" presStyleCnt="3"/>
      <dgm:spPr/>
      <dgm:t>
        <a:bodyPr/>
        <a:lstStyle/>
        <a:p>
          <a:endParaRPr lang="cs-CZ"/>
        </a:p>
      </dgm:t>
    </dgm:pt>
    <dgm:pt modelId="{85BF490C-ECC7-47B1-8505-DA1CF60E7F79}" type="pres">
      <dgm:prSet presAssocID="{C68FB507-1052-4617-9CDA-378F5DF781E9}" presName="textNode" presStyleLbl="bgShp" presStyleIdx="2" presStyleCnt="3"/>
      <dgm:spPr/>
      <dgm:t>
        <a:bodyPr/>
        <a:lstStyle/>
        <a:p>
          <a:endParaRPr lang="cs-CZ"/>
        </a:p>
      </dgm:t>
    </dgm:pt>
    <dgm:pt modelId="{A5DF20D1-0047-4079-A23B-36C9FD9ED291}" type="pres">
      <dgm:prSet presAssocID="{C68FB507-1052-4617-9CDA-378F5DF781E9}" presName="compChildNode" presStyleCnt="0"/>
      <dgm:spPr/>
    </dgm:pt>
    <dgm:pt modelId="{BCEDEB2F-E13D-4392-AC57-D3757275F738}" type="pres">
      <dgm:prSet presAssocID="{C68FB507-1052-4617-9CDA-378F5DF781E9}" presName="theInnerList" presStyleCnt="0"/>
      <dgm:spPr/>
    </dgm:pt>
    <dgm:pt modelId="{FE81134A-3850-4D87-8994-833D97E2FCD9}" type="pres">
      <dgm:prSet presAssocID="{A5D255F0-2AA4-446F-A666-4CAAB831FB1D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CD1AF4-3DE8-4B78-883D-63FA6D08F5A4}" type="pres">
      <dgm:prSet presAssocID="{A5D255F0-2AA4-446F-A666-4CAAB831FB1D}" presName="aSpace2" presStyleCnt="0"/>
      <dgm:spPr/>
    </dgm:pt>
    <dgm:pt modelId="{CAF2A5E6-5A42-4F09-BE05-04FCF1A6A6E3}" type="pres">
      <dgm:prSet presAssocID="{83EDB4F9-16C4-4A60-AEF5-D484BDF1FA2F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7520B2D-43F7-4842-8190-13132F9C73F3}" srcId="{8C1E7D0C-A194-4FCC-925C-0A667AF009EE}" destId="{F7890A62-7334-4619-95F3-F3D57CA4E65F}" srcOrd="1" destOrd="0" parTransId="{9BA468E7-A8E2-45AA-A063-DB89E0A28D97}" sibTransId="{809B6B4B-C3B2-43CC-AC39-F2463B82149E}"/>
    <dgm:cxn modelId="{8BA73C97-95AB-4442-9EAB-A4A51671629E}" type="presOf" srcId="{F7890A62-7334-4619-95F3-F3D57CA4E65F}" destId="{560DB86C-86FF-4A1A-98C5-4E38A6684798}" srcOrd="0" destOrd="0" presId="urn:microsoft.com/office/officeart/2005/8/layout/lProcess2"/>
    <dgm:cxn modelId="{0B0EC132-8723-49D5-80AF-68FF50927350}" type="presOf" srcId="{C68FB507-1052-4617-9CDA-378F5DF781E9}" destId="{85BF490C-ECC7-47B1-8505-DA1CF60E7F79}" srcOrd="1" destOrd="0" presId="urn:microsoft.com/office/officeart/2005/8/layout/lProcess2"/>
    <dgm:cxn modelId="{605F46F2-2B97-45D6-8E1D-05960EABCA9E}" srcId="{AB5E0562-EFDC-4C9C-84CF-9234D0C3BEAC}" destId="{8C1E7D0C-A194-4FCC-925C-0A667AF009EE}" srcOrd="0" destOrd="0" parTransId="{27A0DF78-B9B0-44CF-834B-04BD0F697B7D}" sibTransId="{82ECAFBC-11E6-4033-95F3-A8BCED85994E}"/>
    <dgm:cxn modelId="{7D90972B-F0CA-4E90-A1C7-1E9204876A1A}" type="presOf" srcId="{A5D255F0-2AA4-446F-A666-4CAAB831FB1D}" destId="{FE81134A-3850-4D87-8994-833D97E2FCD9}" srcOrd="0" destOrd="0" presId="urn:microsoft.com/office/officeart/2005/8/layout/lProcess2"/>
    <dgm:cxn modelId="{3A1CA302-C27F-4AF0-A558-F257ACD413CD}" type="presOf" srcId="{60B2BECA-369E-4729-A3F7-C6FE3717EC43}" destId="{A13E59ED-A507-458A-9A60-925BA9107EB5}" srcOrd="0" destOrd="0" presId="urn:microsoft.com/office/officeart/2005/8/layout/lProcess2"/>
    <dgm:cxn modelId="{DBF147E5-6F0C-419F-B870-8440ACEA64FA}" srcId="{AB5E0562-EFDC-4C9C-84CF-9234D0C3BEAC}" destId="{60B2BECA-369E-4729-A3F7-C6FE3717EC43}" srcOrd="1" destOrd="0" parTransId="{C52629B1-CC30-4387-A49C-112D635935B6}" sibTransId="{A0796D3F-AFCE-4D50-9F3C-5F2C860CDB1D}"/>
    <dgm:cxn modelId="{59FA4633-3FF2-4331-93FA-CB171A522347}" srcId="{60B2BECA-369E-4729-A3F7-C6FE3717EC43}" destId="{EC579A94-A22D-4EF3-B5A6-E045E810E644}" srcOrd="0" destOrd="0" parTransId="{F13CAA6F-445C-41EC-B50B-0FFC3CB42055}" sibTransId="{7AEB9E65-47D2-4BDE-946F-FFEC40638FC0}"/>
    <dgm:cxn modelId="{1E5725CB-F3FA-471E-8F5F-0A8ECE2457D8}" type="presOf" srcId="{4419963C-72EC-4D34-B89E-D330AE380071}" destId="{5B7EBB90-7129-4B27-A8C5-9E9DC3BF5C66}" srcOrd="0" destOrd="0" presId="urn:microsoft.com/office/officeart/2005/8/layout/lProcess2"/>
    <dgm:cxn modelId="{01A6D076-9874-4A73-A90C-BB11957A56EE}" type="presOf" srcId="{8C1E7D0C-A194-4FCC-925C-0A667AF009EE}" destId="{8DDCC916-2E0E-422F-BA44-49987DB8A673}" srcOrd="1" destOrd="0" presId="urn:microsoft.com/office/officeart/2005/8/layout/lProcess2"/>
    <dgm:cxn modelId="{11E6B5A2-C17F-4C27-BCA0-A821EBB40487}" type="presOf" srcId="{4BFF623A-417F-42F2-A35A-E88B835A644E}" destId="{0657B495-633A-4312-9F19-938605F8A1CF}" srcOrd="0" destOrd="0" presId="urn:microsoft.com/office/officeart/2005/8/layout/lProcess2"/>
    <dgm:cxn modelId="{C64CFF0C-8CA5-43A3-B5AD-5B5BB23C59A4}" srcId="{AB5E0562-EFDC-4C9C-84CF-9234D0C3BEAC}" destId="{C68FB507-1052-4617-9CDA-378F5DF781E9}" srcOrd="2" destOrd="0" parTransId="{53FE0F97-E4FD-4FB0-BA7E-07C38040CF13}" sibTransId="{C21D97F8-5A8A-45E0-B381-05ED267C463A}"/>
    <dgm:cxn modelId="{FB05A51B-1AE5-4F18-AA34-4B93D7907363}" srcId="{C68FB507-1052-4617-9CDA-378F5DF781E9}" destId="{A5D255F0-2AA4-446F-A666-4CAAB831FB1D}" srcOrd="0" destOrd="0" parTransId="{E1B30DFB-38C6-49BC-A566-CCF2D138DAB3}" sibTransId="{CE29D197-9382-4312-8DA6-613BA6B52D6E}"/>
    <dgm:cxn modelId="{496519FB-B5DA-4EF4-BFAB-3CD182FBB860}" srcId="{C68FB507-1052-4617-9CDA-378F5DF781E9}" destId="{83EDB4F9-16C4-4A60-AEF5-D484BDF1FA2F}" srcOrd="1" destOrd="0" parTransId="{3AE9D10D-80B1-4543-9B00-1A1AF1262D0E}" sibTransId="{D46FECA0-9F52-42E9-AB98-737AB068315B}"/>
    <dgm:cxn modelId="{F979CB09-797D-4C37-A2AA-C25BDFE8A40B}" type="presOf" srcId="{2F4555C4-9222-45BE-8675-DA3B3ED3200A}" destId="{A161FDCF-DC0D-42F6-9CAF-742038ACFB43}" srcOrd="0" destOrd="0" presId="urn:microsoft.com/office/officeart/2005/8/layout/lProcess2"/>
    <dgm:cxn modelId="{C8D266BA-3B72-4DDC-B143-EB3BC67D422D}" srcId="{8C1E7D0C-A194-4FCC-925C-0A667AF009EE}" destId="{4419963C-72EC-4D34-B89E-D330AE380071}" srcOrd="0" destOrd="0" parTransId="{90F3AD48-EAE2-4993-A55E-97A4F42C8CE8}" sibTransId="{19730FED-C371-4993-8D1A-7988C5787D90}"/>
    <dgm:cxn modelId="{9DCA4741-172D-4405-B74D-AD9CF2972A17}" type="presOf" srcId="{C68FB507-1052-4617-9CDA-378F5DF781E9}" destId="{2A727A8A-3B70-49E0-B16E-62FBB4898732}" srcOrd="0" destOrd="0" presId="urn:microsoft.com/office/officeart/2005/8/layout/lProcess2"/>
    <dgm:cxn modelId="{E9B95BB0-EEA6-46EF-A2BB-BE1F25E5A38B}" srcId="{60B2BECA-369E-4729-A3F7-C6FE3717EC43}" destId="{4BFF623A-417F-42F2-A35A-E88B835A644E}" srcOrd="2" destOrd="0" parTransId="{44FDF5EC-7CBB-4E3E-B8CF-D289C40B0E0F}" sibTransId="{CA674588-886D-4D60-8A22-BE92B4315DC2}"/>
    <dgm:cxn modelId="{23D3EBD0-89CE-48A4-AE0E-2530D23C6F92}" type="presOf" srcId="{83EDB4F9-16C4-4A60-AEF5-D484BDF1FA2F}" destId="{CAF2A5E6-5A42-4F09-BE05-04FCF1A6A6E3}" srcOrd="0" destOrd="0" presId="urn:microsoft.com/office/officeart/2005/8/layout/lProcess2"/>
    <dgm:cxn modelId="{71787880-9CD1-4706-B89A-2C30F1C86687}" type="presOf" srcId="{AB5E0562-EFDC-4C9C-84CF-9234D0C3BEAC}" destId="{272B9ED1-BAA7-4691-9B85-63D7781E20B5}" srcOrd="0" destOrd="0" presId="urn:microsoft.com/office/officeart/2005/8/layout/lProcess2"/>
    <dgm:cxn modelId="{2802840B-BC73-48AE-9629-A95A2DBF6985}" type="presOf" srcId="{60B2BECA-369E-4729-A3F7-C6FE3717EC43}" destId="{5C08E750-D0E3-43BA-9F19-CBD5D7B571DD}" srcOrd="1" destOrd="0" presId="urn:microsoft.com/office/officeart/2005/8/layout/lProcess2"/>
    <dgm:cxn modelId="{F0307734-E140-4DEC-98B2-246CC301984B}" type="presOf" srcId="{EC579A94-A22D-4EF3-B5A6-E045E810E644}" destId="{F81A128F-FB35-4D10-8E18-8DAEE62E4774}" srcOrd="0" destOrd="0" presId="urn:microsoft.com/office/officeart/2005/8/layout/lProcess2"/>
    <dgm:cxn modelId="{E7C6A65B-D583-41F8-AE30-62AD9F674D43}" srcId="{60B2BECA-369E-4729-A3F7-C6FE3717EC43}" destId="{2F4555C4-9222-45BE-8675-DA3B3ED3200A}" srcOrd="1" destOrd="0" parTransId="{3017EBBF-B9B7-4590-8429-AF576429F454}" sibTransId="{59A186BF-6107-48EC-A41C-05988251D6D0}"/>
    <dgm:cxn modelId="{FB1D2FE6-4E42-4F29-A3C6-305E0A1BB785}" type="presOf" srcId="{8C1E7D0C-A194-4FCC-925C-0A667AF009EE}" destId="{07D8BC9E-CB93-4B6D-BA7A-E1B4720D1261}" srcOrd="0" destOrd="0" presId="urn:microsoft.com/office/officeart/2005/8/layout/lProcess2"/>
    <dgm:cxn modelId="{EFDC2DF3-275B-4D8D-97D4-E49AB7CA9371}" type="presParOf" srcId="{272B9ED1-BAA7-4691-9B85-63D7781E20B5}" destId="{437223EF-206E-4609-86B7-E11129E80A14}" srcOrd="0" destOrd="0" presId="urn:microsoft.com/office/officeart/2005/8/layout/lProcess2"/>
    <dgm:cxn modelId="{40B1FD29-88B5-42A3-AFF7-D950750C6CBD}" type="presParOf" srcId="{437223EF-206E-4609-86B7-E11129E80A14}" destId="{07D8BC9E-CB93-4B6D-BA7A-E1B4720D1261}" srcOrd="0" destOrd="0" presId="urn:microsoft.com/office/officeart/2005/8/layout/lProcess2"/>
    <dgm:cxn modelId="{0D0F871C-1A04-4FDF-9E6D-C408B4401180}" type="presParOf" srcId="{437223EF-206E-4609-86B7-E11129E80A14}" destId="{8DDCC916-2E0E-422F-BA44-49987DB8A673}" srcOrd="1" destOrd="0" presId="urn:microsoft.com/office/officeart/2005/8/layout/lProcess2"/>
    <dgm:cxn modelId="{6A6D30E8-8740-47E7-BE8D-097CB67BF961}" type="presParOf" srcId="{437223EF-206E-4609-86B7-E11129E80A14}" destId="{D4CD43A7-4B75-4D04-BBE9-4453C2231804}" srcOrd="2" destOrd="0" presId="urn:microsoft.com/office/officeart/2005/8/layout/lProcess2"/>
    <dgm:cxn modelId="{5DED1B3A-ECB3-4134-B795-5EF040190889}" type="presParOf" srcId="{D4CD43A7-4B75-4D04-BBE9-4453C2231804}" destId="{73C5F988-8893-4419-9750-AE5491093366}" srcOrd="0" destOrd="0" presId="urn:microsoft.com/office/officeart/2005/8/layout/lProcess2"/>
    <dgm:cxn modelId="{E39BAC5C-78B5-47A5-8832-F7AFFCBAE83E}" type="presParOf" srcId="{73C5F988-8893-4419-9750-AE5491093366}" destId="{5B7EBB90-7129-4B27-A8C5-9E9DC3BF5C66}" srcOrd="0" destOrd="0" presId="urn:microsoft.com/office/officeart/2005/8/layout/lProcess2"/>
    <dgm:cxn modelId="{9C83AB64-CF22-4D5E-89F2-49C6A759A473}" type="presParOf" srcId="{73C5F988-8893-4419-9750-AE5491093366}" destId="{18C47C91-790C-43D5-8B37-E4252D06CFAF}" srcOrd="1" destOrd="0" presId="urn:microsoft.com/office/officeart/2005/8/layout/lProcess2"/>
    <dgm:cxn modelId="{399C2875-FA7C-4EF3-A5B5-E782C5A618B7}" type="presParOf" srcId="{73C5F988-8893-4419-9750-AE5491093366}" destId="{560DB86C-86FF-4A1A-98C5-4E38A6684798}" srcOrd="2" destOrd="0" presId="urn:microsoft.com/office/officeart/2005/8/layout/lProcess2"/>
    <dgm:cxn modelId="{18E1FE33-CF30-48CD-BD6D-F6667C30C6A3}" type="presParOf" srcId="{272B9ED1-BAA7-4691-9B85-63D7781E20B5}" destId="{9349095E-9EF8-46AC-9036-DD39B5079B13}" srcOrd="1" destOrd="0" presId="urn:microsoft.com/office/officeart/2005/8/layout/lProcess2"/>
    <dgm:cxn modelId="{83AD9AAB-5228-4A9E-8EB0-20679C8E3142}" type="presParOf" srcId="{272B9ED1-BAA7-4691-9B85-63D7781E20B5}" destId="{10A8FB72-5692-4E06-B90D-C0063B99B11F}" srcOrd="2" destOrd="0" presId="urn:microsoft.com/office/officeart/2005/8/layout/lProcess2"/>
    <dgm:cxn modelId="{CF5249D0-9F36-487B-90EA-8A19F277184D}" type="presParOf" srcId="{10A8FB72-5692-4E06-B90D-C0063B99B11F}" destId="{A13E59ED-A507-458A-9A60-925BA9107EB5}" srcOrd="0" destOrd="0" presId="urn:microsoft.com/office/officeart/2005/8/layout/lProcess2"/>
    <dgm:cxn modelId="{4A61F318-D673-4FD5-B686-9A8FD2A86875}" type="presParOf" srcId="{10A8FB72-5692-4E06-B90D-C0063B99B11F}" destId="{5C08E750-D0E3-43BA-9F19-CBD5D7B571DD}" srcOrd="1" destOrd="0" presId="urn:microsoft.com/office/officeart/2005/8/layout/lProcess2"/>
    <dgm:cxn modelId="{071E58A0-C837-4A26-AC7F-ED02ECE207B1}" type="presParOf" srcId="{10A8FB72-5692-4E06-B90D-C0063B99B11F}" destId="{D97A58FE-69DB-49CC-A716-BFF0984C671B}" srcOrd="2" destOrd="0" presId="urn:microsoft.com/office/officeart/2005/8/layout/lProcess2"/>
    <dgm:cxn modelId="{62CAED44-E0E4-4327-A699-74470FDA71BA}" type="presParOf" srcId="{D97A58FE-69DB-49CC-A716-BFF0984C671B}" destId="{C0989CC6-19D7-4ED1-BFCB-31B97F81598A}" srcOrd="0" destOrd="0" presId="urn:microsoft.com/office/officeart/2005/8/layout/lProcess2"/>
    <dgm:cxn modelId="{7FC41A17-9F14-4309-BF04-8258C2F440EE}" type="presParOf" srcId="{C0989CC6-19D7-4ED1-BFCB-31B97F81598A}" destId="{F81A128F-FB35-4D10-8E18-8DAEE62E4774}" srcOrd="0" destOrd="0" presId="urn:microsoft.com/office/officeart/2005/8/layout/lProcess2"/>
    <dgm:cxn modelId="{E67276C5-15A6-41D5-BB4A-CBF1BF3D7849}" type="presParOf" srcId="{C0989CC6-19D7-4ED1-BFCB-31B97F81598A}" destId="{F2C85407-5F97-4678-A989-EDFB7D650D2E}" srcOrd="1" destOrd="0" presId="urn:microsoft.com/office/officeart/2005/8/layout/lProcess2"/>
    <dgm:cxn modelId="{245BF14F-C9A6-4775-A874-5F8979FD9209}" type="presParOf" srcId="{C0989CC6-19D7-4ED1-BFCB-31B97F81598A}" destId="{A161FDCF-DC0D-42F6-9CAF-742038ACFB43}" srcOrd="2" destOrd="0" presId="urn:microsoft.com/office/officeart/2005/8/layout/lProcess2"/>
    <dgm:cxn modelId="{3E1B29B8-9AC7-45F1-9999-638D0C0365BE}" type="presParOf" srcId="{C0989CC6-19D7-4ED1-BFCB-31B97F81598A}" destId="{2E28559B-6334-4D36-B4AA-8D3291D69A20}" srcOrd="3" destOrd="0" presId="urn:microsoft.com/office/officeart/2005/8/layout/lProcess2"/>
    <dgm:cxn modelId="{D854C9A6-07D7-4037-8D98-9106F4EDC2A8}" type="presParOf" srcId="{C0989CC6-19D7-4ED1-BFCB-31B97F81598A}" destId="{0657B495-633A-4312-9F19-938605F8A1CF}" srcOrd="4" destOrd="0" presId="urn:microsoft.com/office/officeart/2005/8/layout/lProcess2"/>
    <dgm:cxn modelId="{943B8372-09B5-48CC-8070-B360DE9C6B06}" type="presParOf" srcId="{272B9ED1-BAA7-4691-9B85-63D7781E20B5}" destId="{A9ECB987-E4CF-4A1E-850F-995C2FABD223}" srcOrd="3" destOrd="0" presId="urn:microsoft.com/office/officeart/2005/8/layout/lProcess2"/>
    <dgm:cxn modelId="{9ED416D2-702B-43CD-B853-E7E6C6C55F26}" type="presParOf" srcId="{272B9ED1-BAA7-4691-9B85-63D7781E20B5}" destId="{28E03157-2768-45FD-AF38-A76AD136FA38}" srcOrd="4" destOrd="0" presId="urn:microsoft.com/office/officeart/2005/8/layout/lProcess2"/>
    <dgm:cxn modelId="{DBEE81FA-831D-4317-8288-10C6BF6BC05C}" type="presParOf" srcId="{28E03157-2768-45FD-AF38-A76AD136FA38}" destId="{2A727A8A-3B70-49E0-B16E-62FBB4898732}" srcOrd="0" destOrd="0" presId="urn:microsoft.com/office/officeart/2005/8/layout/lProcess2"/>
    <dgm:cxn modelId="{9A71B49D-84AE-4698-AF11-2E85999739B6}" type="presParOf" srcId="{28E03157-2768-45FD-AF38-A76AD136FA38}" destId="{85BF490C-ECC7-47B1-8505-DA1CF60E7F79}" srcOrd="1" destOrd="0" presId="urn:microsoft.com/office/officeart/2005/8/layout/lProcess2"/>
    <dgm:cxn modelId="{E4434E47-17F3-42E4-B230-F77A57404397}" type="presParOf" srcId="{28E03157-2768-45FD-AF38-A76AD136FA38}" destId="{A5DF20D1-0047-4079-A23B-36C9FD9ED291}" srcOrd="2" destOrd="0" presId="urn:microsoft.com/office/officeart/2005/8/layout/lProcess2"/>
    <dgm:cxn modelId="{5D15B585-8137-4035-B2CC-341151FB453B}" type="presParOf" srcId="{A5DF20D1-0047-4079-A23B-36C9FD9ED291}" destId="{BCEDEB2F-E13D-4392-AC57-D3757275F738}" srcOrd="0" destOrd="0" presId="urn:microsoft.com/office/officeart/2005/8/layout/lProcess2"/>
    <dgm:cxn modelId="{F8C67DFA-9EDA-425F-838D-67EDB4B25C2F}" type="presParOf" srcId="{BCEDEB2F-E13D-4392-AC57-D3757275F738}" destId="{FE81134A-3850-4D87-8994-833D97E2FCD9}" srcOrd="0" destOrd="0" presId="urn:microsoft.com/office/officeart/2005/8/layout/lProcess2"/>
    <dgm:cxn modelId="{36F6BF23-9DF8-48BB-B6F5-7D4813479B92}" type="presParOf" srcId="{BCEDEB2F-E13D-4392-AC57-D3757275F738}" destId="{70CD1AF4-3DE8-4B78-883D-63FA6D08F5A4}" srcOrd="1" destOrd="0" presId="urn:microsoft.com/office/officeart/2005/8/layout/lProcess2"/>
    <dgm:cxn modelId="{DE073132-4E0A-47E5-9031-B149F93AA821}" type="presParOf" srcId="{BCEDEB2F-E13D-4392-AC57-D3757275F738}" destId="{CAF2A5E6-5A42-4F09-BE05-04FCF1A6A6E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2047FA-8A07-4A54-99E9-F73DCE7018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3535C1-6192-4DC9-9BD0-9F1757658F6E}">
      <dgm:prSet/>
      <dgm:spPr/>
      <dgm:t>
        <a:bodyPr/>
        <a:lstStyle/>
        <a:p>
          <a:pPr rtl="0"/>
          <a:r>
            <a:rPr lang="cs-CZ" smtClean="0"/>
            <a:t>I. úroveň</a:t>
          </a:r>
          <a:endParaRPr lang="cs-CZ"/>
        </a:p>
      </dgm:t>
    </dgm:pt>
    <dgm:pt modelId="{C9218B93-4CC4-4D01-9D92-66C43CB3A2A3}" type="parTrans" cxnId="{524991C1-9E15-4D9F-A1EA-E3DA2650F411}">
      <dgm:prSet/>
      <dgm:spPr/>
      <dgm:t>
        <a:bodyPr/>
        <a:lstStyle/>
        <a:p>
          <a:endParaRPr lang="cs-CZ"/>
        </a:p>
      </dgm:t>
    </dgm:pt>
    <dgm:pt modelId="{A8A0239E-BDA4-413E-BDEF-D86B52B10E15}" type="sibTrans" cxnId="{524991C1-9E15-4D9F-A1EA-E3DA2650F411}">
      <dgm:prSet/>
      <dgm:spPr/>
      <dgm:t>
        <a:bodyPr/>
        <a:lstStyle/>
        <a:p>
          <a:endParaRPr lang="cs-CZ"/>
        </a:p>
      </dgm:t>
    </dgm:pt>
    <dgm:pt modelId="{4FA714E0-DFCB-432D-B140-F2C80930FC4E}">
      <dgm:prSet/>
      <dgm:spPr/>
      <dgm:t>
        <a:bodyPr/>
        <a:lstStyle/>
        <a:p>
          <a:pPr rtl="0"/>
          <a:r>
            <a:rPr lang="cs-CZ" dirty="0" smtClean="0"/>
            <a:t>daně z příjmů</a:t>
          </a:r>
          <a:endParaRPr lang="cs-CZ" dirty="0"/>
        </a:p>
      </dgm:t>
    </dgm:pt>
    <dgm:pt modelId="{FBBFDFDA-2128-4C6D-B1DF-6947D9979211}" type="parTrans" cxnId="{413529FB-4ABF-4007-BFB0-94D90B78413D}">
      <dgm:prSet/>
      <dgm:spPr/>
      <dgm:t>
        <a:bodyPr/>
        <a:lstStyle/>
        <a:p>
          <a:endParaRPr lang="cs-CZ"/>
        </a:p>
      </dgm:t>
    </dgm:pt>
    <dgm:pt modelId="{0A632F37-25E4-49E9-ADAE-90A011579D54}" type="sibTrans" cxnId="{413529FB-4ABF-4007-BFB0-94D90B78413D}">
      <dgm:prSet/>
      <dgm:spPr/>
      <dgm:t>
        <a:bodyPr/>
        <a:lstStyle/>
        <a:p>
          <a:endParaRPr lang="cs-CZ"/>
        </a:p>
      </dgm:t>
    </dgm:pt>
    <dgm:pt modelId="{4C755E92-FC1C-4E8C-9497-1213EF89975E}">
      <dgm:prSet/>
      <dgm:spPr/>
      <dgm:t>
        <a:bodyPr/>
        <a:lstStyle/>
        <a:p>
          <a:pPr rtl="0"/>
          <a:r>
            <a:rPr lang="cs-CZ" dirty="0" smtClean="0"/>
            <a:t>II. úroveň</a:t>
          </a:r>
          <a:endParaRPr lang="cs-CZ" dirty="0"/>
        </a:p>
      </dgm:t>
    </dgm:pt>
    <dgm:pt modelId="{381D47AA-411D-42FB-8EC5-CACD2E582BD8}" type="parTrans" cxnId="{5C15DEBB-39FD-4538-B5CE-67E132827A50}">
      <dgm:prSet/>
      <dgm:spPr/>
      <dgm:t>
        <a:bodyPr/>
        <a:lstStyle/>
        <a:p>
          <a:endParaRPr lang="cs-CZ"/>
        </a:p>
      </dgm:t>
    </dgm:pt>
    <dgm:pt modelId="{DB93F0C1-2A8A-419E-81C1-303A7216D7BB}" type="sibTrans" cxnId="{5C15DEBB-39FD-4538-B5CE-67E132827A50}">
      <dgm:prSet/>
      <dgm:spPr/>
      <dgm:t>
        <a:bodyPr/>
        <a:lstStyle/>
        <a:p>
          <a:endParaRPr lang="cs-CZ"/>
        </a:p>
      </dgm:t>
    </dgm:pt>
    <dgm:pt modelId="{D1FB4FB7-D0E1-4C6A-8EAE-3EB5D6899DEE}">
      <dgm:prSet/>
      <dgm:spPr/>
      <dgm:t>
        <a:bodyPr/>
        <a:lstStyle/>
        <a:p>
          <a:pPr rtl="0"/>
          <a:r>
            <a:rPr lang="cs-CZ" dirty="0" smtClean="0"/>
            <a:t>pojistné na sociální zabezpečení</a:t>
          </a:r>
          <a:endParaRPr lang="cs-CZ" dirty="0"/>
        </a:p>
      </dgm:t>
    </dgm:pt>
    <dgm:pt modelId="{DAA8E7E6-735E-4EFF-8900-AED7BDB78499}" type="parTrans" cxnId="{F2B679E8-8860-4394-A598-D90D92D3E920}">
      <dgm:prSet/>
      <dgm:spPr/>
      <dgm:t>
        <a:bodyPr/>
        <a:lstStyle/>
        <a:p>
          <a:endParaRPr lang="cs-CZ"/>
        </a:p>
      </dgm:t>
    </dgm:pt>
    <dgm:pt modelId="{FCBC7BBB-499B-4FDF-83EF-427C141334F3}" type="sibTrans" cxnId="{F2B679E8-8860-4394-A598-D90D92D3E920}">
      <dgm:prSet/>
      <dgm:spPr/>
      <dgm:t>
        <a:bodyPr/>
        <a:lstStyle/>
        <a:p>
          <a:endParaRPr lang="cs-CZ"/>
        </a:p>
      </dgm:t>
    </dgm:pt>
    <dgm:pt modelId="{D311E8F1-F3CF-4550-B5B9-EBE250D25F3D}">
      <dgm:prSet/>
      <dgm:spPr/>
      <dgm:t>
        <a:bodyPr/>
        <a:lstStyle/>
        <a:p>
          <a:pPr rtl="0"/>
          <a:r>
            <a:rPr lang="cs-CZ" dirty="0" smtClean="0"/>
            <a:t>III. úroveň</a:t>
          </a:r>
          <a:endParaRPr lang="cs-CZ" dirty="0"/>
        </a:p>
      </dgm:t>
    </dgm:pt>
    <dgm:pt modelId="{F99B9C05-9725-42D9-B233-9F80D63573FF}" type="parTrans" cxnId="{99DE99EC-BB54-433F-BB05-E443FE1C0333}">
      <dgm:prSet/>
      <dgm:spPr/>
      <dgm:t>
        <a:bodyPr/>
        <a:lstStyle/>
        <a:p>
          <a:endParaRPr lang="cs-CZ"/>
        </a:p>
      </dgm:t>
    </dgm:pt>
    <dgm:pt modelId="{650A3DF8-6243-4F47-960D-9553150AC7CB}" type="sibTrans" cxnId="{99DE99EC-BB54-433F-BB05-E443FE1C0333}">
      <dgm:prSet/>
      <dgm:spPr/>
      <dgm:t>
        <a:bodyPr/>
        <a:lstStyle/>
        <a:p>
          <a:endParaRPr lang="cs-CZ"/>
        </a:p>
      </dgm:t>
    </dgm:pt>
    <dgm:pt modelId="{453650C7-CD39-4547-99D9-45673E25247A}">
      <dgm:prSet/>
      <dgm:spPr/>
      <dgm:t>
        <a:bodyPr/>
        <a:lstStyle/>
        <a:p>
          <a:pPr rtl="0"/>
          <a:r>
            <a:rPr lang="cs-CZ" dirty="0" smtClean="0"/>
            <a:t>pojistné na důchodové spoření </a:t>
          </a:r>
          <a:endParaRPr lang="cs-CZ" dirty="0"/>
        </a:p>
      </dgm:t>
    </dgm:pt>
    <dgm:pt modelId="{771D670F-DF3C-4A23-9991-FCAF0111C3A3}" type="parTrans" cxnId="{BEF385FF-36EB-4206-BDF9-0E9BF33D3155}">
      <dgm:prSet/>
      <dgm:spPr/>
      <dgm:t>
        <a:bodyPr/>
        <a:lstStyle/>
        <a:p>
          <a:endParaRPr lang="cs-CZ"/>
        </a:p>
      </dgm:t>
    </dgm:pt>
    <dgm:pt modelId="{36672541-A124-41F5-A6CA-F0A38FC1F7B4}" type="sibTrans" cxnId="{BEF385FF-36EB-4206-BDF9-0E9BF33D3155}">
      <dgm:prSet/>
      <dgm:spPr/>
      <dgm:t>
        <a:bodyPr/>
        <a:lstStyle/>
        <a:p>
          <a:endParaRPr lang="cs-CZ"/>
        </a:p>
      </dgm:t>
    </dgm:pt>
    <dgm:pt modelId="{D572654E-4B2F-42E0-87DC-AA71229174BB}">
      <dgm:prSet/>
      <dgm:spPr/>
      <dgm:t>
        <a:bodyPr/>
        <a:lstStyle/>
        <a:p>
          <a:pPr rtl="0"/>
          <a:r>
            <a:rPr lang="cs-CZ" dirty="0" smtClean="0"/>
            <a:t>pojistné na zdravotní pojištění</a:t>
          </a:r>
          <a:endParaRPr lang="cs-CZ" dirty="0"/>
        </a:p>
      </dgm:t>
    </dgm:pt>
    <dgm:pt modelId="{FA3474D0-63B4-4537-8885-856F76AA07B2}" type="parTrans" cxnId="{854045BD-6DB4-4D95-B602-CF67EB74276E}">
      <dgm:prSet/>
      <dgm:spPr/>
      <dgm:t>
        <a:bodyPr/>
        <a:lstStyle/>
        <a:p>
          <a:endParaRPr lang="cs-CZ"/>
        </a:p>
      </dgm:t>
    </dgm:pt>
    <dgm:pt modelId="{49623C10-3C95-4DC1-9B6E-CE1D39043519}" type="sibTrans" cxnId="{854045BD-6DB4-4D95-B602-CF67EB74276E}">
      <dgm:prSet/>
      <dgm:spPr/>
      <dgm:t>
        <a:bodyPr/>
        <a:lstStyle/>
        <a:p>
          <a:endParaRPr lang="cs-CZ"/>
        </a:p>
      </dgm:t>
    </dgm:pt>
    <dgm:pt modelId="{4463D8F5-D000-43C4-B80A-367C11D6BE47}">
      <dgm:prSet/>
      <dgm:spPr/>
      <dgm:t>
        <a:bodyPr/>
        <a:lstStyle/>
        <a:p>
          <a:pPr rtl="0"/>
          <a:r>
            <a:rPr lang="cs-CZ" smtClean="0"/>
            <a:t>pojistné </a:t>
          </a:r>
          <a:r>
            <a:rPr lang="cs-CZ" dirty="0" smtClean="0"/>
            <a:t>z úhrnu mezd</a:t>
          </a:r>
          <a:endParaRPr lang="cs-CZ" dirty="0"/>
        </a:p>
      </dgm:t>
    </dgm:pt>
    <dgm:pt modelId="{CC41718B-8194-433A-ABD3-0AD78D9F039A}" type="parTrans" cxnId="{9B918F92-324A-4304-B887-3A890CFCDE4C}">
      <dgm:prSet/>
      <dgm:spPr/>
      <dgm:t>
        <a:bodyPr/>
        <a:lstStyle/>
        <a:p>
          <a:endParaRPr lang="cs-CZ"/>
        </a:p>
      </dgm:t>
    </dgm:pt>
    <dgm:pt modelId="{7FDC78EE-C690-4E46-B730-C2FCE1776A7B}" type="sibTrans" cxnId="{9B918F92-324A-4304-B887-3A890CFCDE4C}">
      <dgm:prSet/>
      <dgm:spPr/>
      <dgm:t>
        <a:bodyPr/>
        <a:lstStyle/>
        <a:p>
          <a:endParaRPr lang="cs-CZ"/>
        </a:p>
      </dgm:t>
    </dgm:pt>
    <dgm:pt modelId="{5DBCFB84-9F35-4F14-97C7-C0908C013CB2}" type="pres">
      <dgm:prSet presAssocID="{D92047FA-8A07-4A54-99E9-F73DCE7018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96613C4-E87E-49CE-B2D8-BC223EBA0C8C}" type="pres">
      <dgm:prSet presAssocID="{1C3535C1-6192-4DC9-9BD0-9F1757658F6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FCFB60-412C-4860-939F-5F300F7BAF40}" type="pres">
      <dgm:prSet presAssocID="{1C3535C1-6192-4DC9-9BD0-9F1757658F6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DC0C47-988D-41C1-A001-9091FE3FCA4F}" type="pres">
      <dgm:prSet presAssocID="{4C755E92-FC1C-4E8C-9497-1213EF89975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A205B3-97CE-41A6-A2CF-C7BB3BA02CB6}" type="pres">
      <dgm:prSet presAssocID="{4C755E92-FC1C-4E8C-9497-1213EF89975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679BDA-5F3A-44B9-B516-90DE59D9E366}" type="pres">
      <dgm:prSet presAssocID="{D311E8F1-F3CF-4550-B5B9-EBE250D25F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8ACC71-5223-403D-ADF0-349DE2A2244C}" type="pres">
      <dgm:prSet presAssocID="{D311E8F1-F3CF-4550-B5B9-EBE250D25F3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EF385FF-36EB-4206-BDF9-0E9BF33D3155}" srcId="{D311E8F1-F3CF-4550-B5B9-EBE250D25F3D}" destId="{453650C7-CD39-4547-99D9-45673E25247A}" srcOrd="0" destOrd="0" parTransId="{771D670F-DF3C-4A23-9991-FCAF0111C3A3}" sibTransId="{36672541-A124-41F5-A6CA-F0A38FC1F7B4}"/>
    <dgm:cxn modelId="{176609E4-6C5A-402F-927F-8B333D9467C0}" type="presOf" srcId="{D1FB4FB7-D0E1-4C6A-8EAE-3EB5D6899DEE}" destId="{F6A205B3-97CE-41A6-A2CF-C7BB3BA02CB6}" srcOrd="0" destOrd="0" presId="urn:microsoft.com/office/officeart/2005/8/layout/vList2"/>
    <dgm:cxn modelId="{BFF18CCD-D0BB-400D-A960-F0F331986310}" type="presOf" srcId="{4463D8F5-D000-43C4-B80A-367C11D6BE47}" destId="{F6A205B3-97CE-41A6-A2CF-C7BB3BA02CB6}" srcOrd="0" destOrd="2" presId="urn:microsoft.com/office/officeart/2005/8/layout/vList2"/>
    <dgm:cxn modelId="{524991C1-9E15-4D9F-A1EA-E3DA2650F411}" srcId="{D92047FA-8A07-4A54-99E9-F73DCE7018A5}" destId="{1C3535C1-6192-4DC9-9BD0-9F1757658F6E}" srcOrd="0" destOrd="0" parTransId="{C9218B93-4CC4-4D01-9D92-66C43CB3A2A3}" sibTransId="{A8A0239E-BDA4-413E-BDEF-D86B52B10E15}"/>
    <dgm:cxn modelId="{0F004A6C-C8CA-4A30-9014-31D3E0D4C1F8}" type="presOf" srcId="{1C3535C1-6192-4DC9-9BD0-9F1757658F6E}" destId="{196613C4-E87E-49CE-B2D8-BC223EBA0C8C}" srcOrd="0" destOrd="0" presId="urn:microsoft.com/office/officeart/2005/8/layout/vList2"/>
    <dgm:cxn modelId="{9B918F92-324A-4304-B887-3A890CFCDE4C}" srcId="{4C755E92-FC1C-4E8C-9497-1213EF89975E}" destId="{4463D8F5-D000-43C4-B80A-367C11D6BE47}" srcOrd="2" destOrd="0" parTransId="{CC41718B-8194-433A-ABD3-0AD78D9F039A}" sibTransId="{7FDC78EE-C690-4E46-B730-C2FCE1776A7B}"/>
    <dgm:cxn modelId="{854045BD-6DB4-4D95-B602-CF67EB74276E}" srcId="{4C755E92-FC1C-4E8C-9497-1213EF89975E}" destId="{D572654E-4B2F-42E0-87DC-AA71229174BB}" srcOrd="1" destOrd="0" parTransId="{FA3474D0-63B4-4537-8885-856F76AA07B2}" sibTransId="{49623C10-3C95-4DC1-9B6E-CE1D39043519}"/>
    <dgm:cxn modelId="{BD2AC4FA-0195-4FF9-8419-0467721C8103}" type="presOf" srcId="{D572654E-4B2F-42E0-87DC-AA71229174BB}" destId="{F6A205B3-97CE-41A6-A2CF-C7BB3BA02CB6}" srcOrd="0" destOrd="1" presId="urn:microsoft.com/office/officeart/2005/8/layout/vList2"/>
    <dgm:cxn modelId="{1E7607EA-6BD5-4F2D-B120-D7D73F82589F}" type="presOf" srcId="{453650C7-CD39-4547-99D9-45673E25247A}" destId="{468ACC71-5223-403D-ADF0-349DE2A2244C}" srcOrd="0" destOrd="0" presId="urn:microsoft.com/office/officeart/2005/8/layout/vList2"/>
    <dgm:cxn modelId="{99DE99EC-BB54-433F-BB05-E443FE1C0333}" srcId="{D92047FA-8A07-4A54-99E9-F73DCE7018A5}" destId="{D311E8F1-F3CF-4550-B5B9-EBE250D25F3D}" srcOrd="2" destOrd="0" parTransId="{F99B9C05-9725-42D9-B233-9F80D63573FF}" sibTransId="{650A3DF8-6243-4F47-960D-9553150AC7CB}"/>
    <dgm:cxn modelId="{6F1D1210-5716-4476-8CD7-321E38500370}" type="presOf" srcId="{4FA714E0-DFCB-432D-B140-F2C80930FC4E}" destId="{28FCFB60-412C-4860-939F-5F300F7BAF40}" srcOrd="0" destOrd="0" presId="urn:microsoft.com/office/officeart/2005/8/layout/vList2"/>
    <dgm:cxn modelId="{DAB4416A-A265-43A1-B8D3-FFB47C2FB752}" type="presOf" srcId="{D311E8F1-F3CF-4550-B5B9-EBE250D25F3D}" destId="{90679BDA-5F3A-44B9-B516-90DE59D9E366}" srcOrd="0" destOrd="0" presId="urn:microsoft.com/office/officeart/2005/8/layout/vList2"/>
    <dgm:cxn modelId="{7EF75F18-7CE7-431C-A530-383B2E01770C}" type="presOf" srcId="{D92047FA-8A07-4A54-99E9-F73DCE7018A5}" destId="{5DBCFB84-9F35-4F14-97C7-C0908C013CB2}" srcOrd="0" destOrd="0" presId="urn:microsoft.com/office/officeart/2005/8/layout/vList2"/>
    <dgm:cxn modelId="{F2B679E8-8860-4394-A598-D90D92D3E920}" srcId="{4C755E92-FC1C-4E8C-9497-1213EF89975E}" destId="{D1FB4FB7-D0E1-4C6A-8EAE-3EB5D6899DEE}" srcOrd="0" destOrd="0" parTransId="{DAA8E7E6-735E-4EFF-8900-AED7BDB78499}" sibTransId="{FCBC7BBB-499B-4FDF-83EF-427C141334F3}"/>
    <dgm:cxn modelId="{413529FB-4ABF-4007-BFB0-94D90B78413D}" srcId="{1C3535C1-6192-4DC9-9BD0-9F1757658F6E}" destId="{4FA714E0-DFCB-432D-B140-F2C80930FC4E}" srcOrd="0" destOrd="0" parTransId="{FBBFDFDA-2128-4C6D-B1DF-6947D9979211}" sibTransId="{0A632F37-25E4-49E9-ADAE-90A011579D54}"/>
    <dgm:cxn modelId="{ACF517DC-8F9D-4C86-BF0C-F310DC3D669F}" type="presOf" srcId="{4C755E92-FC1C-4E8C-9497-1213EF89975E}" destId="{C3DC0C47-988D-41C1-A001-9091FE3FCA4F}" srcOrd="0" destOrd="0" presId="urn:microsoft.com/office/officeart/2005/8/layout/vList2"/>
    <dgm:cxn modelId="{5C15DEBB-39FD-4538-B5CE-67E132827A50}" srcId="{D92047FA-8A07-4A54-99E9-F73DCE7018A5}" destId="{4C755E92-FC1C-4E8C-9497-1213EF89975E}" srcOrd="1" destOrd="0" parTransId="{381D47AA-411D-42FB-8EC5-CACD2E582BD8}" sibTransId="{DB93F0C1-2A8A-419E-81C1-303A7216D7BB}"/>
    <dgm:cxn modelId="{DA3750FD-AADB-4EF9-9E6B-CF852C0166AD}" type="presParOf" srcId="{5DBCFB84-9F35-4F14-97C7-C0908C013CB2}" destId="{196613C4-E87E-49CE-B2D8-BC223EBA0C8C}" srcOrd="0" destOrd="0" presId="urn:microsoft.com/office/officeart/2005/8/layout/vList2"/>
    <dgm:cxn modelId="{81B36854-78DB-4EC2-B793-9FB08399F84B}" type="presParOf" srcId="{5DBCFB84-9F35-4F14-97C7-C0908C013CB2}" destId="{28FCFB60-412C-4860-939F-5F300F7BAF40}" srcOrd="1" destOrd="0" presId="urn:microsoft.com/office/officeart/2005/8/layout/vList2"/>
    <dgm:cxn modelId="{4E5D6B70-3786-45AF-A8D6-955D9E9577B1}" type="presParOf" srcId="{5DBCFB84-9F35-4F14-97C7-C0908C013CB2}" destId="{C3DC0C47-988D-41C1-A001-9091FE3FCA4F}" srcOrd="2" destOrd="0" presId="urn:microsoft.com/office/officeart/2005/8/layout/vList2"/>
    <dgm:cxn modelId="{D0DD88FE-808F-47B6-915B-76A161D75688}" type="presParOf" srcId="{5DBCFB84-9F35-4F14-97C7-C0908C013CB2}" destId="{F6A205B3-97CE-41A6-A2CF-C7BB3BA02CB6}" srcOrd="3" destOrd="0" presId="urn:microsoft.com/office/officeart/2005/8/layout/vList2"/>
    <dgm:cxn modelId="{A107D33A-3AE9-401F-90C7-062C91566922}" type="presParOf" srcId="{5DBCFB84-9F35-4F14-97C7-C0908C013CB2}" destId="{90679BDA-5F3A-44B9-B516-90DE59D9E366}" srcOrd="4" destOrd="0" presId="urn:microsoft.com/office/officeart/2005/8/layout/vList2"/>
    <dgm:cxn modelId="{FC3AD2AF-CCB4-4A1B-B538-6DFE8172EF59}" type="presParOf" srcId="{5DBCFB84-9F35-4F14-97C7-C0908C013CB2}" destId="{468ACC71-5223-403D-ADF0-349DE2A2244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8BC9E-CB93-4B6D-BA7A-E1B4720D1261}">
      <dsp:nvSpPr>
        <dsp:cNvPr id="0" name=""/>
        <dsp:cNvSpPr/>
      </dsp:nvSpPr>
      <dsp:spPr>
        <a:xfrm>
          <a:off x="993" y="0"/>
          <a:ext cx="2582513" cy="47525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Daně z příjmů</a:t>
          </a:r>
          <a:endParaRPr lang="cs-CZ" sz="3100" kern="1200" dirty="0"/>
        </a:p>
      </dsp:txBody>
      <dsp:txXfrm>
        <a:off x="993" y="0"/>
        <a:ext cx="2582513" cy="1425758"/>
      </dsp:txXfrm>
    </dsp:sp>
    <dsp:sp modelId="{5B7EBB90-7129-4B27-A8C5-9E9DC3BF5C66}">
      <dsp:nvSpPr>
        <dsp:cNvPr id="0" name=""/>
        <dsp:cNvSpPr/>
      </dsp:nvSpPr>
      <dsp:spPr>
        <a:xfrm>
          <a:off x="259244" y="1427150"/>
          <a:ext cx="2066010" cy="1432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Daň z příjmů fyzických osob</a:t>
          </a:r>
          <a:endParaRPr lang="cs-CZ" sz="1600" kern="1200" dirty="0"/>
        </a:p>
      </dsp:txBody>
      <dsp:txXfrm>
        <a:off x="301214" y="1469120"/>
        <a:ext cx="1982070" cy="1349012"/>
      </dsp:txXfrm>
    </dsp:sp>
    <dsp:sp modelId="{560DB86C-86FF-4A1A-98C5-4E38A6684798}">
      <dsp:nvSpPr>
        <dsp:cNvPr id="0" name=""/>
        <dsp:cNvSpPr/>
      </dsp:nvSpPr>
      <dsp:spPr>
        <a:xfrm>
          <a:off x="259244" y="3080557"/>
          <a:ext cx="2066010" cy="1432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Daň z příjmů právnických osob</a:t>
          </a:r>
          <a:endParaRPr lang="cs-CZ" sz="1600" kern="1200" dirty="0"/>
        </a:p>
      </dsp:txBody>
      <dsp:txXfrm>
        <a:off x="301214" y="3122527"/>
        <a:ext cx="1982070" cy="1349012"/>
      </dsp:txXfrm>
    </dsp:sp>
    <dsp:sp modelId="{A13E59ED-A507-458A-9A60-925BA9107EB5}">
      <dsp:nvSpPr>
        <dsp:cNvPr id="0" name=""/>
        <dsp:cNvSpPr/>
      </dsp:nvSpPr>
      <dsp:spPr>
        <a:xfrm>
          <a:off x="2777195" y="0"/>
          <a:ext cx="2582513" cy="47525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Veřejná pojistná</a:t>
          </a:r>
          <a:endParaRPr lang="cs-CZ" sz="3100" kern="1200" dirty="0"/>
        </a:p>
      </dsp:txBody>
      <dsp:txXfrm>
        <a:off x="2777195" y="0"/>
        <a:ext cx="2582513" cy="1425758"/>
      </dsp:txXfrm>
    </dsp:sp>
    <dsp:sp modelId="{F81A128F-FB35-4D10-8E18-8DAEE62E4774}">
      <dsp:nvSpPr>
        <dsp:cNvPr id="0" name=""/>
        <dsp:cNvSpPr/>
      </dsp:nvSpPr>
      <dsp:spPr>
        <a:xfrm>
          <a:off x="3035446" y="1426164"/>
          <a:ext cx="2066010" cy="933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Pojistné na sociální zabezpečení</a:t>
          </a:r>
          <a:endParaRPr lang="cs-CZ" sz="1600" kern="1200" dirty="0"/>
        </a:p>
      </dsp:txBody>
      <dsp:txXfrm>
        <a:off x="3062793" y="1453511"/>
        <a:ext cx="2011316" cy="878987"/>
      </dsp:txXfrm>
    </dsp:sp>
    <dsp:sp modelId="{A161FDCF-DC0D-42F6-9CAF-742038ACFB43}">
      <dsp:nvSpPr>
        <dsp:cNvPr id="0" name=""/>
        <dsp:cNvSpPr/>
      </dsp:nvSpPr>
      <dsp:spPr>
        <a:xfrm>
          <a:off x="3035446" y="2503489"/>
          <a:ext cx="2066010" cy="933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Pojistné na veřejné zdravotní pojištění</a:t>
          </a:r>
          <a:endParaRPr lang="cs-CZ" sz="1600" kern="1200" dirty="0"/>
        </a:p>
      </dsp:txBody>
      <dsp:txXfrm>
        <a:off x="3062793" y="2530836"/>
        <a:ext cx="2011316" cy="878987"/>
      </dsp:txXfrm>
    </dsp:sp>
    <dsp:sp modelId="{0657B495-633A-4312-9F19-938605F8A1CF}">
      <dsp:nvSpPr>
        <dsp:cNvPr id="0" name=""/>
        <dsp:cNvSpPr/>
      </dsp:nvSpPr>
      <dsp:spPr>
        <a:xfrm>
          <a:off x="3035446" y="3580814"/>
          <a:ext cx="2066010" cy="933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Pojistné na důchodové spoření</a:t>
          </a:r>
          <a:endParaRPr lang="cs-CZ" sz="1600" kern="1200" dirty="0"/>
        </a:p>
      </dsp:txBody>
      <dsp:txXfrm>
        <a:off x="3062793" y="3608161"/>
        <a:ext cx="2011316" cy="878987"/>
      </dsp:txXfrm>
    </dsp:sp>
    <dsp:sp modelId="{2A727A8A-3B70-49E0-B16E-62FBB4898732}">
      <dsp:nvSpPr>
        <dsp:cNvPr id="0" name=""/>
        <dsp:cNvSpPr/>
      </dsp:nvSpPr>
      <dsp:spPr>
        <a:xfrm>
          <a:off x="5553397" y="0"/>
          <a:ext cx="2582513" cy="47525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Pojistné z úhrnu mezd</a:t>
          </a:r>
          <a:endParaRPr lang="cs-CZ" sz="3100" kern="1200" dirty="0"/>
        </a:p>
      </dsp:txBody>
      <dsp:txXfrm>
        <a:off x="5553397" y="0"/>
        <a:ext cx="2582513" cy="1425758"/>
      </dsp:txXfrm>
    </dsp:sp>
    <dsp:sp modelId="{FE81134A-3850-4D87-8994-833D97E2FCD9}">
      <dsp:nvSpPr>
        <dsp:cNvPr id="0" name=""/>
        <dsp:cNvSpPr/>
      </dsp:nvSpPr>
      <dsp:spPr>
        <a:xfrm>
          <a:off x="5811648" y="1427150"/>
          <a:ext cx="2066010" cy="1432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(daň z úhrnu mezd)</a:t>
          </a:r>
          <a:endParaRPr lang="cs-CZ" sz="1600" kern="1200" dirty="0"/>
        </a:p>
      </dsp:txBody>
      <dsp:txXfrm>
        <a:off x="5853618" y="1469120"/>
        <a:ext cx="1982070" cy="1349012"/>
      </dsp:txXfrm>
    </dsp:sp>
    <dsp:sp modelId="{CAF2A5E6-5A42-4F09-BE05-04FCF1A6A6E3}">
      <dsp:nvSpPr>
        <dsp:cNvPr id="0" name=""/>
        <dsp:cNvSpPr/>
      </dsp:nvSpPr>
      <dsp:spPr>
        <a:xfrm>
          <a:off x="5811648" y="3080557"/>
          <a:ext cx="2066010" cy="1432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(odvod z úhrnu mezd na veřejná pojištění)</a:t>
          </a:r>
          <a:endParaRPr lang="cs-CZ" sz="1600" kern="1200" dirty="0"/>
        </a:p>
      </dsp:txBody>
      <dsp:txXfrm>
        <a:off x="5853618" y="3122527"/>
        <a:ext cx="1982070" cy="1349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447594-A350-4484-B0A1-8A0798B45D89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8CFD6F-C5EE-4F2C-8F0A-EFC9B1313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47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60BFC5-15FD-46E4-8454-54278359D68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4E4BFC-5092-442E-BCF1-4805584DC7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4393-F5F1-4DF6-8B79-D44F6C06348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4761-EFAF-4FBE-906B-7F24CC3E6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803FA-178C-426A-A1AF-B8111F8C75F5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022E-E527-4CF9-A71D-77FEC8CD3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9DE2-D861-43D4-9FCB-D02978C1B02C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F9B1-4AE0-464B-990F-8A5682A49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A51B73-622A-4C40-9CDF-8DB92FE4EF9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C18E8-F14E-44B4-9EDC-D7601FF74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EFE2F3-600E-4046-88EB-36C24C06DAE8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4B66FB-F0DF-489C-90BB-D26B2107A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0975D9-B63A-46F0-A566-312B0582A44C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AE20B-2B2C-4B8C-9ABF-66522BC54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26CDFD-7C9C-4B0F-9BC2-8BC2B9BDD27E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F0BC1-40D5-4866-8A54-17CEFD091D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D1A5-0A63-4B98-A370-03B97153205B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7A2A-5BFB-447F-A3A3-8CA2CB5345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1DB67-6FCD-4B0C-9B69-43C571D6C96E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6C4AFE-D5D6-48CE-BF54-2EC141960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09E80A-9817-43EC-B205-7446FFF45AB5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F6915B-880E-4143-8F38-155876503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D4136CD-3E88-4CB2-ABE6-42D3CE15BF73}" type="datetimeFigureOut">
              <a:rPr lang="cs-CZ"/>
              <a:pPr>
                <a:defRPr/>
              </a:pPr>
              <a:t>21.5.2012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293FD4-158D-4897-9621-85055E5B0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439378"/>
          </a:xfrm>
        </p:spPr>
        <p:txBody>
          <a:bodyPr>
            <a:normAutofit fontScale="90000"/>
          </a:bodyPr>
          <a:lstStyle/>
          <a:p>
            <a:r>
              <a:rPr lang="cs-CZ" sz="6000" b="0" dirty="0"/>
              <a:t/>
            </a:r>
            <a:br>
              <a:rPr lang="cs-CZ" sz="6000" b="0" dirty="0"/>
            </a:br>
            <a:r>
              <a:rPr lang="cs-CZ" sz="6000" b="0" dirty="0" smtClean="0"/>
              <a:t>Nový zákon v oblasti příjmových daní</a:t>
            </a:r>
            <a:endParaRPr lang="cs-CZ" sz="6000" b="0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cs-CZ" sz="2400" dirty="0" smtClean="0">
                <a:solidFill>
                  <a:schemeClr val="tx1"/>
                </a:solidFill>
              </a:rPr>
              <a:t>JUDr. Radim Boháč, Ph.D.</a:t>
            </a:r>
          </a:p>
        </p:txBody>
      </p:sp>
      <p:sp>
        <p:nvSpPr>
          <p:cNvPr id="14339" name="TextovéPole 3"/>
          <p:cNvSpPr txBox="1">
            <a:spLocks noChangeArrowheads="1"/>
          </p:cNvSpPr>
          <p:nvPr/>
        </p:nvSpPr>
        <p:spPr bwMode="auto">
          <a:xfrm>
            <a:off x="357188" y="6048375"/>
            <a:ext cx="8463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Lucida Sans Unicode" pitchFamily="34" charset="0"/>
              </a:rPr>
              <a:t>22. května 2012 - IFA</a:t>
            </a:r>
            <a:endParaRPr lang="cs-CZ" sz="28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intenzivní práce na paragrafovaném znění</a:t>
            </a:r>
          </a:p>
          <a:p>
            <a:pPr lvl="1"/>
            <a:r>
              <a:rPr lang="cs-CZ" dirty="0" smtClean="0"/>
              <a:t>listopad 2010 – únor 2011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řešena zejména hmotněprávní problematika daní z příjmů</a:t>
            </a:r>
          </a:p>
          <a:p>
            <a:endParaRPr lang="cs-CZ" dirty="0"/>
          </a:p>
          <a:p>
            <a:r>
              <a:rPr lang="cs-CZ" dirty="0" smtClean="0"/>
              <a:t>neřešena veřejná pojistná a společná procesní ustanovení</a:t>
            </a:r>
          </a:p>
          <a:p>
            <a:endParaRPr lang="cs-CZ" dirty="0"/>
          </a:p>
          <a:p>
            <a:r>
              <a:rPr lang="cs-CZ" dirty="0"/>
              <a:t>únor 2011 – rozhodnutí o rozdělení na 2 fáze</a:t>
            </a:r>
          </a:p>
          <a:p>
            <a:pPr lvl="1"/>
            <a:r>
              <a:rPr lang="cs-CZ" dirty="0"/>
              <a:t>I. fáze – novely stávajících zákonů</a:t>
            </a:r>
          </a:p>
          <a:p>
            <a:pPr lvl="1"/>
            <a:r>
              <a:rPr lang="cs-CZ" dirty="0"/>
              <a:t>II. fáze </a:t>
            </a:r>
            <a:r>
              <a:rPr lang="cs-CZ" dirty="0" smtClean="0"/>
              <a:t>- nový </a:t>
            </a:r>
            <a:r>
              <a:rPr lang="cs-CZ" dirty="0"/>
              <a:t>zákon o příjmových daních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Zákon o příjmových daních I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7519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 od března 2011 do července 2011</a:t>
            </a:r>
          </a:p>
          <a:p>
            <a:endParaRPr lang="cs-CZ" dirty="0"/>
          </a:p>
          <a:p>
            <a:r>
              <a:rPr lang="cs-CZ" dirty="0" smtClean="0"/>
              <a:t>novely stávajících zákonů – jedno inkasní místo</a:t>
            </a:r>
          </a:p>
          <a:p>
            <a:endParaRPr lang="cs-CZ" dirty="0" smtClean="0"/>
          </a:p>
          <a:p>
            <a:r>
              <a:rPr lang="cs-CZ" dirty="0" smtClean="0"/>
              <a:t>zákon č. 458/2011 Sb.</a:t>
            </a:r>
          </a:p>
          <a:p>
            <a:endParaRPr lang="cs-CZ" dirty="0"/>
          </a:p>
          <a:p>
            <a:r>
              <a:rPr lang="cs-CZ" dirty="0" smtClean="0"/>
              <a:t>komplexní řešení zdanění loterií a jiných podobných her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6</a:t>
            </a:r>
            <a:r>
              <a:rPr lang="cs-CZ" dirty="0" smtClean="0"/>
              <a:t>. Reformní novela 2013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4079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</a:t>
            </a:r>
            <a:r>
              <a:rPr lang="cs-CZ" dirty="0" smtClean="0"/>
              <a:t>. Zákon o příjmových daních II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Základní informace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Úrovně příjmových daní </a:t>
            </a:r>
            <a:br>
              <a:rPr lang="cs-CZ" dirty="0"/>
            </a:br>
            <a:r>
              <a:rPr lang="cs-CZ" dirty="0"/>
              <a:t>z hlediska stanovení jejich </a:t>
            </a:r>
            <a:r>
              <a:rPr lang="cs-CZ" dirty="0" smtClean="0"/>
              <a:t>základu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Struktura zákona o příjmových </a:t>
            </a:r>
            <a:r>
              <a:rPr lang="cs-CZ" dirty="0" smtClean="0"/>
              <a:t>daních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 smtClean="0"/>
              <a:t>Systém jednotlivých příjmových daních</a:t>
            </a:r>
          </a:p>
          <a:p>
            <a:pPr marL="623887" indent="-514350">
              <a:buFont typeface="+mj-lt"/>
              <a:buAutoNum type="alphaUcPeriod"/>
            </a:pPr>
            <a:endParaRPr lang="cs-CZ" dirty="0" smtClean="0"/>
          </a:p>
          <a:p>
            <a:pPr marL="623887" indent="-514350">
              <a:buFont typeface="+mj-lt"/>
              <a:buAutoNum type="alphaUcPeriod"/>
            </a:pPr>
            <a:endParaRPr lang="cs-CZ" dirty="0" smtClean="0"/>
          </a:p>
          <a:p>
            <a:pPr marL="623887" indent="-514350">
              <a:buFont typeface="+mj-lt"/>
              <a:buAutoNum type="alphaUcPeriod"/>
            </a:pPr>
            <a:endParaRPr lang="cs-CZ" dirty="0" smtClean="0"/>
          </a:p>
        </p:txBody>
      </p:sp>
      <p:sp>
        <p:nvSpPr>
          <p:cNvPr id="9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10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62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Základní informace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zvažován na jaře 2012</a:t>
            </a:r>
          </a:p>
          <a:p>
            <a:endParaRPr lang="cs-CZ" dirty="0"/>
          </a:p>
          <a:p>
            <a:r>
              <a:rPr lang="cs-CZ" dirty="0" smtClean="0"/>
              <a:t>obnovení konceptu zákona o příjmových daních se zohledněním zákona č. 458/2011 Sb.</a:t>
            </a:r>
          </a:p>
          <a:p>
            <a:endParaRPr lang="cs-CZ" dirty="0"/>
          </a:p>
          <a:p>
            <a:r>
              <a:rPr lang="cs-CZ" dirty="0" smtClean="0"/>
              <a:t>zohlednění rekodifikace soukromého práva</a:t>
            </a:r>
          </a:p>
          <a:p>
            <a:r>
              <a:rPr lang="cs-CZ" dirty="0" smtClean="0"/>
              <a:t>nutnost opravy zákona č. 458/2011 Sb.</a:t>
            </a:r>
          </a:p>
        </p:txBody>
      </p:sp>
      <p:sp>
        <p:nvSpPr>
          <p:cNvPr id="9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10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06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27954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B. Úrovně příjmových daní </a:t>
            </a:r>
            <a:br>
              <a:rPr lang="cs-CZ" dirty="0" smtClean="0"/>
            </a:br>
            <a:r>
              <a:rPr lang="cs-CZ" dirty="0" smtClean="0"/>
              <a:t>z hlediska stanovení jejich základu</a:t>
            </a:r>
            <a:endParaRPr lang="cs-CZ" dirty="0"/>
          </a:p>
        </p:txBody>
      </p:sp>
      <p:sp>
        <p:nvSpPr>
          <p:cNvPr id="9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10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58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hmotněprávní </a:t>
            </a:r>
            <a:r>
              <a:rPr lang="cs-CZ" dirty="0"/>
              <a:t>části podle jednotlivých peněžitých plnění</a:t>
            </a:r>
          </a:p>
          <a:p>
            <a:pPr lvl="1"/>
            <a:r>
              <a:rPr lang="cs-CZ" dirty="0" smtClean="0"/>
              <a:t>společná </a:t>
            </a:r>
            <a:r>
              <a:rPr lang="cs-CZ" dirty="0"/>
              <a:t>úprava daní z příjmů v jedné části</a:t>
            </a:r>
          </a:p>
          <a:p>
            <a:r>
              <a:rPr lang="cs-CZ" dirty="0" smtClean="0"/>
              <a:t>procesněprávní </a:t>
            </a:r>
            <a:r>
              <a:rPr lang="cs-CZ" dirty="0"/>
              <a:t>část upravující správu jednotlivých peněžitých plnění</a:t>
            </a:r>
          </a:p>
          <a:p>
            <a:pPr lvl="1"/>
            <a:r>
              <a:rPr lang="cs-CZ" dirty="0" smtClean="0"/>
              <a:t>obecná </a:t>
            </a:r>
            <a:r>
              <a:rPr lang="cs-CZ" dirty="0"/>
              <a:t>část pro všechny příjmové daně a pojistné z úhrnu mezd</a:t>
            </a:r>
          </a:p>
          <a:p>
            <a:pPr lvl="1"/>
            <a:r>
              <a:rPr lang="cs-CZ" dirty="0" smtClean="0"/>
              <a:t>zvláštní </a:t>
            </a:r>
            <a:r>
              <a:rPr lang="cs-CZ" dirty="0"/>
              <a:t>části k jednotlivým příjmovým daním pro fyzické osoby</a:t>
            </a:r>
          </a:p>
          <a:p>
            <a:pPr lvl="1"/>
            <a:r>
              <a:rPr lang="cs-CZ" dirty="0" smtClean="0"/>
              <a:t>zvláštní </a:t>
            </a:r>
            <a:r>
              <a:rPr lang="cs-CZ" dirty="0"/>
              <a:t>část k dani z příjmů právnických osob</a:t>
            </a:r>
          </a:p>
          <a:p>
            <a:pPr lvl="1"/>
            <a:r>
              <a:rPr lang="cs-CZ" dirty="0" smtClean="0"/>
              <a:t>zvláštní </a:t>
            </a:r>
            <a:r>
              <a:rPr lang="cs-CZ" dirty="0"/>
              <a:t>část k pojistnému z úhrnu mezd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</a:t>
            </a:r>
            <a:r>
              <a:rPr lang="cs-CZ" dirty="0" smtClean="0"/>
              <a:t>. Struktura zákona o příjmových daních</a:t>
            </a:r>
            <a:endParaRPr lang="cs-CZ" dirty="0"/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9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5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východiska </a:t>
            </a:r>
            <a:endParaRPr lang="cs-CZ" dirty="0"/>
          </a:p>
          <a:p>
            <a:pPr lvl="1"/>
            <a:r>
              <a:rPr lang="cs-CZ" dirty="0" smtClean="0"/>
              <a:t>pokud </a:t>
            </a:r>
            <a:r>
              <a:rPr lang="cs-CZ" dirty="0"/>
              <a:t>možno stejný systém u všech příjmových daní</a:t>
            </a:r>
          </a:p>
          <a:p>
            <a:pPr lvl="1"/>
            <a:r>
              <a:rPr lang="cs-CZ" dirty="0" smtClean="0"/>
              <a:t>nutnost </a:t>
            </a:r>
            <a:r>
              <a:rPr lang="cs-CZ" dirty="0"/>
              <a:t>promítnutí harmonizace základu daně z příjmů fyzických osob a veřejných pojistných</a:t>
            </a:r>
          </a:p>
          <a:p>
            <a:r>
              <a:rPr lang="cs-CZ" dirty="0" smtClean="0"/>
              <a:t>systém </a:t>
            </a:r>
            <a:r>
              <a:rPr lang="cs-CZ" dirty="0"/>
              <a:t>předmětu a základu daní z </a:t>
            </a:r>
            <a:r>
              <a:rPr lang="cs-CZ" dirty="0" smtClean="0"/>
              <a:t>příjmů</a:t>
            </a:r>
            <a:endParaRPr lang="cs-CZ" dirty="0"/>
          </a:p>
          <a:p>
            <a:r>
              <a:rPr lang="cs-CZ" dirty="0" smtClean="0"/>
              <a:t>systematika </a:t>
            </a:r>
            <a:r>
              <a:rPr lang="cs-CZ" dirty="0"/>
              <a:t>příslušné části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D. Systém jednotlivých příjmových daní</a:t>
            </a:r>
            <a:endParaRPr lang="cs-CZ" dirty="0"/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9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916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dim Boháč\Downloads\03 Příjmy z hlediska konstrukce daně - stávající ZD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32" y="260648"/>
            <a:ext cx="7691440" cy="582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902444" cy="3298378"/>
          </a:xfrm>
        </p:spPr>
        <p:txBody>
          <a:bodyPr>
            <a:normAutofit/>
          </a:bodyPr>
          <a:lstStyle/>
          <a:p>
            <a:r>
              <a:rPr lang="cs-CZ" dirty="0" smtClean="0"/>
              <a:t>Z D P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10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85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dim Boháč\Downloads\01 Příjmy z hlediska konstrukce daně - nový ZP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76" y="436503"/>
            <a:ext cx="6582316" cy="565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902444" cy="3298378"/>
          </a:xfrm>
        </p:spPr>
        <p:txBody>
          <a:bodyPr>
            <a:normAutofit/>
          </a:bodyPr>
          <a:lstStyle/>
          <a:p>
            <a:r>
              <a:rPr lang="cs-CZ" dirty="0" smtClean="0"/>
              <a:t>Z  P</a:t>
            </a:r>
            <a:br>
              <a:rPr lang="cs-CZ" dirty="0" smtClean="0"/>
            </a:br>
            <a:r>
              <a:rPr lang="cs-CZ" dirty="0"/>
              <a:t>D</a:t>
            </a:r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10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464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2" indent="-255588" eaLnBrk="1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cs-CZ" sz="2800" dirty="0"/>
              <a:t>záměr vytvořit nový zákon upravující správu daně z příjmů fyzických osob a veřejná pojistná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400" dirty="0"/>
              <a:t>bude obsahovat společná procesní ustanovení společná pro daň z příjmů fyzických osob a veřejná pojistná, tj. 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dirty="0"/>
              <a:t>pojistné na důchodové pojištění,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dirty="0"/>
              <a:t>pojistné na nemocenské pojištění,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dirty="0"/>
              <a:t>pojistné na (veřejné) zdravotní pojištění,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dirty="0"/>
              <a:t>pojistné na důchodové spoření,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dirty="0"/>
              <a:t>pojistné z úhrnu </a:t>
            </a:r>
            <a:r>
              <a:rPr lang="cs-CZ" sz="2000" dirty="0" smtClean="0"/>
              <a:t>mezd</a:t>
            </a:r>
            <a:endParaRPr lang="cs-CZ" sz="800" dirty="0"/>
          </a:p>
          <a:p>
            <a:pPr lvl="1" eaLnBrk="1" hangingPunct="1">
              <a:lnSpc>
                <a:spcPct val="90000"/>
              </a:lnSpc>
            </a:pPr>
            <a:endParaRPr lang="cs-CZ" sz="2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Nový zákon 2014		1/2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8477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Příjmové daně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Věcný záměr nového zákona o daních z příjmů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Nový zákon o daních z příjmů (NZDP)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Věcný záměr zákona o důchodových daních (ZDD)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Zákon o příjmových daních I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Reformní novela 2013 (zákon č. 458/2011 Sb.)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Zákon o příjmových daních II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Nový zákon 2014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sz="2800" dirty="0" smtClean="0"/>
              <a:t>zákon </a:t>
            </a:r>
            <a:r>
              <a:rPr lang="cs-CZ" sz="2800" dirty="0"/>
              <a:t>č. 586/1992 Sb., o daních z příjmů, zůstane zachován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sz="2200" dirty="0"/>
              <a:t>dojde k vypuštění částí, které se týkají správy daně z příjmů fyzických osob a jejich integraci do nového zákona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sz="2200" dirty="0"/>
              <a:t>procesní ustanovení týkající se ryze daně z příjmů právnických osob zůstanou v zákoně o daních z příjmů</a:t>
            </a:r>
          </a:p>
          <a:p>
            <a:pPr lvl="2" eaLnBrk="1" hangingPunct="1">
              <a:lnSpc>
                <a:spcPct val="110000"/>
              </a:lnSpc>
              <a:spcBef>
                <a:spcPts val="600"/>
              </a:spcBef>
            </a:pPr>
            <a:endParaRPr lang="cs-CZ" sz="800" dirty="0"/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sz="2800" dirty="0"/>
              <a:t>možnost integrace hmotněprávní úpravy všech veřejných pojistných = nahrazení zákonů:</a:t>
            </a:r>
            <a:r>
              <a:rPr lang="cs-CZ" sz="2400" dirty="0"/>
              <a:t>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sz="2000" dirty="0"/>
              <a:t>589/1992 Sb., o pojistném na sociální zabezpečení a příspěvku na státní politiku zaměstnanosti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sz="2000" dirty="0"/>
              <a:t>592/1992 Sb., o pojistném na všeobecné zdravotní pojištění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sz="2000" dirty="0"/>
              <a:t>nového zákona o pojistném na důchodové spoření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endParaRPr lang="cs-CZ" sz="1000" dirty="0"/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cs-CZ" sz="2800" dirty="0"/>
              <a:t>nutno vyřešit vztah k daňovému řádu</a:t>
            </a:r>
            <a:r>
              <a:rPr lang="cs-CZ" sz="2200" dirty="0"/>
              <a:t> (zejm. § 233 an.)</a:t>
            </a:r>
          </a:p>
          <a:p>
            <a:pPr>
              <a:lnSpc>
                <a:spcPct val="110000"/>
              </a:lnSpc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Nový zákon 2014		2/2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09213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xfrm>
            <a:off x="500034" y="22860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dirty="0" smtClean="0">
                <a:effectLst/>
                <a:latin typeface="Arial" charset="0"/>
              </a:rPr>
              <a:t>Děkuji za pozornost !</a:t>
            </a: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Příjmové daně			1/2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3617760"/>
              </p:ext>
            </p:extLst>
          </p:nvPr>
        </p:nvGraphicFramePr>
        <p:xfrm>
          <a:off x="539552" y="1268760"/>
          <a:ext cx="81369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7952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současná právní úprava</a:t>
            </a:r>
          </a:p>
          <a:p>
            <a:pPr lvl="1"/>
            <a:r>
              <a:rPr lang="cs-CZ" dirty="0" smtClean="0"/>
              <a:t>č</a:t>
            </a:r>
            <a:r>
              <a:rPr lang="cs-CZ" dirty="0"/>
              <a:t>. 586/1992 Sb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č</a:t>
            </a:r>
            <a:r>
              <a:rPr lang="cs-CZ" dirty="0"/>
              <a:t>. 589/1992 </a:t>
            </a:r>
            <a:r>
              <a:rPr lang="cs-CZ" dirty="0" smtClean="0"/>
              <a:t>Sb.</a:t>
            </a:r>
          </a:p>
          <a:p>
            <a:pPr lvl="1"/>
            <a:r>
              <a:rPr lang="cs-CZ" dirty="0" smtClean="0"/>
              <a:t>č</a:t>
            </a:r>
            <a:r>
              <a:rPr lang="cs-CZ" dirty="0"/>
              <a:t>. 592/1992 </a:t>
            </a:r>
            <a:r>
              <a:rPr lang="cs-CZ" dirty="0" smtClean="0"/>
              <a:t>Sb.</a:t>
            </a:r>
          </a:p>
          <a:p>
            <a:pPr lvl="1"/>
            <a:r>
              <a:rPr lang="cs-CZ" dirty="0" smtClean="0"/>
              <a:t>návrh zákona o </a:t>
            </a:r>
            <a:r>
              <a:rPr lang="cs-CZ" dirty="0"/>
              <a:t>pojistném na důchodové </a:t>
            </a:r>
            <a:r>
              <a:rPr lang="cs-CZ" dirty="0" smtClean="0"/>
              <a:t>spoření</a:t>
            </a:r>
          </a:p>
          <a:p>
            <a:pPr lvl="1"/>
            <a:r>
              <a:rPr lang="cs-CZ" dirty="0" smtClean="0"/>
              <a:t>č</a:t>
            </a:r>
            <a:r>
              <a:rPr lang="cs-CZ" dirty="0"/>
              <a:t>. 357/1992 </a:t>
            </a:r>
            <a:r>
              <a:rPr lang="cs-CZ" dirty="0" smtClean="0"/>
              <a:t>Sb.</a:t>
            </a:r>
          </a:p>
          <a:p>
            <a:pPr lvl="1"/>
            <a:r>
              <a:rPr lang="cs-CZ" dirty="0" smtClean="0"/>
              <a:t>č</a:t>
            </a:r>
            <a:r>
              <a:rPr lang="cs-CZ" dirty="0"/>
              <a:t>. 593/1992 Sb.</a:t>
            </a:r>
          </a:p>
          <a:p>
            <a:endParaRPr lang="cs-CZ" dirty="0" smtClean="0"/>
          </a:p>
          <a:p>
            <a:r>
              <a:rPr lang="cs-CZ" dirty="0" smtClean="0"/>
              <a:t>nesystémová </a:t>
            </a:r>
            <a:r>
              <a:rPr lang="cs-CZ" dirty="0"/>
              <a:t>struktura zákonů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/>
          <a:lstStyle/>
          <a:p>
            <a:r>
              <a:rPr lang="cs-CZ" dirty="0" smtClean="0"/>
              <a:t>1. Příjmové daně			2/2</a:t>
            </a:r>
            <a:endParaRPr lang="cs-CZ" dirty="0"/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9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1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525962"/>
          </a:xfrm>
        </p:spPr>
        <p:txBody>
          <a:bodyPr/>
          <a:lstStyle/>
          <a:p>
            <a:r>
              <a:rPr lang="cs-CZ" dirty="0" smtClean="0"/>
              <a:t>usnesení vlády č</a:t>
            </a:r>
            <a:r>
              <a:rPr lang="cs-CZ" dirty="0"/>
              <a:t>. 531 z 23. května </a:t>
            </a:r>
            <a:r>
              <a:rPr lang="cs-CZ" dirty="0" smtClean="0"/>
              <a:t>2007</a:t>
            </a:r>
          </a:p>
          <a:p>
            <a:pPr lvl="1"/>
            <a:r>
              <a:rPr lang="cs-CZ" dirty="0" smtClean="0"/>
              <a:t>vláda uložila ministru financí zpracovat </a:t>
            </a:r>
            <a:r>
              <a:rPr lang="cs-CZ" dirty="0"/>
              <a:t>a vládě předložit do 31. prosince 2008 návrh nového zákona o daních z příjmů s cílem jeho výrazného zjednodušení </a:t>
            </a:r>
            <a:endParaRPr lang="cs-CZ" dirty="0" smtClean="0"/>
          </a:p>
          <a:p>
            <a:r>
              <a:rPr lang="cs-CZ" dirty="0" smtClean="0"/>
              <a:t>předložen na konci roku 2008</a:t>
            </a:r>
          </a:p>
          <a:p>
            <a:endParaRPr lang="cs-CZ" dirty="0"/>
          </a:p>
          <a:p>
            <a:r>
              <a:rPr lang="cs-CZ" dirty="0" smtClean="0"/>
              <a:t>stažen při projednávání v komisích LRV </a:t>
            </a:r>
            <a:br>
              <a:rPr lang="cs-CZ" dirty="0" smtClean="0"/>
            </a:br>
            <a:r>
              <a:rPr lang="cs-CZ" dirty="0" smtClean="0"/>
              <a:t>v lednu 2009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Věcný záměr zákona o daních </a:t>
            </a:r>
            <a:br>
              <a:rPr lang="cs-CZ" dirty="0" smtClean="0"/>
            </a:br>
            <a:r>
              <a:rPr lang="cs-CZ" dirty="0" smtClean="0"/>
              <a:t>z příjmů					1/2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6238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525962"/>
          </a:xfrm>
        </p:spPr>
        <p:txBody>
          <a:bodyPr/>
          <a:lstStyle/>
          <a:p>
            <a:r>
              <a:rPr lang="cs-CZ" dirty="0" smtClean="0"/>
              <a:t>jeden zákon upravující daně z příjmů</a:t>
            </a:r>
          </a:p>
          <a:p>
            <a:endParaRPr lang="cs-CZ" dirty="0"/>
          </a:p>
          <a:p>
            <a:r>
              <a:rPr lang="cs-CZ" dirty="0" smtClean="0"/>
              <a:t>integrace zákona o rezervách, daně darovací a daně dědické</a:t>
            </a:r>
          </a:p>
          <a:p>
            <a:endParaRPr lang="cs-CZ" dirty="0"/>
          </a:p>
          <a:p>
            <a:r>
              <a:rPr lang="cs-CZ" dirty="0" smtClean="0"/>
              <a:t>zrušení daně z převodu nemovitostí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Věcný záměr zákona o daních </a:t>
            </a:r>
            <a:br>
              <a:rPr lang="cs-CZ" dirty="0" smtClean="0"/>
            </a:br>
            <a:r>
              <a:rPr lang="cs-CZ" dirty="0" smtClean="0"/>
              <a:t>z příjmů					2/2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2605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525962"/>
          </a:xfrm>
        </p:spPr>
        <p:txBody>
          <a:bodyPr/>
          <a:lstStyle/>
          <a:p>
            <a:r>
              <a:rPr lang="cs-CZ" dirty="0" smtClean="0"/>
              <a:t>tvorba paragrafovaného znění</a:t>
            </a:r>
          </a:p>
          <a:p>
            <a:endParaRPr lang="cs-CZ" dirty="0" smtClean="0"/>
          </a:p>
          <a:p>
            <a:r>
              <a:rPr lang="cs-CZ" dirty="0" smtClean="0"/>
              <a:t>od listopadu 2008 do dubna 2010 </a:t>
            </a:r>
          </a:p>
          <a:p>
            <a:endParaRPr lang="cs-CZ" dirty="0" smtClean="0"/>
          </a:p>
          <a:p>
            <a:r>
              <a:rPr lang="cs-CZ" dirty="0" smtClean="0"/>
              <a:t>základ neschválený věcný záměr zákona o daních z příjmů</a:t>
            </a:r>
          </a:p>
          <a:p>
            <a:endParaRPr lang="cs-CZ" dirty="0" smtClean="0"/>
          </a:p>
          <a:p>
            <a:r>
              <a:rPr lang="cs-CZ" dirty="0" smtClean="0"/>
              <a:t>těžiště práce – tzv. skupina PS1 (odborníci z řad MF, akademické sféry a praxe)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Nový zákon o daních z příjmů (NZDP)						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18681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usnesení vlády č. 280 ze dne 19. dubna </a:t>
            </a:r>
            <a:r>
              <a:rPr lang="cs-CZ" dirty="0" smtClean="0"/>
              <a:t>2010</a:t>
            </a:r>
          </a:p>
          <a:p>
            <a:pPr lvl="1"/>
            <a:r>
              <a:rPr lang="cs-CZ" dirty="0" smtClean="0"/>
              <a:t>uloženo ministrovi </a:t>
            </a:r>
            <a:r>
              <a:rPr lang="cs-CZ" dirty="0"/>
              <a:t>financí, ministrovi práce a sociálních věcí a ministrovi zdravotnictví </a:t>
            </a:r>
            <a:r>
              <a:rPr lang="cs-CZ" dirty="0" smtClean="0"/>
              <a:t>vypracovat </a:t>
            </a:r>
            <a:r>
              <a:rPr lang="cs-CZ" dirty="0"/>
              <a:t>věcný záměr zákona o daních z příjmů, pojistném na sociální pojištění a pojistném na veřejné zdravotní </a:t>
            </a:r>
            <a:r>
              <a:rPr lang="cs-CZ" dirty="0" smtClean="0"/>
              <a:t>pojištění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práce od září 2010 do prosince 2010</a:t>
            </a:r>
          </a:p>
          <a:p>
            <a:pPr lvl="1"/>
            <a:r>
              <a:rPr lang="cs-CZ" dirty="0" smtClean="0"/>
              <a:t>novela č. 346/2010 Sb.</a:t>
            </a:r>
          </a:p>
          <a:p>
            <a:pPr lvl="1"/>
            <a:r>
              <a:rPr lang="cs-CZ" dirty="0" smtClean="0"/>
              <a:t>rozhodnuto psát přímo paragrafované znění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Věcný záměr zákona o důchodových daních (ZDD)	   1/2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2444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nutnost spolupráce s MPSV a </a:t>
            </a:r>
            <a:r>
              <a:rPr lang="cs-CZ" dirty="0" err="1" smtClean="0"/>
              <a:t>MZd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rozšíření koncepčních otázek právní úpravy daní z příjmů o koncepční otázky </a:t>
            </a:r>
            <a:r>
              <a:rPr lang="cs-CZ" dirty="0" smtClean="0"/>
              <a:t>pojistných</a:t>
            </a:r>
          </a:p>
          <a:p>
            <a:endParaRPr lang="cs-CZ" dirty="0"/>
          </a:p>
          <a:p>
            <a:r>
              <a:rPr lang="cs-CZ" dirty="0" smtClean="0"/>
              <a:t>nutnost zpracování RIA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Věcný záměr zákona o důchodových daních (ZDD)	   2/2</a:t>
            </a:r>
            <a:endParaRPr lang="cs-CZ" dirty="0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4500563" y="6218148"/>
            <a:ext cx="442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cs-CZ" sz="1400" dirty="0" smtClean="0">
              <a:latin typeface="Lucida Sans Unicode" pitchFamily="34" charset="0"/>
            </a:endParaRPr>
          </a:p>
          <a:p>
            <a:pPr algn="r"/>
            <a:r>
              <a:rPr lang="cs-CZ" sz="1400" dirty="0" smtClean="0">
                <a:latin typeface="Lucida Sans Unicode" pitchFamily="34" charset="0"/>
              </a:rPr>
              <a:t>Nový zákon v oblasti příjmových daní</a:t>
            </a:r>
            <a:endParaRPr lang="cs-CZ" sz="1400" dirty="0">
              <a:latin typeface="Lucida Sans Unicode" pitchFamily="34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6485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KPMGMW3Language xmlns="http://schemas.microsoft.com/sharepoint/v3">Czech</KPMGMW3Language>
    <KPMGMW3IndustrySectorSubSectorSelection xmlns="http://schemas.microsoft.com/sharepoint/v3/fields" xsi:nil="true"/>
    <KPMGMW3FunctionSelection xmlns="http://schemas.microsoft.com/sharepoint/v3/fields">;#Tax;;;#;#;#</KPMGMW3FunctionSelection>
    <KPMGMW3DocumentType xmlns="http://schemas.microsoft.com/sharepoint/v3/fields">None Selected</KPMGMW3DocumentType>
    <KPMGMW3Geography xmlns="http://schemas.microsoft.com/sharepoint/v3">;#Czech Republic;#</KPMGMW3Geography>
    <Meeting_x0020_Date xmlns="f3906b6a-9c46-4128-a461-52bd50ed2358">2012-05-21T23:00:00+00:00</Meeting_x0020_Date>
    <Publication_x0020_Date xmlns="3f2f1d6e-4264-4a1d-bdd7-316064c8e9d6" xsi:nil="true"/>
    <Tema xmlns="f3906b6a-9c46-4128-a461-52bd50ed2358" xsi:nil="true"/>
    <KPMGMW3Function xmlns="http://schemas.microsoft.com/sharepoint/v3/fields">Tax;</KPMGMW3Function>
    <Internal_x0020_Presentations_x0020_Category xmlns="0713cb17-e4d4-40a9-adff-425cceac341b">IFA</Internal_x0020_Presentations_x0020_Category>
  </documentManagement>
</p:properties>
</file>

<file path=customXml/item2.xml><?xml version="1.0" encoding="utf-8"?>
<?mso-contentType ?>
<spe:Receivers xmlns:spe="http://schemas.microsoft.com/sharepoint/events">
  <Receiver>
    <Name>Add Required Values.</Name>
    <Type>10001</Type>
    <SequenceNumber>200</SequenceNumber>
    <Assembly>KPMG.ItsGlobal.MW3.EventHandlers.Document_CheckIn, Version=1.0.0.0, Culture=neutral, PublicKeyToken=0a27d48d2dcadcba</Assembly>
    <Class>KPMG.ItsGlobal.MW3.EventHandlers.Document_CheckIn.Document_EventReceiver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D0039BA301E706AF348BD64E2ED03E5640D0041670779017C8D43BB2CF33FDDC9D831" ma:contentTypeVersion="43" ma:contentTypeDescription="use for storing presenations documents and pdfs within CZ tax site" ma:contentTypeScope="" ma:versionID="edf67e8d0829e955ec3e7078cf04cd85">
  <xsd:schema xmlns:xsd="http://www.w3.org/2001/XMLSchema" xmlns:p="http://schemas.microsoft.com/office/2006/metadata/properties" xmlns:ns1="http://schemas.microsoft.com/sharepoint/v3" xmlns:ns2="http://schemas.microsoft.com/sharepoint/v3/fields" xmlns:ns3="0713cb17-e4d4-40a9-adff-425cceac341b" xmlns:ns4="f3906b6a-9c46-4128-a461-52bd50ed2358" xmlns:ns5="3f2f1d6e-4264-4a1d-bdd7-316064c8e9d6" targetNamespace="http://schemas.microsoft.com/office/2006/metadata/properties" ma:root="true" ma:fieldsID="8d779525a5908b839a9e1b5407128613" ns1:_="" ns2:_="" ns3:_="" ns4:_="" ns5:_="">
    <xsd:import namespace="http://schemas.microsoft.com/sharepoint/v3"/>
    <xsd:import namespace="http://schemas.microsoft.com/sharepoint/v3/fields"/>
    <xsd:import namespace="0713cb17-e4d4-40a9-adff-425cceac341b"/>
    <xsd:import namespace="f3906b6a-9c46-4128-a461-52bd50ed2358"/>
    <xsd:import namespace="3f2f1d6e-4264-4a1d-bdd7-316064c8e9d6"/>
    <xsd:element name="properties">
      <xsd:complexType>
        <xsd:sequence>
          <xsd:element name="documentManagement">
            <xsd:complexType>
              <xsd:all>
                <xsd:element ref="ns2:KPMGMW3DocumentType"/>
                <xsd:element ref="ns2:KPMGMW3FunctionSelection" minOccurs="0"/>
                <xsd:element ref="ns2:KPMGMW3IndustrySectorSubSectorSelection" minOccurs="0"/>
                <xsd:element ref="ns1:KPMGMW3Language"/>
                <xsd:element ref="ns1:KPMGMW3Geography"/>
                <xsd:element ref="ns3:Internal_x0020_Presentations_x0020_Category" minOccurs="0"/>
                <xsd:element ref="ns4:Meeting_x0020_Date" minOccurs="0"/>
                <xsd:element ref="ns5:Publication_x0020_Date" minOccurs="0"/>
                <xsd:element ref="ns4:Tema" minOccurs="0"/>
                <xsd:element ref="ns2:KPMGMW3SubService" minOccurs="0"/>
                <xsd:element ref="ns2:KPMGMW3Function" minOccurs="0"/>
                <xsd:element ref="ns2:KPMGMW3Service" minOccurs="0"/>
                <xsd:element ref="ns2:KPMGMW3SubSector" minOccurs="0"/>
                <xsd:element ref="ns2:KPMGMW3Sec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KPMGMW3Language" ma:index="6" ma:displayName="Language" ma:description="Identifies the language of the resource" ma:internalName="KPMGMW3Language">
      <xsd:simpleType>
        <xsd:restriction base="dms:Unknown"/>
      </xsd:simpleType>
    </xsd:element>
    <xsd:element name="KPMGMW3Geography" ma:index="7" ma:displayName="Geographic coverage" ma:description="Primary Region, Country or Countries this item applies to." ma:internalName="KPMGMW3Geography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KPMGMW3DocumentType" ma:index="3" ma:displayName="Document Type" ma:description="Identifies the nature of the resource in terms of its role in a business process" ma:internalName="KPMGMW3DocumentType" ma:readOnly="false">
      <xsd:simpleType>
        <xsd:restriction base="dms:Unknown"/>
      </xsd:simpleType>
    </xsd:element>
    <xsd:element name="KPMGMW3FunctionSelection" ma:index="4" nillable="true" ma:displayName="Function/Service/SubService Selection" ma:description="Function/Service/SubService Selection" ma:internalName="KPMGMW3FunctionSelection" ma:readOnly="false">
      <xsd:simpleType>
        <xsd:restriction base="dms:Unknown"/>
      </xsd:simpleType>
    </xsd:element>
    <xsd:element name="KPMGMW3IndustrySectorSubSectorSelection" ma:index="5" nillable="true" ma:displayName="Industry Sector/SubSector Selection" ma:description="Industry Multi Selection Sector/SubSector Selection" ma:internalName="KPMGMW3IndustrySectorSubSectorSelection">
      <xsd:simpleType>
        <xsd:restriction base="dms:Unknown"/>
      </xsd:simpleType>
    </xsd:element>
    <xsd:element name="KPMGMW3SubService" ma:index="16" nillable="true" ma:displayName="Sub Service" ma:description="Identifies the KPMG sub service which is discussed or targeted in this folder" ma:internalName="KPMGMW3SubService" ma:readOnly="true">
      <xsd:simpleType>
        <xsd:restriction base="dms:Text"/>
      </xsd:simpleType>
    </xsd:element>
    <xsd:element name="KPMGMW3Function" ma:index="18" nillable="true" ma:displayName="Function" ma:description="Function" ma:internalName="KPMGMW3Function" ma:readOnly="true">
      <xsd:simpleType>
        <xsd:restriction base="dms:Text"/>
      </xsd:simpleType>
    </xsd:element>
    <xsd:element name="KPMGMW3Service" ma:index="20" nillable="true" ma:displayName="Service" ma:description="Identifies the KPMG service which is discussed or targeted in this folder" ma:internalName="KPMGMW3Service" ma:readOnly="true">
      <xsd:simpleType>
        <xsd:restriction base="dms:Text"/>
      </xsd:simpleType>
    </xsd:element>
    <xsd:element name="KPMGMW3SubSector" ma:index="23" nillable="true" ma:displayName="Sub Sector" ma:description="Sub Sector" ma:internalName="KPMGMW3SubSector" ma:readOnly="true">
      <xsd:simpleType>
        <xsd:restriction base="dms:Text"/>
      </xsd:simpleType>
    </xsd:element>
    <xsd:element name="KPMGMW3Sector" ma:index="24" nillable="true" ma:displayName="Sector" ma:description="Sector" ma:internalName="KPMGMW3Sector" ma:readOnly="tru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0713cb17-e4d4-40a9-adff-425cceac341b" elementFormDefault="qualified">
    <xsd:import namespace="http://schemas.microsoft.com/office/2006/documentManagement/types"/>
    <xsd:element name="Internal_x0020_Presentations_x0020_Category" ma:index="10" nillable="true" ma:displayName="Internal Presentation Tax Category" ma:description="specify to which category does the internal presentation belongs" ma:format="Dropdown" ma:internalName="Internal_x0020_Presentations_x0020_Category">
      <xsd:simpleType>
        <xsd:restriction base="dms:Choice">
          <xsd:enumeration value="ATR"/>
          <xsd:enumeration value="Cesko_slovenske forum 2010"/>
          <xsd:enumeration value="Danova rana"/>
          <xsd:enumeration value="Danova reforma"/>
          <xsd:enumeration value="Danovy rad"/>
          <xsd:enumeration value="Datove schranky"/>
          <xsd:enumeration value="DPH"/>
          <xsd:enumeration value="EU"/>
          <xsd:enumeration value="Fuze, premeny"/>
          <xsd:enumeration value="Group meeting"/>
          <xsd:enumeration value="IFA"/>
          <xsd:enumeration value="IFRS a dane 2010"/>
          <xsd:enumeration value="Nizka kapitalizace"/>
          <xsd:enumeration value="Noví asistenti"/>
          <xsd:enumeration value="Skoleni Nesrovnal"/>
          <xsd:enumeration value="Socialní a zdravotni pojisteni"/>
          <xsd:enumeration value="Tax Planning Strategies: US and Europe"/>
          <xsd:enumeration value="Transfer Pricing"/>
          <xsd:enumeration value="Zdanovani zamestnancu"/>
          <xsd:enumeration value="Zdroje, vyhledavani"/>
          <xsd:enumeration value="Ostatni"/>
        </xsd:restriction>
      </xsd:simpleType>
    </xsd:element>
  </xsd:schema>
  <xsd:schema xmlns:xsd="http://www.w3.org/2001/XMLSchema" xmlns:dms="http://schemas.microsoft.com/office/2006/documentManagement/types" targetNamespace="f3906b6a-9c46-4128-a461-52bd50ed2358" elementFormDefault="qualified">
    <xsd:import namespace="http://schemas.microsoft.com/office/2006/documentManagement/types"/>
    <xsd:element name="Meeting_x0020_Date" ma:index="11" nillable="true" ma:displayName="Meeting Date" ma:description="specify the meeting date DD/MM/YYYY." ma:format="DateOnly" ma:internalName="Meeting_x0020_Date">
      <xsd:simpleType>
        <xsd:restriction base="dms:DateTime"/>
      </xsd:simpleType>
    </xsd:element>
    <xsd:element name="Tema" ma:index="13" nillable="true" ma:displayName="Tema" ma:description="téma prezentace" ma:internalName="Tem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3f2f1d6e-4264-4a1d-bdd7-316064c8e9d6" elementFormDefault="qualified">
    <xsd:import namespace="http://schemas.microsoft.com/office/2006/documentManagement/types"/>
    <xsd:element name="Publication_x0020_Date" ma:index="12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74CF9A-1FDF-4275-A837-FB2EA890B297}"/>
</file>

<file path=customXml/itemProps2.xml><?xml version="1.0" encoding="utf-8"?>
<ds:datastoreItem xmlns:ds="http://schemas.openxmlformats.org/officeDocument/2006/customXml" ds:itemID="{4CBB153B-8148-46E9-AD57-2ABA8B7F5319}"/>
</file>

<file path=customXml/itemProps3.xml><?xml version="1.0" encoding="utf-8"?>
<ds:datastoreItem xmlns:ds="http://schemas.openxmlformats.org/officeDocument/2006/customXml" ds:itemID="{831DF0B7-8EC5-47C2-B88E-7913D68092BB}"/>
</file>

<file path=customXml/itemProps4.xml><?xml version="1.0" encoding="utf-8"?>
<ds:datastoreItem xmlns:ds="http://schemas.openxmlformats.org/officeDocument/2006/customXml" ds:itemID="{2CA111E9-13D1-4DF3-95C7-5AAE3CF90FC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1869</TotalTime>
  <Words>882</Words>
  <Application>Microsoft Office PowerPoint</Application>
  <PresentationFormat>Předvádění na obrazovce (4:3)</PresentationFormat>
  <Paragraphs>217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Shluk</vt:lpstr>
      <vt:lpstr> Nový zákon v oblasti příjmových daní</vt:lpstr>
      <vt:lpstr>Osnova</vt:lpstr>
      <vt:lpstr>1. Příjmové daně   1/2</vt:lpstr>
      <vt:lpstr>1. Příjmové daně   2/2</vt:lpstr>
      <vt:lpstr>2. Věcný záměr zákona o daních  z příjmů     1/2</vt:lpstr>
      <vt:lpstr>2. Věcný záměr zákona o daních  z příjmů     2/2</vt:lpstr>
      <vt:lpstr>3. Nový zákon o daních z příjmů (NZDP)      </vt:lpstr>
      <vt:lpstr>4. Věcný záměr zákona o důchodových daních (ZDD)    1/2</vt:lpstr>
      <vt:lpstr>4. Věcný záměr zákona o důchodových daních (ZDD)    2/2</vt:lpstr>
      <vt:lpstr>5. Zákon o příjmových daních I</vt:lpstr>
      <vt:lpstr>6. Reformní novela 2013</vt:lpstr>
      <vt:lpstr>7. Zákon o příjmových daních II</vt:lpstr>
      <vt:lpstr>A. Základní informace</vt:lpstr>
      <vt:lpstr>B. Úrovně příjmových daní  z hlediska stanovení jejich základu</vt:lpstr>
      <vt:lpstr>C. Struktura zákona o příjmových daních</vt:lpstr>
      <vt:lpstr>D. Systém jednotlivých příjmových daní</vt:lpstr>
      <vt:lpstr>Z D P</vt:lpstr>
      <vt:lpstr>Z  P D</vt:lpstr>
      <vt:lpstr>8. Nový zákon 2014  1/2</vt:lpstr>
      <vt:lpstr>8. Nový zákon 2014  2/2</vt:lpstr>
      <vt:lpstr>Děkuji za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zákon v oblasti příjmových daní</dc:title>
  <dc:creator>Boháč, Radim</dc:creator>
  <cp:lastModifiedBy>Radim Boháč</cp:lastModifiedBy>
  <cp:revision>249</cp:revision>
  <dcterms:created xsi:type="dcterms:W3CDTF">2010-01-10T10:53:02Z</dcterms:created>
  <dcterms:modified xsi:type="dcterms:W3CDTF">2012-05-21T16:58:18Z</dcterms:modified>
  <cp:contentType>Presentation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0x01010D0039BA301E706AF348BD64E2ED03E5640D0041670779017C8D43BB2CF33FDDC9D831</vt:lpwstr>
  </property>
  <property fmtid="{D5CDD505-2E9C-101B-9397-08002B2CF9AE}" pid="3" name="Order">
    <vt:r8>48100</vt:r8>
  </property>
  <property fmtid="{D5CDD505-2E9C-101B-9397-08002B2CF9AE}" pid="4" name="Internal Presentations Category">
    <vt:lpwstr>IFA</vt:lpwstr>
  </property>
  <property fmtid="{D5CDD505-2E9C-101B-9397-08002B2CF9AE}" pid="5" name="Year0">
    <vt:lpwstr>2012</vt:lpwstr>
  </property>
</Properties>
</file>