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1"/>
  </p:notesMasterIdLst>
  <p:sldIdLst>
    <p:sldId id="256" r:id="rId2"/>
    <p:sldId id="599" r:id="rId3"/>
    <p:sldId id="600" r:id="rId4"/>
    <p:sldId id="604" r:id="rId5"/>
    <p:sldId id="606" r:id="rId6"/>
    <p:sldId id="601" r:id="rId7"/>
    <p:sldId id="602" r:id="rId8"/>
    <p:sldId id="603" r:id="rId9"/>
    <p:sldId id="579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FD4443E-F989-4FC4-A0C8-D5A2AF1F390B}" styleName="Tmavý styl 1 – zvýraznění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9447594-A350-4484-B0A1-8A0798B45D89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8CFD6F-C5EE-4F2C-8F0A-EFC9B1313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474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B60BFC5-15FD-46E4-8454-54278359D68B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74E4BFC-5092-442E-BCF1-4805584DC7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4393-F5F1-4DF6-8B79-D44F6C06348B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24761-EFAF-4FBE-906B-7F24CC3E6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803FA-178C-426A-A1AF-B8111F8C75F5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6022E-E527-4CF9-A71D-77FEC8CD3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99DE2-D861-43D4-9FCB-D02978C1B02C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9F9B1-4AE0-464B-990F-8A5682A497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A51B73-622A-4C40-9CDF-8DB92FE4EF9B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0C18E8-F14E-44B4-9EDC-D7601FF744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EFE2F3-600E-4046-88EB-36C24C06DAE8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4B66FB-F0DF-489C-90BB-D26B2107AE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0975D9-B63A-46F0-A566-312B0582A44C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DAE20B-2B2C-4B8C-9ABF-66522BC54F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26CDFD-7C9C-4B0F-9BC2-8BC2B9BDD27E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1F0BC1-40D5-4866-8A54-17CEFD091D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DD1A5-0A63-4B98-A370-03B97153205B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E7A2A-5BFB-447F-A3A3-8CA2CB5345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71DB67-6FCD-4B0C-9B69-43C571D6C96E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6C4AFE-D5D6-48CE-BF54-2EC141960B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F09E80A-9817-43EC-B205-7446FFF45AB5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9F6915B-880E-4143-8F38-1558765033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D4136CD-3E88-4CB2-ABE6-42D3CE15BF73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C293FD4-158D-4897-9621-85055E5B0D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7" r:id="rId2"/>
    <p:sldLayoutId id="2147483889" r:id="rId3"/>
    <p:sldLayoutId id="2147483890" r:id="rId4"/>
    <p:sldLayoutId id="2147483891" r:id="rId5"/>
    <p:sldLayoutId id="2147483892" r:id="rId6"/>
    <p:sldLayoutId id="2147483886" r:id="rId7"/>
    <p:sldLayoutId id="2147483893" r:id="rId8"/>
    <p:sldLayoutId id="2147483894" r:id="rId9"/>
    <p:sldLayoutId id="2147483885" r:id="rId10"/>
    <p:sldLayoutId id="21474838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2439378"/>
          </a:xfrm>
        </p:spPr>
        <p:txBody>
          <a:bodyPr>
            <a:noAutofit/>
          </a:bodyPr>
          <a:lstStyle/>
          <a:p>
            <a:r>
              <a:rPr lang="cs-CZ" sz="6000" b="0" dirty="0"/>
              <a:t/>
            </a:r>
            <a:br>
              <a:rPr lang="cs-CZ" sz="6000" b="0" dirty="0"/>
            </a:br>
            <a:r>
              <a:rPr lang="cs-CZ" sz="6000" b="0" dirty="0" smtClean="0"/>
              <a:t>Pojistné na </a:t>
            </a:r>
            <a:br>
              <a:rPr lang="cs-CZ" sz="6000" b="0" dirty="0" smtClean="0"/>
            </a:br>
            <a:r>
              <a:rPr lang="cs-CZ" sz="6000" b="0" dirty="0" smtClean="0"/>
              <a:t>důchodové spoření</a:t>
            </a:r>
            <a:endParaRPr lang="cs-CZ" sz="6000" b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5576" y="3933056"/>
            <a:ext cx="760119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Lucida Sans Unicode" pitchFamily="34" charset="0"/>
              </a:rPr>
              <a:t>Mgr. Karel Šimek, JUDr. Radim Boháč,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9563" y="5949950"/>
            <a:ext cx="7200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800" dirty="0" smtClean="0">
                <a:solidFill>
                  <a:schemeClr val="bg1"/>
                </a:solidFill>
              </a:rPr>
              <a:t>22. </a:t>
            </a:r>
            <a:r>
              <a:rPr lang="cs-CZ" sz="2800" dirty="0">
                <a:solidFill>
                  <a:schemeClr val="bg1"/>
                </a:solidFill>
              </a:rPr>
              <a:t>května 2012 – </a:t>
            </a:r>
            <a:r>
              <a:rPr lang="cs-CZ" sz="2800" dirty="0" smtClean="0">
                <a:solidFill>
                  <a:schemeClr val="bg1"/>
                </a:solidFill>
              </a:rPr>
              <a:t>IFA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lphaUcPeriod"/>
            </a:pPr>
            <a:r>
              <a:rPr lang="cs-CZ" dirty="0" smtClean="0"/>
              <a:t>Legislativní řešení</a:t>
            </a:r>
          </a:p>
          <a:p>
            <a:pPr marL="623887" indent="-514350">
              <a:buFont typeface="+mj-lt"/>
              <a:buAutoNum type="alphaUcPeriod"/>
            </a:pPr>
            <a:r>
              <a:rPr lang="cs-CZ" dirty="0" smtClean="0"/>
              <a:t>Hmotněprávní úprava </a:t>
            </a:r>
          </a:p>
          <a:p>
            <a:pPr marL="623887" indent="-514350">
              <a:buFont typeface="+mj-lt"/>
              <a:buAutoNum type="alphaUcPeriod"/>
            </a:pPr>
            <a:r>
              <a:rPr lang="cs-CZ" dirty="0" smtClean="0"/>
              <a:t>Procesní dopady</a:t>
            </a:r>
          </a:p>
          <a:p>
            <a:pPr marL="623887" indent="-514350">
              <a:buFont typeface="+mj-lt"/>
              <a:buAutoNum type="alphaUcPeriod"/>
            </a:pPr>
            <a:r>
              <a:rPr lang="cs-CZ" dirty="0" smtClean="0"/>
              <a:t>Kompetenční dopady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6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Pojistné na důchodové spoření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7051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74062" cy="4968875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800" dirty="0" smtClean="0"/>
              <a:t>dosavadní realizace zákonem č. 426/2011 Sb. a č. 428/2011 Sb.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sz="2400" dirty="0" smtClean="0"/>
              <a:t>nedostatečné, nedomyšlené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sz="2400" dirty="0" smtClean="0"/>
              <a:t>absentuje úprava inkasa a převodu finančních prostředků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cs-CZ" sz="800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800" dirty="0" smtClean="0"/>
              <a:t>nový zákon o pojistném na důchodové spoření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sz="2400" dirty="0" smtClean="0"/>
              <a:t>cíl – zajistit funkčnost celého systému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sz="2400" dirty="0" smtClean="0"/>
              <a:t>účinnost 1. ledna 2013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sz="2400" dirty="0" smtClean="0"/>
              <a:t>v současné době projednáván vládou (23. 5.)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sz="2400" dirty="0"/>
              <a:t>zavádí nový typ peněžitého </a:t>
            </a:r>
            <a:r>
              <a:rPr lang="cs-CZ" sz="2400" dirty="0" smtClean="0"/>
              <a:t>plnění</a:t>
            </a:r>
          </a:p>
          <a:p>
            <a:pPr marL="859536" lvl="2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z hlediska sazeb odpovídá dosavadnímu konceptu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cs-CZ" sz="2400" dirty="0" smtClean="0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A. Legislativní řešení</a:t>
            </a:r>
            <a:endParaRPr lang="cs-CZ" dirty="0"/>
          </a:p>
        </p:txBody>
      </p:sp>
      <p:sp>
        <p:nvSpPr>
          <p:cNvPr id="5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Pojistné na důchodové spoření</a:t>
            </a:r>
            <a:endParaRPr lang="cs-CZ" sz="14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3807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800"/>
              </a:spcBef>
            </a:pPr>
            <a:r>
              <a:rPr lang="cs-CZ" b="1" dirty="0" smtClean="0"/>
              <a:t>subjekty </a:t>
            </a:r>
            <a:r>
              <a:rPr lang="cs-CZ" sz="2600" dirty="0" smtClean="0">
                <a:solidFill>
                  <a:schemeClr val="accent1">
                    <a:lumMod val="50000"/>
                  </a:schemeClr>
                </a:solidFill>
              </a:rPr>
              <a:t>(§ 1 a 2)</a:t>
            </a:r>
          </a:p>
          <a:p>
            <a:pPr lvl="1">
              <a:spcBef>
                <a:spcPts val="800"/>
              </a:spcBef>
            </a:pPr>
            <a:r>
              <a:rPr lang="cs-CZ" dirty="0" smtClean="0"/>
              <a:t>poplatník = účastník důchodového spoření</a:t>
            </a:r>
          </a:p>
          <a:p>
            <a:pPr lvl="1">
              <a:spcBef>
                <a:spcPts val="800"/>
              </a:spcBef>
            </a:pPr>
            <a:r>
              <a:rPr lang="cs-CZ" dirty="0" smtClean="0"/>
              <a:t>plátce = plátce daně z příjmů FO, jehož poplatník daně z příjmů FO je poplatníkem pojistného</a:t>
            </a:r>
          </a:p>
          <a:p>
            <a:pPr>
              <a:spcBef>
                <a:spcPts val="800"/>
              </a:spcBef>
            </a:pPr>
            <a:r>
              <a:rPr lang="cs-CZ" b="1" dirty="0" smtClean="0"/>
              <a:t>předmět </a:t>
            </a:r>
            <a:r>
              <a:rPr lang="cs-CZ" sz="2600" dirty="0">
                <a:solidFill>
                  <a:schemeClr val="accent1">
                    <a:lumMod val="50000"/>
                  </a:schemeClr>
                </a:solidFill>
              </a:rPr>
              <a:t>(§ </a:t>
            </a:r>
            <a:r>
              <a:rPr lang="cs-CZ" sz="2600" dirty="0" smtClean="0">
                <a:solidFill>
                  <a:schemeClr val="accent1">
                    <a:lumMod val="50000"/>
                  </a:schemeClr>
                </a:solidFill>
              </a:rPr>
              <a:t>3)</a:t>
            </a:r>
            <a:endParaRPr lang="cs-CZ" sz="2600" b="1" dirty="0" smtClean="0"/>
          </a:p>
          <a:p>
            <a:pPr lvl="1">
              <a:spcBef>
                <a:spcPts val="800"/>
              </a:spcBef>
            </a:pPr>
            <a:r>
              <a:rPr lang="cs-CZ" dirty="0" smtClean="0"/>
              <a:t>účast na důchodovém spoření</a:t>
            </a:r>
          </a:p>
          <a:p>
            <a:pPr>
              <a:spcBef>
                <a:spcPts val="800"/>
              </a:spcBef>
            </a:pPr>
            <a:r>
              <a:rPr lang="cs-CZ" b="1" dirty="0" smtClean="0"/>
              <a:t>základ </a:t>
            </a:r>
            <a:r>
              <a:rPr lang="cs-CZ" sz="2600" dirty="0">
                <a:solidFill>
                  <a:schemeClr val="accent1">
                    <a:lumMod val="50000"/>
                  </a:schemeClr>
                </a:solidFill>
              </a:rPr>
              <a:t>(§ </a:t>
            </a:r>
            <a:r>
              <a:rPr lang="cs-CZ" sz="2600" dirty="0" smtClean="0">
                <a:solidFill>
                  <a:schemeClr val="accent1">
                    <a:lumMod val="50000"/>
                  </a:schemeClr>
                </a:solidFill>
              </a:rPr>
              <a:t>4 </a:t>
            </a:r>
            <a:r>
              <a:rPr lang="cs-CZ" sz="2600" dirty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cs-CZ" sz="2600" dirty="0" smtClean="0">
                <a:solidFill>
                  <a:schemeClr val="accent1">
                    <a:lumMod val="50000"/>
                  </a:schemeClr>
                </a:solidFill>
              </a:rPr>
              <a:t>5)</a:t>
            </a:r>
            <a:endParaRPr lang="cs-CZ" sz="2600" b="1" dirty="0" smtClean="0"/>
          </a:p>
          <a:p>
            <a:pPr lvl="1">
              <a:spcBef>
                <a:spcPts val="800"/>
              </a:spcBef>
            </a:pPr>
            <a:r>
              <a:rPr lang="cs-CZ" dirty="0" smtClean="0"/>
              <a:t>dílčí základ ze závislé činnosti = součet </a:t>
            </a:r>
            <a:r>
              <a:rPr lang="cs-CZ" dirty="0"/>
              <a:t>vyměřovacích základů zaměstnance pro pojistné na důchodové pojištění za rozhodná období</a:t>
            </a:r>
            <a:endParaRPr lang="cs-CZ" dirty="0" smtClean="0"/>
          </a:p>
          <a:p>
            <a:pPr lvl="1">
              <a:spcBef>
                <a:spcPts val="800"/>
              </a:spcBef>
            </a:pPr>
            <a:r>
              <a:rPr lang="cs-CZ" dirty="0" smtClean="0"/>
              <a:t>dílčí základ ze samostatné činnosti = </a:t>
            </a:r>
            <a:r>
              <a:rPr lang="cs-CZ" dirty="0"/>
              <a:t>vyměřovací základ osoby samostatně výdělečně činné pro pojistné na důchodové pojištění </a:t>
            </a: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B. Hmotněprávní úprava   1/2</a:t>
            </a:r>
            <a:endParaRPr lang="cs-CZ" dirty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4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TextovéPole 3"/>
          <p:cNvSpPr txBox="1">
            <a:spLocks noChangeArrowheads="1"/>
          </p:cNvSpPr>
          <p:nvPr/>
        </p:nvSpPr>
        <p:spPr bwMode="auto">
          <a:xfrm>
            <a:off x="4500563" y="6237312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Pojistné na důchodové spoření</a:t>
            </a:r>
            <a:endParaRPr lang="cs-CZ" sz="14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7643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sazba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(§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6)</a:t>
            </a:r>
            <a:endParaRPr lang="cs-CZ" sz="2400" dirty="0" smtClean="0"/>
          </a:p>
          <a:p>
            <a:pPr lvl="1"/>
            <a:r>
              <a:rPr lang="cs-CZ" dirty="0" smtClean="0"/>
              <a:t>5 %</a:t>
            </a:r>
          </a:p>
          <a:p>
            <a:r>
              <a:rPr lang="cs-CZ" dirty="0" smtClean="0"/>
              <a:t>pojistné období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(§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8)</a:t>
            </a:r>
            <a:endParaRPr lang="cs-CZ" sz="2400" dirty="0" smtClean="0"/>
          </a:p>
          <a:p>
            <a:pPr lvl="1"/>
            <a:r>
              <a:rPr lang="cs-CZ" dirty="0" smtClean="0"/>
              <a:t>kalendářní rok</a:t>
            </a:r>
          </a:p>
          <a:p>
            <a:r>
              <a:rPr lang="cs-CZ" dirty="0" smtClean="0"/>
              <a:t>rozpočtové určení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(§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9)</a:t>
            </a:r>
            <a:endParaRPr lang="cs-CZ" sz="2400" dirty="0" smtClean="0"/>
          </a:p>
          <a:p>
            <a:pPr lvl="1"/>
            <a:r>
              <a:rPr lang="cs-CZ" dirty="0" smtClean="0"/>
              <a:t>pojistné</a:t>
            </a:r>
          </a:p>
          <a:p>
            <a:pPr lvl="2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příjmem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účtu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pro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příjem plateb pojistného podle právního předpisu upravujícího důchodové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spoření (veřejný rozpočet pro účely správy pojistného)</a:t>
            </a:r>
          </a:p>
          <a:p>
            <a:pPr lvl="1"/>
            <a:r>
              <a:rPr lang="cs-CZ" dirty="0" smtClean="0"/>
              <a:t>příslušenství pojistného</a:t>
            </a:r>
          </a:p>
          <a:p>
            <a:pPr lvl="2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příjmem státního rozpočtu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B. Hmotněprávní úprava   2/2</a:t>
            </a:r>
            <a:endParaRPr lang="cs-CZ" dirty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5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Pojistné na důchodové spoření</a:t>
            </a:r>
            <a:endParaRPr lang="cs-CZ" sz="14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527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784"/>
            <a:ext cx="8374062" cy="4392488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800" dirty="0" smtClean="0"/>
              <a:t>procesní režim podle daňového řádu </a:t>
            </a:r>
            <a:r>
              <a:rPr lang="cs-CZ" sz="2600" dirty="0">
                <a:solidFill>
                  <a:schemeClr val="accent1">
                    <a:lumMod val="50000"/>
                  </a:schemeClr>
                </a:solidFill>
              </a:rPr>
              <a:t>(§ </a:t>
            </a:r>
            <a:r>
              <a:rPr lang="cs-CZ" sz="2600" dirty="0" smtClean="0">
                <a:solidFill>
                  <a:schemeClr val="accent1">
                    <a:lumMod val="50000"/>
                  </a:schemeClr>
                </a:solidFill>
              </a:rPr>
              <a:t>10)</a:t>
            </a:r>
            <a:endParaRPr lang="cs-CZ" sz="2600" dirty="0" smtClean="0"/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sz="2400" dirty="0" smtClean="0"/>
              <a:t>první pojistné, které bude spravováno podle daňového řádu nikoli podle správního řádu („předskokan JIM“)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cs-CZ" sz="900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800" dirty="0" smtClean="0"/>
              <a:t>řada dosud nevídaných specifik</a:t>
            </a:r>
            <a:endParaRPr lang="cs-CZ" sz="2800" dirty="0"/>
          </a:p>
          <a:p>
            <a:pPr marL="621792" lvl="1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sz="2400" dirty="0" smtClean="0"/>
              <a:t>nutnost individualizace</a:t>
            </a:r>
          </a:p>
          <a:p>
            <a:pPr marL="859536" lvl="2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 2"/>
              <a:buChar char=""/>
              <a:defRPr/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důsledek - 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povinné elektronické tvrzení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pojistného</a:t>
            </a: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621792" lvl="1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sz="2400" dirty="0" smtClean="0"/>
              <a:t>převod výnosu je nevratný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(§ </a:t>
            </a: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</a:rPr>
              <a:t>14 odst.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2)</a:t>
            </a:r>
            <a:endParaRPr lang="cs-CZ" sz="2000" dirty="0" smtClean="0"/>
          </a:p>
          <a:p>
            <a:pPr marL="859536" lvl="2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 2"/>
              <a:buChar char=""/>
              <a:defRPr/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důsledek – jiné zacházení s přeplatkem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sz="2400" dirty="0" smtClean="0"/>
              <a:t>možnost namísto záloh platit pojistné dopředu (pouze OSVČ)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(§ </a:t>
            </a: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</a:rPr>
              <a:t>13)</a:t>
            </a:r>
            <a:endParaRPr lang="cs-CZ" sz="2000" dirty="0" smtClean="0"/>
          </a:p>
          <a:p>
            <a:pPr marL="859536" lvl="2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 2"/>
              <a:buChar char=""/>
              <a:defRPr/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důsledek – limitovaný kredit na osobním pojistném účtu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cs-CZ" sz="800" dirty="0" smtClean="0"/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cs-CZ" sz="2400" dirty="0" smtClean="0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6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C. Procesní </a:t>
            </a:r>
            <a:r>
              <a:rPr lang="cs-CZ" sz="3200" dirty="0"/>
              <a:t>dopady důchodového spoření</a:t>
            </a:r>
          </a:p>
        </p:txBody>
      </p:sp>
      <p:sp>
        <p:nvSpPr>
          <p:cNvPr id="5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Pojistné na důchodové spoření</a:t>
            </a:r>
            <a:endParaRPr lang="cs-CZ" sz="14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4481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784"/>
            <a:ext cx="8374062" cy="4752504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800" dirty="0" smtClean="0"/>
              <a:t>prvky použitelné v rámci JIM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sz="2400" dirty="0" smtClean="0"/>
              <a:t>správa pojistného odváděného plátcem </a:t>
            </a: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</a:rPr>
              <a:t>(§ 16 </a:t>
            </a:r>
            <a:r>
              <a:rPr lang="cs-CZ" sz="2000" dirty="0" err="1" smtClean="0">
                <a:solidFill>
                  <a:schemeClr val="accent1">
                    <a:lumMod val="50000"/>
                  </a:schemeClr>
                </a:solidFill>
              </a:rPr>
              <a:t>an</a:t>
            </a: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</a:rPr>
              <a:t>.)</a:t>
            </a:r>
            <a:endParaRPr lang="cs-CZ" sz="2000" dirty="0" smtClean="0"/>
          </a:p>
          <a:p>
            <a:pPr marL="859536" lvl="2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měsíční zálohová období → měsíční hlášení</a:t>
            </a:r>
          </a:p>
          <a:p>
            <a:pPr marL="859536" lvl="2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roční pojistné období → roční vyúčtování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sz="2400" dirty="0" smtClean="0"/>
              <a:t>samovyměření a </a:t>
            </a:r>
            <a:r>
              <a:rPr lang="cs-CZ" sz="2400" dirty="0" err="1" smtClean="0"/>
              <a:t>samodoměření</a:t>
            </a:r>
            <a:r>
              <a:rPr lang="cs-CZ" sz="2400" dirty="0" smtClean="0"/>
              <a:t> záloh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(§ </a:t>
            </a: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</a:rPr>
              <a:t>22)</a:t>
            </a:r>
            <a:endParaRPr lang="cs-CZ" sz="2000" dirty="0" smtClean="0"/>
          </a:p>
          <a:p>
            <a:pPr marL="859536" lvl="2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měsíční hlášení se nevyměřují platebním výměrem zakládaným do spisu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cs-CZ" sz="900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800" dirty="0" smtClean="0"/>
              <a:t>vychází z nového pojetí registrace v daňovém řádu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(§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125 až 131 DŘ)</a:t>
            </a:r>
            <a:endParaRPr lang="cs-CZ" sz="2400" dirty="0" smtClean="0"/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sz="2400" dirty="0" smtClean="0"/>
              <a:t>předsunutí účinnosti příslušných novelizačních bodů v zákoně č. 458/2011 Sb.</a:t>
            </a:r>
            <a:endParaRPr lang="cs-CZ" sz="2400" dirty="0"/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cs-CZ" sz="800" dirty="0" smtClean="0"/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cs-CZ" sz="2400" dirty="0" smtClean="0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7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 smtClean="0"/>
              <a:t>C. Procesní </a:t>
            </a:r>
            <a:r>
              <a:rPr lang="cs-CZ" sz="3200" dirty="0"/>
              <a:t>dopady důchodového spoření</a:t>
            </a:r>
          </a:p>
        </p:txBody>
      </p:sp>
      <p:sp>
        <p:nvSpPr>
          <p:cNvPr id="10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Pojistné na důchodové spoření</a:t>
            </a:r>
            <a:endParaRPr lang="cs-CZ" sz="14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38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6792"/>
            <a:ext cx="8374062" cy="403244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pojistné na důchodové spoření bude spravováno orgány Finanční správy ČR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orgány sociálního zabezpečení budou spravovat pouze osoby dobrovolně účastné důchodového pojištění </a:t>
            </a:r>
          </a:p>
          <a:p>
            <a:pPr lvl="1" eaLnBrk="1" hangingPunct="1">
              <a:lnSpc>
                <a:spcPct val="90000"/>
              </a:lnSpc>
            </a:pPr>
            <a:endParaRPr lang="cs-CZ" sz="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správce Centrálního registru smluv (CRS)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Specializovaný finanční úřad (SFÚ)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nejde o daňovou agendu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postup podle správního řádu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(§ 9 a násl. ZDS)</a:t>
            </a:r>
          </a:p>
          <a:p>
            <a:pPr lvl="1" eaLnBrk="1" hangingPunct="1">
              <a:lnSpc>
                <a:spcPct val="90000"/>
              </a:lnSpc>
            </a:pPr>
            <a:endParaRPr lang="cs-CZ" sz="2400" dirty="0" smtClean="0"/>
          </a:p>
          <a:p>
            <a:pPr lvl="1" eaLnBrk="1" hangingPunct="1">
              <a:lnSpc>
                <a:spcPct val="90000"/>
              </a:lnSpc>
            </a:pPr>
            <a:endParaRPr lang="cs-CZ" sz="900" dirty="0" smtClean="0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8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 smtClean="0"/>
              <a:t>D. Kompetenční dopady </a:t>
            </a:r>
            <a:r>
              <a:rPr lang="cs-CZ" sz="3200" dirty="0"/>
              <a:t>důchodového spoření</a:t>
            </a:r>
          </a:p>
        </p:txBody>
      </p:sp>
      <p:sp>
        <p:nvSpPr>
          <p:cNvPr id="5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Pojistné na důchodové spoření</a:t>
            </a:r>
            <a:endParaRPr lang="cs-CZ" sz="14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9385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9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556792"/>
            <a:ext cx="8229600" cy="1973263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cs-CZ" dirty="0"/>
          </a:p>
          <a:p>
            <a:pPr marL="365760" indent="-256032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Děkujeme </a:t>
            </a:r>
            <a:r>
              <a:rPr lang="cs-CZ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za Vaši pozornost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Pojistné na důchodové spoření</a:t>
            </a:r>
            <a:endParaRPr lang="cs-CZ" sz="1400" dirty="0">
              <a:latin typeface="Lucida Sans Unicode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KPMGMW3Language xmlns="http://schemas.microsoft.com/sharepoint/v3">Czech</KPMGMW3Language>
    <KPMGMW3IndustrySectorSubSectorSelection xmlns="http://schemas.microsoft.com/sharepoint/v3/fields" xsi:nil="true"/>
    <KPMGMW3FunctionSelection xmlns="http://schemas.microsoft.com/sharepoint/v3/fields">;#Tax;;;#;#;#</KPMGMW3FunctionSelection>
    <KPMGMW3DocumentType xmlns="http://schemas.microsoft.com/sharepoint/v3/fields">None Selected</KPMGMW3DocumentType>
    <KPMGMW3Geography xmlns="http://schemas.microsoft.com/sharepoint/v3">;#Czech Republic;#</KPMGMW3Geography>
    <Meeting_x0020_Date xmlns="f3906b6a-9c46-4128-a461-52bd50ed2358">2012-05-21T23:00:00+00:00</Meeting_x0020_Date>
    <Publication_x0020_Date xmlns="3f2f1d6e-4264-4a1d-bdd7-316064c8e9d6" xsi:nil="true"/>
    <Tema xmlns="f3906b6a-9c46-4128-a461-52bd50ed2358" xsi:nil="true"/>
    <KPMGMW3Function xmlns="http://schemas.microsoft.com/sharepoint/v3/fields">Tax;</KPMGMW3Function>
    <Internal_x0020_Presentations_x0020_Category xmlns="0713cb17-e4d4-40a9-adff-425cceac341b">IFA</Internal_x0020_Presentations_x0020_Category>
  </documentManagement>
</p:properties>
</file>

<file path=customXml/item2.xml><?xml version="1.0" encoding="utf-8"?>
<?mso-contentType ?>
<spe:Receivers xmlns:spe="http://schemas.microsoft.com/sharepoint/events">
  <Receiver>
    <Name>Add Required Values.</Name>
    <Type>10001</Type>
    <SequenceNumber>200</SequenceNumber>
    <Assembly>KPMG.ItsGlobal.MW3.EventHandlers.Document_CheckIn, Version=1.0.0.0, Culture=neutral, PublicKeyToken=0a27d48d2dcadcba</Assembly>
    <Class>KPMG.ItsGlobal.MW3.EventHandlers.Document_CheckIn.Document_EventReceiver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resentation" ma:contentTypeID="0x01010D0039BA301E706AF348BD64E2ED03E5640D0041670779017C8D43BB2CF33FDDC9D831" ma:contentTypeVersion="43" ma:contentTypeDescription="use for storing presenations documents and pdfs within CZ tax site" ma:contentTypeScope="" ma:versionID="edf67e8d0829e955ec3e7078cf04cd85">
  <xsd:schema xmlns:xsd="http://www.w3.org/2001/XMLSchema" xmlns:p="http://schemas.microsoft.com/office/2006/metadata/properties" xmlns:ns1="http://schemas.microsoft.com/sharepoint/v3" xmlns:ns2="http://schemas.microsoft.com/sharepoint/v3/fields" xmlns:ns3="0713cb17-e4d4-40a9-adff-425cceac341b" xmlns:ns4="f3906b6a-9c46-4128-a461-52bd50ed2358" xmlns:ns5="3f2f1d6e-4264-4a1d-bdd7-316064c8e9d6" targetNamespace="http://schemas.microsoft.com/office/2006/metadata/properties" ma:root="true" ma:fieldsID="8d779525a5908b839a9e1b5407128613" ns1:_="" ns2:_="" ns3:_="" ns4:_="" ns5:_="">
    <xsd:import namespace="http://schemas.microsoft.com/sharepoint/v3"/>
    <xsd:import namespace="http://schemas.microsoft.com/sharepoint/v3/fields"/>
    <xsd:import namespace="0713cb17-e4d4-40a9-adff-425cceac341b"/>
    <xsd:import namespace="f3906b6a-9c46-4128-a461-52bd50ed2358"/>
    <xsd:import namespace="3f2f1d6e-4264-4a1d-bdd7-316064c8e9d6"/>
    <xsd:element name="properties">
      <xsd:complexType>
        <xsd:sequence>
          <xsd:element name="documentManagement">
            <xsd:complexType>
              <xsd:all>
                <xsd:element ref="ns2:KPMGMW3DocumentType"/>
                <xsd:element ref="ns2:KPMGMW3FunctionSelection" minOccurs="0"/>
                <xsd:element ref="ns2:KPMGMW3IndustrySectorSubSectorSelection" minOccurs="0"/>
                <xsd:element ref="ns1:KPMGMW3Language"/>
                <xsd:element ref="ns1:KPMGMW3Geography"/>
                <xsd:element ref="ns3:Internal_x0020_Presentations_x0020_Category" minOccurs="0"/>
                <xsd:element ref="ns4:Meeting_x0020_Date" minOccurs="0"/>
                <xsd:element ref="ns5:Publication_x0020_Date" minOccurs="0"/>
                <xsd:element ref="ns4:Tema" minOccurs="0"/>
                <xsd:element ref="ns2:KPMGMW3SubService" minOccurs="0"/>
                <xsd:element ref="ns2:KPMGMW3Function" minOccurs="0"/>
                <xsd:element ref="ns2:KPMGMW3Service" minOccurs="0"/>
                <xsd:element ref="ns2:KPMGMW3SubSector" minOccurs="0"/>
                <xsd:element ref="ns2:KPMGMW3Secto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KPMGMW3Language" ma:index="6" ma:displayName="Language" ma:description="Identifies the language of the resource" ma:internalName="KPMGMW3Language">
      <xsd:simpleType>
        <xsd:restriction base="dms:Unknown"/>
      </xsd:simpleType>
    </xsd:element>
    <xsd:element name="KPMGMW3Geography" ma:index="7" ma:displayName="Geographic coverage" ma:description="Primary Region, Country or Countries this item applies to." ma:internalName="KPMGMW3Geography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KPMGMW3DocumentType" ma:index="3" ma:displayName="Document Type" ma:description="Identifies the nature of the resource in terms of its role in a business process" ma:internalName="KPMGMW3DocumentType" ma:readOnly="false">
      <xsd:simpleType>
        <xsd:restriction base="dms:Unknown"/>
      </xsd:simpleType>
    </xsd:element>
    <xsd:element name="KPMGMW3FunctionSelection" ma:index="4" nillable="true" ma:displayName="Function/Service/SubService Selection" ma:description="Function/Service/SubService Selection" ma:internalName="KPMGMW3FunctionSelection" ma:readOnly="false">
      <xsd:simpleType>
        <xsd:restriction base="dms:Unknown"/>
      </xsd:simpleType>
    </xsd:element>
    <xsd:element name="KPMGMW3IndustrySectorSubSectorSelection" ma:index="5" nillable="true" ma:displayName="Industry Sector/SubSector Selection" ma:description="Industry Multi Selection Sector/SubSector Selection" ma:internalName="KPMGMW3IndustrySectorSubSectorSelection">
      <xsd:simpleType>
        <xsd:restriction base="dms:Unknown"/>
      </xsd:simpleType>
    </xsd:element>
    <xsd:element name="KPMGMW3SubService" ma:index="16" nillable="true" ma:displayName="Sub Service" ma:description="Identifies the KPMG sub service which is discussed or targeted in this folder" ma:internalName="KPMGMW3SubService" ma:readOnly="true">
      <xsd:simpleType>
        <xsd:restriction base="dms:Text"/>
      </xsd:simpleType>
    </xsd:element>
    <xsd:element name="KPMGMW3Function" ma:index="18" nillable="true" ma:displayName="Function" ma:description="Function" ma:internalName="KPMGMW3Function" ma:readOnly="true">
      <xsd:simpleType>
        <xsd:restriction base="dms:Text"/>
      </xsd:simpleType>
    </xsd:element>
    <xsd:element name="KPMGMW3Service" ma:index="20" nillable="true" ma:displayName="Service" ma:description="Identifies the KPMG service which is discussed or targeted in this folder" ma:internalName="KPMGMW3Service" ma:readOnly="true">
      <xsd:simpleType>
        <xsd:restriction base="dms:Text"/>
      </xsd:simpleType>
    </xsd:element>
    <xsd:element name="KPMGMW3SubSector" ma:index="23" nillable="true" ma:displayName="Sub Sector" ma:description="Sub Sector" ma:internalName="KPMGMW3SubSector" ma:readOnly="true">
      <xsd:simpleType>
        <xsd:restriction base="dms:Text"/>
      </xsd:simpleType>
    </xsd:element>
    <xsd:element name="KPMGMW3Sector" ma:index="24" nillable="true" ma:displayName="Sector" ma:description="Sector" ma:internalName="KPMGMW3Sector" ma:readOnly="true">
      <xsd:simpleType>
        <xsd:restriction base="dms:Text"/>
      </xsd:simpleType>
    </xsd:element>
  </xsd:schema>
  <xsd:schema xmlns:xsd="http://www.w3.org/2001/XMLSchema" xmlns:dms="http://schemas.microsoft.com/office/2006/documentManagement/types" targetNamespace="0713cb17-e4d4-40a9-adff-425cceac341b" elementFormDefault="qualified">
    <xsd:import namespace="http://schemas.microsoft.com/office/2006/documentManagement/types"/>
    <xsd:element name="Internal_x0020_Presentations_x0020_Category" ma:index="10" nillable="true" ma:displayName="Internal Presentation Tax Category" ma:description="specify to which category does the internal presentation belongs" ma:format="Dropdown" ma:internalName="Internal_x0020_Presentations_x0020_Category">
      <xsd:simpleType>
        <xsd:restriction base="dms:Choice">
          <xsd:enumeration value="ATR"/>
          <xsd:enumeration value="Cesko_slovenske forum 2010"/>
          <xsd:enumeration value="Danova rana"/>
          <xsd:enumeration value="Danova reforma"/>
          <xsd:enumeration value="Danovy rad"/>
          <xsd:enumeration value="Datove schranky"/>
          <xsd:enumeration value="DPH"/>
          <xsd:enumeration value="EU"/>
          <xsd:enumeration value="Fuze, premeny"/>
          <xsd:enumeration value="Group meeting"/>
          <xsd:enumeration value="IFA"/>
          <xsd:enumeration value="IFRS a dane 2010"/>
          <xsd:enumeration value="Nizka kapitalizace"/>
          <xsd:enumeration value="Noví asistenti"/>
          <xsd:enumeration value="Skoleni Nesrovnal"/>
          <xsd:enumeration value="Socialní a zdravotni pojisteni"/>
          <xsd:enumeration value="Tax Planning Strategies: US and Europe"/>
          <xsd:enumeration value="Transfer Pricing"/>
          <xsd:enumeration value="Zdanovani zamestnancu"/>
          <xsd:enumeration value="Zdroje, vyhledavani"/>
          <xsd:enumeration value="Ostatni"/>
        </xsd:restriction>
      </xsd:simpleType>
    </xsd:element>
  </xsd:schema>
  <xsd:schema xmlns:xsd="http://www.w3.org/2001/XMLSchema" xmlns:dms="http://schemas.microsoft.com/office/2006/documentManagement/types" targetNamespace="f3906b6a-9c46-4128-a461-52bd50ed2358" elementFormDefault="qualified">
    <xsd:import namespace="http://schemas.microsoft.com/office/2006/documentManagement/types"/>
    <xsd:element name="Meeting_x0020_Date" ma:index="11" nillable="true" ma:displayName="Meeting Date" ma:description="specify the meeting date DD/MM/YYYY." ma:format="DateOnly" ma:internalName="Meeting_x0020_Date">
      <xsd:simpleType>
        <xsd:restriction base="dms:DateTime"/>
      </xsd:simpleType>
    </xsd:element>
    <xsd:element name="Tema" ma:index="13" nillable="true" ma:displayName="Tema" ma:description="téma prezentace" ma:internalName="Tema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3f2f1d6e-4264-4a1d-bdd7-316064c8e9d6" elementFormDefault="qualified">
    <xsd:import namespace="http://schemas.microsoft.com/office/2006/documentManagement/types"/>
    <xsd:element name="Publication_x0020_Date" ma:index="12" nillable="true" ma:displayName="Publication Date" ma:format="DateOnly" ma:internalName="Publication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axOccurs="1" ma:index="2" ma:displayName="Author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 ma:index="9" ma:displayName="Comments"/>
        <xsd:element name="keywords" minOccurs="0" maxOccurs="1" type="xsd:string" ma:index="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63B358C-8F49-4A7F-8321-751E43229B1C}"/>
</file>

<file path=customXml/itemProps2.xml><?xml version="1.0" encoding="utf-8"?>
<ds:datastoreItem xmlns:ds="http://schemas.openxmlformats.org/officeDocument/2006/customXml" ds:itemID="{5D9CC072-9C77-49D4-A58A-F303FAFFEDD1}"/>
</file>

<file path=customXml/itemProps3.xml><?xml version="1.0" encoding="utf-8"?>
<ds:datastoreItem xmlns:ds="http://schemas.openxmlformats.org/officeDocument/2006/customXml" ds:itemID="{B1050370-145D-4307-97B2-2D83BD0BB3A1}"/>
</file>

<file path=customXml/itemProps4.xml><?xml version="1.0" encoding="utf-8"?>
<ds:datastoreItem xmlns:ds="http://schemas.openxmlformats.org/officeDocument/2006/customXml" ds:itemID="{FD76BA85-1AC0-400E-B626-69E99471E090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1814</TotalTime>
  <Words>477</Words>
  <Application>Microsoft Office PowerPoint</Application>
  <PresentationFormat>Předvádění na obrazovce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 Pojistné na  důchodové spoření</vt:lpstr>
      <vt:lpstr>Osnova</vt:lpstr>
      <vt:lpstr>A. Legislativní řešení</vt:lpstr>
      <vt:lpstr>B. Hmotněprávní úprava   1/2</vt:lpstr>
      <vt:lpstr>B. Hmotněprávní úprava   2/2</vt:lpstr>
      <vt:lpstr>C. Procesní dopady důchodového spoření</vt:lpstr>
      <vt:lpstr>C. Procesní dopady důchodového spoření</vt:lpstr>
      <vt:lpstr>D. Kompetenční dopady důchodového spoření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Pojistné na důchodové spoření</dc:title>
  <dc:creator>Boháč, Radim - Šimek, Karel</dc:creator>
  <cp:lastModifiedBy>Radim Boháč</cp:lastModifiedBy>
  <cp:revision>245</cp:revision>
  <dcterms:created xsi:type="dcterms:W3CDTF">2010-01-10T10:53:02Z</dcterms:created>
  <dcterms:modified xsi:type="dcterms:W3CDTF">2012-05-21T16:57:52Z</dcterms:modified>
  <cp:contentType>Presentation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0x01010D0039BA301E706AF348BD64E2ED03E5640D0041670779017C8D43BB2CF33FDDC9D831</vt:lpwstr>
  </property>
  <property fmtid="{D5CDD505-2E9C-101B-9397-08002B2CF9AE}" pid="3" name="Order">
    <vt:r8>48000</vt:r8>
  </property>
  <property fmtid="{D5CDD505-2E9C-101B-9397-08002B2CF9AE}" pid="4" name="Internal Presentations Category">
    <vt:lpwstr>IFA</vt:lpwstr>
  </property>
  <property fmtid="{D5CDD505-2E9C-101B-9397-08002B2CF9AE}" pid="5" name="Year0">
    <vt:lpwstr>2012</vt:lpwstr>
  </property>
</Properties>
</file>