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7" r:id="rId3"/>
    <p:sldId id="275" r:id="rId4"/>
    <p:sldId id="278" r:id="rId5"/>
    <p:sldId id="260" r:id="rId6"/>
    <p:sldId id="261" r:id="rId7"/>
    <p:sldId id="279" r:id="rId8"/>
    <p:sldId id="280" r:id="rId9"/>
    <p:sldId id="262" r:id="rId10"/>
    <p:sldId id="263" r:id="rId11"/>
    <p:sldId id="281" r:id="rId12"/>
    <p:sldId id="282" r:id="rId13"/>
    <p:sldId id="283" r:id="rId14"/>
    <p:sldId id="268" r:id="rId15"/>
    <p:sldId id="284" r:id="rId16"/>
    <p:sldId id="285" r:id="rId17"/>
    <p:sldId id="286" r:id="rId18"/>
    <p:sldId id="270" r:id="rId19"/>
    <p:sldId id="287" r:id="rId20"/>
    <p:sldId id="289" r:id="rId21"/>
    <p:sldId id="288" r:id="rId22"/>
    <p:sldId id="290" r:id="rId23"/>
    <p:sldId id="291" r:id="rId24"/>
    <p:sldId id="265" r:id="rId25"/>
  </p:sldIdLst>
  <p:sldSz cx="9144000" cy="6858000" type="screen4x3"/>
  <p:notesSz cx="678338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67"/>
    <a:srgbClr val="F29000"/>
    <a:srgbClr val="003772"/>
    <a:srgbClr val="68A9D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43" autoAdjust="0"/>
  </p:normalViewPr>
  <p:slideViewPr>
    <p:cSldViewPr snapToGrid="0">
      <p:cViewPr varScale="1">
        <p:scale>
          <a:sx n="113" d="100"/>
          <a:sy n="113" d="100"/>
        </p:scale>
        <p:origin x="-948" y="-96"/>
      </p:cViewPr>
      <p:guideLst>
        <p:guide orient="horz" pos="3793"/>
        <p:guide orient="horz" pos="953"/>
        <p:guide orient="horz" pos="1057"/>
        <p:guide orient="horz" pos="3641"/>
        <p:guide pos="295"/>
        <p:guide pos="55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20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597" y="0"/>
            <a:ext cx="294020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3EA0-6A8C-4822-9C8C-4CF670E92F07}" type="datetimeFigureOut">
              <a:rPr lang="cs-CZ" smtClean="0"/>
              <a:pPr/>
              <a:t>12.5.2014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020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597" y="9428164"/>
            <a:ext cx="294020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BF60F-4822-46A9-AFCF-42527FCC0FA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1083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20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597" y="0"/>
            <a:ext cx="294020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1FBD8D-C962-48D5-A71F-48F16E38FA1B}" type="datetimeFigureOut">
              <a:rPr lang="cs-CZ"/>
              <a:pPr/>
              <a:t>12.5.2014</a:t>
            </a:fld>
            <a:endParaRPr lang="cs-CZ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022" y="4714876"/>
            <a:ext cx="5427344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4020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597" y="9428164"/>
            <a:ext cx="294020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5C3366-5C98-4136-BE49-7009A353B20E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41543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63718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75565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75565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75565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755655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38373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383738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383738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383738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383738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38373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535640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72013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53564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22505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85594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85594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85594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03543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36822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C9B9E-92C9-4F78-BD43-2E1BA6359FBF}" type="datetimeFigureOut">
              <a:rPr lang="cs-CZ"/>
              <a:pPr>
                <a:defRPr/>
              </a:pPr>
              <a:t>12.5.2014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1A4E8-CE3F-40DE-8937-C7B74739A5A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5E424-3660-4647-8D55-4AE6EA5FA53C}" type="datetimeFigureOut">
              <a:rPr lang="cs-CZ"/>
              <a:pPr>
                <a:defRPr/>
              </a:pPr>
              <a:t>12.5.2014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5DAA9-2766-4DCC-B244-F90047EF0A9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B1D64-7CB9-44FD-AD43-AA7A74863659}" type="datetimeFigureOut">
              <a:rPr lang="cs-CZ"/>
              <a:pPr>
                <a:defRPr/>
              </a:pPr>
              <a:t>12.5.2014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2F1C-3193-4B97-B715-91D05476865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EE7D2-FD4B-4429-9C88-AD016737E129}" type="datetimeFigureOut">
              <a:rPr lang="cs-CZ"/>
              <a:pPr>
                <a:defRPr/>
              </a:pPr>
              <a:t>12.5.2014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B7233-40D5-4423-91C8-DBFC8418479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1CC1F-5EE9-4CC0-B1D1-9A10353A5274}" type="datetimeFigureOut">
              <a:rPr lang="cs-CZ"/>
              <a:pPr>
                <a:defRPr/>
              </a:pPr>
              <a:t>12.5.2014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F9755-5DE7-40E0-A88B-AFD8175448A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15922-8D31-494E-995A-88BC67160622}" type="datetimeFigureOut">
              <a:rPr lang="cs-CZ"/>
              <a:pPr>
                <a:defRPr/>
              </a:pPr>
              <a:t>12.5.2014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98791-F81C-436B-BF9A-D7E5C4CF42F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AFD9D-21A0-4C42-BF2F-DFDA733D1EDF}" type="datetimeFigureOut">
              <a:rPr lang="cs-CZ"/>
              <a:pPr>
                <a:defRPr/>
              </a:pPr>
              <a:t>12.5.2014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33F2-7E19-4681-BF32-7956B15A8FB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BFC2E-F4BB-42A8-8F56-5096B821219F}" type="datetimeFigureOut">
              <a:rPr lang="cs-CZ"/>
              <a:pPr>
                <a:defRPr/>
              </a:pPr>
              <a:t>12.5.2014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49B92-53AC-4901-A9CE-0A5C2E0FF9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DE0D-4BA5-4454-ACC5-FF35F61B6F75}" type="datetimeFigureOut">
              <a:rPr lang="cs-CZ"/>
              <a:pPr>
                <a:defRPr/>
              </a:pPr>
              <a:t>12.5.2014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618E4-611B-4F8D-940E-30B99041019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7A458-EE90-417B-92FE-B2701D84BD5C}" type="datetimeFigureOut">
              <a:rPr lang="cs-CZ"/>
              <a:pPr>
                <a:defRPr/>
              </a:pPr>
              <a:t>12.5.2014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F1D3B-DDA9-4CE0-AD5D-E9BD540CD85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45474-FCA1-4F58-8526-C7003EC9BBBD}" type="datetimeFigureOut">
              <a:rPr lang="cs-CZ"/>
              <a:pPr>
                <a:defRPr/>
              </a:pPr>
              <a:t>12.5.2014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A4A35-939B-44A6-AAA6-2822D12C390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E8561B-1AF7-48DC-80CA-E77CF8298441}" type="datetimeFigureOut">
              <a:rPr lang="cs-CZ"/>
              <a:pPr>
                <a:defRPr/>
              </a:pPr>
              <a:t>12.5.2014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9988E8-17FD-4754-A305-D02317D4FED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anda@akont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288" y="260350"/>
            <a:ext cx="8569325" cy="1296988"/>
          </a:xfrm>
        </p:spPr>
        <p:txBody>
          <a:bodyPr/>
          <a:lstStyle/>
          <a:p>
            <a:pPr algn="l" eaLnBrk="1" hangingPunct="1"/>
            <a:r>
              <a:rPr lang="cs-CZ" b="1" dirty="0" smtClean="0">
                <a:solidFill>
                  <a:schemeClr val="bg1"/>
                </a:solidFill>
              </a:rPr>
              <a:t>ÚVOD DO MEZINÁRODNÍHO DAŇOVÉ PLÁNOVÁNÍ</a:t>
            </a:r>
            <a:r>
              <a:rPr lang="cs-CZ" b="1" dirty="0" smtClean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cs-CZ" b="1" dirty="0" smtClean="0">
                <a:solidFill>
                  <a:schemeClr val="bg1"/>
                </a:solidFill>
              </a:rPr>
              <a:t>MOŽNOSTI A TRENDY</a:t>
            </a:r>
          </a:p>
          <a:p>
            <a:pPr algn="l" eaLnBrk="1" hangingPunct="1"/>
            <a:endParaRPr lang="cs-CZ" sz="1000" b="1" dirty="0" smtClean="0">
              <a:solidFill>
                <a:schemeClr val="bg1"/>
              </a:solidFill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3131840" y="6038851"/>
            <a:ext cx="2880320" cy="6477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>
                <a:solidFill>
                  <a:srgbClr val="F29000"/>
                </a:solidFill>
                <a:latin typeface="Myriad Pro" pitchFamily="34" charset="0"/>
                <a:cs typeface="+mn-cs"/>
              </a:rPr>
              <a:t>www.akont.cz</a:t>
            </a:r>
            <a:endParaRPr lang="cs-CZ" sz="2800" dirty="0">
              <a:solidFill>
                <a:srgbClr val="F29000"/>
              </a:solidFill>
              <a:latin typeface="Myriad Pro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08112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SICAV – nejdůležitější charakteristiky I.</a:t>
            </a: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  <p:sp>
        <p:nvSpPr>
          <p:cNvPr id="5" name="Zástupný symbol pro obsah 2"/>
          <p:cNvSpPr>
            <a:spLocks noGrp="1"/>
          </p:cNvSpPr>
          <p:nvPr/>
        </p:nvSpPr>
        <p:spPr>
          <a:xfrm>
            <a:off x="468313" y="1671092"/>
            <a:ext cx="8312150" cy="43088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Právní forma spojující výhody ochrany majetku, akcionářů atp. na straně jedné a na straně druhé výrazná flexibilita v oblasti majetkového vstupu investorů 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Dva druhy akcií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</a:rPr>
              <a:t>Zakladatelské akcie: 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bez práva na odkup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</a:rPr>
              <a:t>Investiční akcie: 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s právem na odkup, avšak nemají jmenovitou hodnotu, nedisponují hlasovacím právem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Základní kapitál vs. Zapisovaný ZK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ZK=VK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Zapisovaný ZK odpovídá hodnotě vložené zakladateli při úpisu zakladatelských akcií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 bwMode="auto">
          <a:xfrm>
            <a:off x="391344" y="608112"/>
            <a:ext cx="8569325" cy="8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29000"/>
                </a:solidFill>
                <a:effectLst/>
                <a:uLnTx/>
                <a:uFillTx/>
                <a:latin typeface="Myriad Pro" pitchFamily="34" charset="0"/>
                <a:ea typeface="+mn-ea"/>
                <a:cs typeface="+mn-cs"/>
              </a:rPr>
              <a:t>SICAV – nejdůležitější charakteristiky II.</a:t>
            </a:r>
          </a:p>
        </p:txBody>
      </p:sp>
      <p:sp>
        <p:nvSpPr>
          <p:cNvPr id="6" name="Zástupný symbol pro obsah 2"/>
          <p:cNvSpPr>
            <a:spLocks noGrp="1"/>
          </p:cNvSpPr>
          <p:nvPr/>
        </p:nvSpPr>
        <p:spPr>
          <a:xfrm>
            <a:off x="476779" y="1662625"/>
            <a:ext cx="8312150" cy="48218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Flexibilní změna výše základního (</a:t>
            </a:r>
            <a:r>
              <a:rPr lang="cs-CZ" sz="2400" b="0" dirty="0" err="1" smtClean="0">
                <a:solidFill>
                  <a:srgbClr val="002156"/>
                </a:solidFill>
                <a:latin typeface="Myriad Pro" pitchFamily="34" charset="0"/>
              </a:rPr>
              <a:t>e.g</a:t>
            </a: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. vlastního) kapitálu emisí a následným odkupem investičních akcií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</a:rPr>
              <a:t>Možnost vyčlenění </a:t>
            </a:r>
            <a:r>
              <a:rPr lang="cs-CZ" sz="2400" dirty="0" err="1" smtClean="0">
                <a:solidFill>
                  <a:srgbClr val="002156"/>
                </a:solidFill>
                <a:latin typeface="Myriad Pro" pitchFamily="34" charset="0"/>
              </a:rPr>
              <a:t>subfondů</a:t>
            </a:r>
            <a:endParaRPr lang="cs-CZ" sz="240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Bez právní osobnosti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Samostatné jednotky s vlastní investiční strategií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Oddělené jmění – účetně i majetkově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Pokud jsou emitovány pouze investiční akcie, vzniká jejich majiteli právo na dividendu jen z akcií </a:t>
            </a: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subfondu</a:t>
            </a: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Vlastní statut  </a:t>
            </a:r>
          </a:p>
          <a:p>
            <a:pPr lvl="0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V případě FKI a přeměny z a.s. není třeba souhlasu regulátora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 bwMode="auto">
          <a:xfrm>
            <a:off x="391344" y="608112"/>
            <a:ext cx="8569325" cy="8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29000"/>
                </a:solidFill>
                <a:effectLst/>
                <a:uLnTx/>
                <a:uFillTx/>
                <a:latin typeface="Myriad Pro" pitchFamily="34" charset="0"/>
                <a:ea typeface="+mn-ea"/>
                <a:cs typeface="+mn-cs"/>
              </a:rPr>
              <a:t>Daňový režim FKI I.</a:t>
            </a:r>
          </a:p>
        </p:txBody>
      </p:sp>
      <p:sp>
        <p:nvSpPr>
          <p:cNvPr id="6" name="Zástupný symbol pro obsah 2"/>
          <p:cNvSpPr>
            <a:spLocks noGrp="1"/>
          </p:cNvSpPr>
          <p:nvPr/>
        </p:nvSpPr>
        <p:spPr>
          <a:xfrm>
            <a:off x="476779" y="1662625"/>
            <a:ext cx="8312150" cy="5622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Poplatník DPPO dle § 17 odst. 1 písm. a) </a:t>
            </a:r>
            <a:r>
              <a:rPr lang="cs-CZ" sz="2400" b="0" dirty="0" err="1" smtClean="0">
                <a:solidFill>
                  <a:srgbClr val="002156"/>
                </a:solidFill>
                <a:latin typeface="Myriad Pro" pitchFamily="34" charset="0"/>
              </a:rPr>
              <a:t>a</a:t>
            </a: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 také f) – aplikace v případě kvalifikace </a:t>
            </a:r>
            <a:r>
              <a:rPr lang="cs-CZ" sz="2400" b="0" dirty="0" err="1" smtClean="0">
                <a:solidFill>
                  <a:srgbClr val="002156"/>
                </a:solidFill>
                <a:latin typeface="Myriad Pro" pitchFamily="34" charset="0"/>
              </a:rPr>
              <a:t>svěřenského</a:t>
            </a: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 fondu na FKI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Výpočet daňového základu je stejný jako v případě ostatních kapitálových forem společností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V případě, že je poplatník pouze část období IF, má povinnost rozdělit základ daně dle § 20 odst. 1 ZDP snížený o položky dle § 34 ZDP s přesností na dny</a:t>
            </a:r>
          </a:p>
          <a:p>
            <a:pPr lvl="0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Zvýhodněná sazba daně dle § 21 odst. 2 písm. a) </a:t>
            </a:r>
            <a:r>
              <a:rPr lang="cs-CZ" sz="2400" b="0" dirty="0" err="1" smtClean="0">
                <a:solidFill>
                  <a:srgbClr val="002156"/>
                </a:solidFill>
                <a:latin typeface="Myriad Pro" pitchFamily="34" charset="0"/>
              </a:rPr>
              <a:t>a</a:t>
            </a: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 b) ve výši </a:t>
            </a: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</a:rPr>
              <a:t>5%</a:t>
            </a: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 z příjmů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Platí i pro fondy z ostatních členských států EU a EHS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Dividendy zatíženy 15% srážkovou daní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4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 bwMode="auto">
          <a:xfrm>
            <a:off x="391344" y="608112"/>
            <a:ext cx="8569325" cy="8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29000"/>
                </a:solidFill>
                <a:effectLst/>
                <a:uLnTx/>
                <a:uFillTx/>
                <a:latin typeface="Myriad Pro" pitchFamily="34" charset="0"/>
                <a:ea typeface="+mn-ea"/>
                <a:cs typeface="+mn-cs"/>
              </a:rPr>
              <a:t>Daňový režim FKI II.</a:t>
            </a:r>
          </a:p>
        </p:txBody>
      </p:sp>
      <p:sp>
        <p:nvSpPr>
          <p:cNvPr id="6" name="Zástupný symbol pro obsah 2"/>
          <p:cNvSpPr>
            <a:spLocks noGrp="1"/>
          </p:cNvSpPr>
          <p:nvPr/>
        </p:nvSpPr>
        <p:spPr>
          <a:xfrm>
            <a:off x="476779" y="1662625"/>
            <a:ext cx="8312150" cy="4185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Osvobození při prodeji cenných papírů FO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dle § 4 ZDP časový test 3 roky bez ohledu na podíl na ZK </a:t>
            </a:r>
          </a:p>
          <a:p>
            <a:pPr lvl="0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Ostatní daně bez odlišného přístupu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Daň z převodu nemovitostí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Daň z nemovitosti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DPH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a další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4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238992" y="608112"/>
            <a:ext cx="8721678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Daňový režim FKI v mezinárodním kontextu</a:t>
            </a: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  <p:sp>
        <p:nvSpPr>
          <p:cNvPr id="5" name="Zástupný symbol pro obsah 2"/>
          <p:cNvSpPr>
            <a:spLocks noGrp="1"/>
          </p:cNvSpPr>
          <p:nvPr/>
        </p:nvSpPr>
        <p:spPr>
          <a:xfrm>
            <a:off x="476779" y="1662625"/>
            <a:ext cx="8312150" cy="65453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Osvobození dividend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Dle EU </a:t>
            </a: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Parent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-</a:t>
            </a: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Subsidiary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 </a:t>
            </a: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Directive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 (s výjimkou </a:t>
            </a: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svěřenského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 fondu) za standardních podmínek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Možnost aplikovat příslušnou DTT </a:t>
            </a:r>
          </a:p>
          <a:p>
            <a:pPr lvl="0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Přístup k ostatním direktivám EU souvisejících s převody kapitálu (</a:t>
            </a:r>
            <a:r>
              <a:rPr lang="cs-CZ" sz="2400" b="0" dirty="0" err="1" smtClean="0">
                <a:solidFill>
                  <a:srgbClr val="002156"/>
                </a:solidFill>
                <a:latin typeface="Myriad Pro" pitchFamily="34" charset="0"/>
              </a:rPr>
              <a:t>Interest</a:t>
            </a: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 </a:t>
            </a:r>
            <a:r>
              <a:rPr lang="en-US" sz="2400" b="0" dirty="0" smtClean="0">
                <a:solidFill>
                  <a:srgbClr val="002156"/>
                </a:solidFill>
                <a:latin typeface="Myriad Pro" pitchFamily="34" charset="0"/>
              </a:rPr>
              <a:t>&amp;</a:t>
            </a: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 </a:t>
            </a:r>
            <a:r>
              <a:rPr lang="cs-CZ" sz="2400" b="0" dirty="0" err="1" smtClean="0">
                <a:solidFill>
                  <a:srgbClr val="002156"/>
                </a:solidFill>
                <a:latin typeface="Myriad Pro" pitchFamily="34" charset="0"/>
              </a:rPr>
              <a:t>Royalties</a:t>
            </a: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 a </a:t>
            </a:r>
            <a:r>
              <a:rPr lang="cs-CZ" sz="2400" b="0" dirty="0" err="1" smtClean="0">
                <a:solidFill>
                  <a:srgbClr val="002156"/>
                </a:solidFill>
                <a:latin typeface="Myriad Pro" pitchFamily="34" charset="0"/>
              </a:rPr>
              <a:t>Mergers</a:t>
            </a: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 </a:t>
            </a:r>
            <a:r>
              <a:rPr lang="cs-CZ" sz="2400" b="0" dirty="0" err="1" smtClean="0">
                <a:solidFill>
                  <a:srgbClr val="002156"/>
                </a:solidFill>
                <a:latin typeface="Myriad Pro" pitchFamily="34" charset="0"/>
              </a:rPr>
              <a:t>Directive</a:t>
            </a: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)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Financování, licenční poplatky… </a:t>
            </a:r>
          </a:p>
          <a:p>
            <a:pPr lvl="0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Díky harmonizaci ZISIF s UCITS IV a AIFMD lze aplikovat znalosti a fungování českých FKI na LUX, MT a částečně i CYP varianty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Technicky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Daňově (obecné principy)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4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238992" y="608112"/>
            <a:ext cx="8721678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Daňový režim FKI ve vybraných státech EU</a:t>
            </a: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  <p:sp>
        <p:nvSpPr>
          <p:cNvPr id="5" name="Zástupný symbol pro obsah 2"/>
          <p:cNvSpPr>
            <a:spLocks noGrp="1"/>
          </p:cNvSpPr>
          <p:nvPr/>
        </p:nvSpPr>
        <p:spPr>
          <a:xfrm>
            <a:off x="476779" y="1662625"/>
            <a:ext cx="8312150" cy="59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</a:rPr>
              <a:t>Lucembursko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0% CIT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0,01% </a:t>
            </a: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subscription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 tax při založení z NAV + 1250 EUR </a:t>
            </a: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Fixed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 </a:t>
            </a: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capital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 duty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0% </a:t>
            </a: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capital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 </a:t>
            </a: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gains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 tax pokud je investor nerezident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0% WHT na dividendy vyplácené fondem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Pokud FKI založen jako investiční společnost (např. SICAV), přístup ke směrnicím EU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Management </a:t>
            </a: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fees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 nejsou předmětem VAT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4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238992" y="608112"/>
            <a:ext cx="8721678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Daňový režim FKI ve vybraných státech EU</a:t>
            </a: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  <p:sp>
        <p:nvSpPr>
          <p:cNvPr id="5" name="Zástupný symbol pro obsah 2"/>
          <p:cNvSpPr>
            <a:spLocks noGrp="1"/>
          </p:cNvSpPr>
          <p:nvPr/>
        </p:nvSpPr>
        <p:spPr>
          <a:xfrm>
            <a:off x="476779" y="1662625"/>
            <a:ext cx="8312150" cy="53553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</a:rPr>
              <a:t>Malta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Příjmy nejsou předmětem CIT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0% WHT na přijaté i odeslané dividendy pro zahraniční investory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Capital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 </a:t>
            </a: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gains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 osvobozeny od daně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0% daň při převodu akcií v FKI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Na FKI se nevztahuje </a:t>
            </a: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stamp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 duty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Neexistence NAVT nebo NWT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4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238992" y="608112"/>
            <a:ext cx="8721678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Daňový režim FKI ve vybraných státech EU</a:t>
            </a: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  <p:sp>
        <p:nvSpPr>
          <p:cNvPr id="5" name="Zástupný symbol pro obsah 2"/>
          <p:cNvSpPr>
            <a:spLocks noGrp="1"/>
          </p:cNvSpPr>
          <p:nvPr/>
        </p:nvSpPr>
        <p:spPr>
          <a:xfrm>
            <a:off x="476779" y="1662625"/>
            <a:ext cx="8557154" cy="4944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</a:rPr>
              <a:t>Kypr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CIT 12,5%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0% WHT na přijaté i odeslané dividendy kamkoliv do světa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0% WHT na úrokové platby odeslané kamkoliv do světa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Capital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 </a:t>
            </a: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gains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 osvobozeny od daně (včetně prodeje např. dluhopisů)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Neexistence 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NAVT 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nebo NWT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4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08112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Potenciální využití FKI</a:t>
            </a: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  <p:sp>
        <p:nvSpPr>
          <p:cNvPr id="4" name="Zástupný symbol pro obsah 2"/>
          <p:cNvSpPr>
            <a:spLocks noGrp="1"/>
          </p:cNvSpPr>
          <p:nvPr/>
        </p:nvSpPr>
        <p:spPr>
          <a:xfrm>
            <a:off x="476779" y="1662625"/>
            <a:ext cx="8557154" cy="7140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</a:rPr>
              <a:t>Financující subjekt v rámci holdingu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Nákup obligací, půjčky 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</a:rPr>
              <a:t>Investiční subjekt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Venture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 </a:t>
            </a: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capital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, start </a:t>
            </a: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ups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, akcie, obchodní podíly, atp.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</a:rPr>
              <a:t>Holdingový subjekt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Podíly v dceřiných společnostech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</a:rPr>
              <a:t>Snazší vstup na specifické trhy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FKI je subjekt regulovaný odpovídající státní autoritou; v případě investičních vstupů do určitých odvětví může být licence výhodou</a:t>
            </a:r>
          </a:p>
          <a:p>
            <a:pPr marL="0" indent="0" algn="just">
              <a:spcBef>
                <a:spcPts val="150"/>
              </a:spcBef>
              <a:spcAft>
                <a:spcPts val="600"/>
              </a:spcAft>
              <a:buClr>
                <a:srgbClr val="F79646">
                  <a:lumMod val="75000"/>
                </a:srgbClr>
              </a:buClr>
              <a:buNone/>
            </a:pPr>
            <a:endParaRPr lang="cs-CZ" sz="240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4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08112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CASE STUDY – FKI jako komplementář k.s.</a:t>
            </a: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  <p:sp>
        <p:nvSpPr>
          <p:cNvPr id="4" name="Zástupný symbol pro obsah 2"/>
          <p:cNvSpPr>
            <a:spLocks noGrp="1"/>
          </p:cNvSpPr>
          <p:nvPr/>
        </p:nvSpPr>
        <p:spPr>
          <a:xfrm>
            <a:off x="476779" y="1662625"/>
            <a:ext cx="8557154" cy="67300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Rozdělení podílů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99% komplementář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1% komanditista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Zahraniční FKI (MT) může figurovat jako komplementář v ks v souladu s § 118 </a:t>
            </a:r>
            <a:r>
              <a:rPr lang="cs-CZ" sz="2400" b="0" dirty="0" err="1" smtClean="0">
                <a:solidFill>
                  <a:srgbClr val="002156"/>
                </a:solidFill>
                <a:latin typeface="Myriad Pro" pitchFamily="34" charset="0"/>
              </a:rPr>
              <a:t>ZoK</a:t>
            </a:r>
            <a:endParaRPr lang="cs-CZ" sz="24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Vznik stálé provozovny dle § 22 odst. 3 ZDP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Sazba daně z příjmů 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5 % na příjmy náležící komplementáři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19 % na příjmy náležící komanditistovi</a:t>
            </a: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</a:rPr>
              <a:t> 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4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4073" y="1012392"/>
            <a:ext cx="8229600" cy="1143000"/>
          </a:xfrm>
        </p:spPr>
        <p:txBody>
          <a:bodyPr/>
          <a:lstStyle/>
          <a:p>
            <a:pPr algn="l" eaLnBrk="1" hangingPunct="1">
              <a:spcBef>
                <a:spcPct val="20000"/>
              </a:spcBef>
              <a:defRPr/>
            </a:pPr>
            <a:r>
              <a:rPr lang="cs-CZ" sz="4000" b="1" dirty="0" smtClean="0">
                <a:solidFill>
                  <a:srgbClr val="F29000"/>
                </a:solidFill>
                <a:latin typeface="Myriad Pro" pitchFamily="34" charset="0"/>
                <a:ea typeface="+mn-ea"/>
                <a:cs typeface="+mn-cs"/>
              </a:rPr>
              <a:t>Potenciál fondů kvalifikovaných investorů (FKI)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809" y="3152679"/>
            <a:ext cx="8229600" cy="2015836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rgbClr val="002156"/>
                </a:solidFill>
                <a:latin typeface="Myriad Pro" pitchFamily="34" charset="0"/>
              </a:rPr>
              <a:t>Lukáš </a:t>
            </a:r>
            <a:r>
              <a:rPr lang="cs-CZ" sz="2400" b="1" dirty="0" err="1" smtClean="0">
                <a:solidFill>
                  <a:srgbClr val="002156"/>
                </a:solidFill>
                <a:latin typeface="Myriad Pro" pitchFamily="34" charset="0"/>
              </a:rPr>
              <a:t>Randa</a:t>
            </a:r>
            <a:endParaRPr lang="cs-CZ" sz="2400" b="1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>
              <a:buNone/>
            </a:pP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</a:rPr>
              <a:t>Senior </a:t>
            </a:r>
            <a:r>
              <a:rPr lang="cs-CZ" sz="2400" dirty="0" err="1" smtClean="0">
                <a:solidFill>
                  <a:srgbClr val="002156"/>
                </a:solidFill>
                <a:latin typeface="Myriad Pro" pitchFamily="34" charset="0"/>
              </a:rPr>
              <a:t>Consultant</a:t>
            </a: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</a:rPr>
              <a:t>, </a:t>
            </a:r>
            <a:r>
              <a:rPr lang="cs-CZ" sz="2400" dirty="0" err="1" smtClean="0">
                <a:solidFill>
                  <a:srgbClr val="002156"/>
                </a:solidFill>
                <a:latin typeface="Myriad Pro" pitchFamily="34" charset="0"/>
              </a:rPr>
              <a:t>International</a:t>
            </a: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</a:rPr>
              <a:t> Tax </a:t>
            </a:r>
            <a:r>
              <a:rPr lang="cs-CZ" sz="2400" dirty="0" err="1" smtClean="0">
                <a:solidFill>
                  <a:srgbClr val="002156"/>
                </a:solidFill>
                <a:latin typeface="Myriad Pro" pitchFamily="34" charset="0"/>
              </a:rPr>
              <a:t>Planning</a:t>
            </a:r>
            <a:endParaRPr lang="cs-CZ" sz="240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>
              <a:buNone/>
            </a:pPr>
            <a:r>
              <a:rPr lang="cs-CZ" sz="2400" dirty="0" err="1" smtClean="0">
                <a:solidFill>
                  <a:srgbClr val="002156"/>
                </a:solidFill>
                <a:latin typeface="Myriad Pro" pitchFamily="34" charset="0"/>
              </a:rPr>
              <a:t>Akont</a:t>
            </a: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</a:rPr>
              <a:t> Trust </a:t>
            </a:r>
            <a:r>
              <a:rPr lang="cs-CZ" sz="2400" dirty="0" err="1" smtClean="0">
                <a:solidFill>
                  <a:srgbClr val="002156"/>
                </a:solidFill>
                <a:latin typeface="Myriad Pro" pitchFamily="34" charset="0"/>
              </a:rPr>
              <a:t>Company</a:t>
            </a:r>
            <a:endParaRPr lang="cs-CZ" sz="240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>
              <a:buNone/>
            </a:pP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</a:rPr>
              <a:t>Email: </a:t>
            </a:r>
            <a:r>
              <a:rPr lang="cs-CZ" sz="2400" dirty="0" err="1" smtClean="0">
                <a:solidFill>
                  <a:srgbClr val="002156"/>
                </a:solidFill>
                <a:latin typeface="Myriad Pro" pitchFamily="34" charset="0"/>
                <a:hlinkClick r:id="rId2"/>
              </a:rPr>
              <a:t>randa</a:t>
            </a: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  <a:hlinkClick r:id="rId2"/>
              </a:rPr>
              <a:t>@</a:t>
            </a:r>
            <a:r>
              <a:rPr lang="cs-CZ" sz="2400" dirty="0" err="1" smtClean="0">
                <a:solidFill>
                  <a:srgbClr val="002156"/>
                </a:solidFill>
                <a:latin typeface="Myriad Pro" pitchFamily="34" charset="0"/>
                <a:hlinkClick r:id="rId2"/>
              </a:rPr>
              <a:t>akont.cz</a:t>
            </a:r>
            <a:endParaRPr lang="cs-CZ" sz="240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>
              <a:buNone/>
            </a:pP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</a:rPr>
              <a:t>Tel.: +420 728 727 615</a:t>
            </a:r>
          </a:p>
          <a:p>
            <a:pPr>
              <a:buNone/>
            </a:pPr>
            <a:endParaRPr lang="cs-CZ" sz="2400" dirty="0" smtClean="0">
              <a:solidFill>
                <a:srgbClr val="002156"/>
              </a:solidFill>
              <a:latin typeface="Myriad Pro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08112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CASE STUDY – FKI jako komplementář k.s.</a:t>
            </a: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  <p:sp>
        <p:nvSpPr>
          <p:cNvPr id="4" name="Zástupný symbol pro obsah 2"/>
          <p:cNvSpPr>
            <a:spLocks noGrp="1"/>
          </p:cNvSpPr>
          <p:nvPr/>
        </p:nvSpPr>
        <p:spPr>
          <a:xfrm>
            <a:off x="476779" y="1662625"/>
            <a:ext cx="8557154" cy="62581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</a:rPr>
              <a:t>Transfery dividend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WHT na dividendy - komplementář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V modelu figuruje maltské FKI – WHT snížena podle DTT na 0%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WHT na dividendy - komanditista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SE se sídlem v Nizozemí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15% dle § 36 odst. 1, písm. b) ZDP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WHT na dividendy – FKI vs. akcionář (PO)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0 % za předpokladu splnění podmínek dle EU </a:t>
            </a: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Parent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-</a:t>
            </a: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Subsidiary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 </a:t>
            </a: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Directive</a:t>
            </a: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4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08112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CASE STUDY – FKI jako komplementář k.s.</a:t>
            </a: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4573" y="1871132"/>
            <a:ext cx="6253189" cy="4104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08112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CASE STUDY – FKI jako financující subjekt</a:t>
            </a: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  <p:sp>
        <p:nvSpPr>
          <p:cNvPr id="4" name="Zástupný symbol pro obsah 2"/>
          <p:cNvSpPr>
            <a:spLocks noGrp="1"/>
          </p:cNvSpPr>
          <p:nvPr/>
        </p:nvSpPr>
        <p:spPr>
          <a:xfrm>
            <a:off x="476779" y="1662625"/>
            <a:ext cx="8557154" cy="7940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Lucemburský SIF (SICAV) figuruje jako financující subjekt dceřiných společností, jedna a.s. i v ČR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Kumulace prostředků z obchodní části struktury a jejich redistribuce zpět do holdingu</a:t>
            </a: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Dluhopisové financování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Daňový štít pro českou a.s. 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Příprava na prodej struktury v horizontu 5 let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Požadavky na minimalizaci CG tax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Výhodnost kontroly společnosti dluhem – možnost přednostní výplaty části kupní ceny 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Napojení na asijskou část struktury (H-K)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4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08112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CASE STUDY – FKI jako financující subjekt</a:t>
            </a: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  <p:sp>
        <p:nvSpPr>
          <p:cNvPr id="4" name="Zástupný symbol pro obsah 2"/>
          <p:cNvSpPr>
            <a:spLocks noGrp="1"/>
          </p:cNvSpPr>
          <p:nvPr/>
        </p:nvSpPr>
        <p:spPr>
          <a:xfrm>
            <a:off x="476779" y="1662625"/>
            <a:ext cx="8557154" cy="7653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</a:rPr>
              <a:t>Lucemburský FKI </a:t>
            </a: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(SICAV)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CIT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0%</a:t>
            </a:r>
            <a:endParaRPr lang="cs-CZ" sz="24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WHT na úroky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0% dle směrnice EU PS </a:t>
            </a: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Directive</a:t>
            </a: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WHT na vyplácené dividendy fondem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0%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CG tax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0% bez časového testu na úrovni SIF 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DTT s </a:t>
            </a:r>
            <a:r>
              <a:rPr lang="cs-CZ" sz="2400" b="0" dirty="0" err="1" smtClean="0">
                <a:solidFill>
                  <a:srgbClr val="002156"/>
                </a:solidFill>
                <a:latin typeface="Myriad Pro" pitchFamily="34" charset="0"/>
              </a:rPr>
              <a:t>Hong</a:t>
            </a: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 Kongem (0% WHT na dividendy i úroky)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16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4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body" idx="1"/>
          </p:nvPr>
        </p:nvSpPr>
        <p:spPr>
          <a:xfrm>
            <a:off x="433574" y="3072077"/>
            <a:ext cx="8219256" cy="639762"/>
          </a:xfrm>
        </p:spPr>
        <p:txBody>
          <a:bodyPr/>
          <a:lstStyle/>
          <a:p>
            <a:pPr algn="l" eaLnBrk="1" hangingPunct="1"/>
            <a:r>
              <a:rPr lang="cs-CZ" sz="4000" b="1" dirty="0" smtClean="0">
                <a:solidFill>
                  <a:srgbClr val="F29000"/>
                </a:solidFill>
                <a:latin typeface="Myriad Pro" pitchFamily="34" charset="0"/>
              </a:rPr>
              <a:t>Děkuji za pozornost!</a:t>
            </a: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4"/>
          <p:cNvSpPr/>
          <p:nvPr/>
        </p:nvSpPr>
        <p:spPr>
          <a:xfrm>
            <a:off x="468313" y="1788055"/>
            <a:ext cx="7272808" cy="37959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42900" indent="-342900" algn="just"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  <a:cs typeface="+mn-cs"/>
              </a:rPr>
              <a:t>15. května 2013 schválila PSP ČR zákon se staronovým názvem </a:t>
            </a:r>
            <a:r>
              <a:rPr lang="cs-CZ" sz="2000" i="1" dirty="0" smtClean="0">
                <a:solidFill>
                  <a:srgbClr val="002156"/>
                </a:solidFill>
                <a:latin typeface="Myriad Pro" pitchFamily="34" charset="0"/>
                <a:cs typeface="+mn-cs"/>
              </a:rPr>
              <a:t>„Zákon o investičních společnostech a investičních fondech“ (ZISIF)</a:t>
            </a: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  <a:cs typeface="+mn-cs"/>
              </a:rPr>
              <a:t>, který upravoval kolektivní investování mezi roky 1992 – 2004 </a:t>
            </a:r>
          </a:p>
          <a:p>
            <a:pPr marL="342900" indent="-342900" algn="just"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</a:rPr>
              <a:t>Návaznost na starý zákon o kolektivním investování (ZKI)</a:t>
            </a:r>
          </a:p>
          <a:p>
            <a:pPr marL="342900" indent="-342900" algn="just"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  <a:cs typeface="+mn-cs"/>
              </a:rPr>
              <a:t>Výrazná inspirace v právních úpravách zejména Lucemburska a Malty; minoritně pak Německa a Irska</a:t>
            </a:r>
          </a:p>
          <a:p>
            <a:pPr marL="342900" indent="-342900" algn="just"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  <a:cs typeface="+mn-cs"/>
              </a:rPr>
              <a:t>Implementace směrnic EU, zejména UCITS IV, (V) a AIFMD</a:t>
            </a:r>
          </a:p>
          <a:p>
            <a:pPr marL="342900" indent="-342900" algn="just"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  <a:cs typeface="+mn-cs"/>
              </a:rPr>
              <a:t>Účinnost ZISIF od 1. července 2013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 bwMode="auto">
          <a:xfrm>
            <a:off x="391344" y="595412"/>
            <a:ext cx="8569325" cy="8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29000"/>
                </a:solidFill>
                <a:effectLst/>
                <a:uLnTx/>
                <a:uFillTx/>
                <a:latin typeface="Myriad Pro" pitchFamily="34" charset="0"/>
                <a:ea typeface="+mn-ea"/>
                <a:cs typeface="+mn-cs"/>
              </a:rPr>
              <a:t>Nový zákon regulující FKI</a:t>
            </a:r>
          </a:p>
        </p:txBody>
      </p:sp>
      <p:pic>
        <p:nvPicPr>
          <p:cNvPr id="6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36441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4"/>
          <p:cNvSpPr/>
          <p:nvPr/>
        </p:nvSpPr>
        <p:spPr>
          <a:xfrm>
            <a:off x="468313" y="1788055"/>
            <a:ext cx="7272808" cy="1897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42900" indent="-342900" algn="just"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  <a:cs typeface="+mn-cs"/>
              </a:rPr>
              <a:t>Dle AKAT (</a:t>
            </a:r>
            <a:r>
              <a:rPr lang="cs-CZ" sz="2000" i="1" dirty="0" smtClean="0">
                <a:solidFill>
                  <a:srgbClr val="002156"/>
                </a:solidFill>
                <a:latin typeface="Myriad Pro" pitchFamily="34" charset="0"/>
                <a:cs typeface="+mn-cs"/>
              </a:rPr>
              <a:t>Prezentace AKAT ke konci roku 2013</a:t>
            </a: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  <a:cs typeface="+mn-cs"/>
              </a:rPr>
              <a:t>), jsou k dispozici následující data:</a:t>
            </a:r>
          </a:p>
          <a:p>
            <a:pPr marL="800100" lvl="1" indent="-342900" algn="just"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  <a:cs typeface="+mn-cs"/>
              </a:rPr>
              <a:t>objem majetku spravovaného pomocí FKI v ČR dosahuje téměř 70 mld. CZK</a:t>
            </a:r>
          </a:p>
          <a:p>
            <a:pPr marL="800100" lvl="1" indent="-342900" algn="just"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  <a:cs typeface="+mn-cs"/>
              </a:rPr>
              <a:t>počet FKI se jen těsně zastavil pod hranicí 120  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 bwMode="auto">
          <a:xfrm>
            <a:off x="391344" y="595412"/>
            <a:ext cx="8569325" cy="8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29000"/>
                </a:solidFill>
                <a:effectLst/>
                <a:uLnTx/>
                <a:uFillTx/>
                <a:latin typeface="Myriad Pro" pitchFamily="34" charset="0"/>
                <a:ea typeface="+mn-ea"/>
                <a:cs typeface="+mn-cs"/>
              </a:rPr>
              <a:t>Stav</a:t>
            </a:r>
            <a:r>
              <a:rPr kumimoji="0" lang="cs-CZ" sz="4000" b="1" i="0" u="none" strike="noStrike" kern="1200" cap="none" spc="0" normalizeH="0" noProof="0" dirty="0" smtClean="0">
                <a:ln>
                  <a:noFill/>
                </a:ln>
                <a:solidFill>
                  <a:srgbClr val="F29000"/>
                </a:solidFill>
                <a:effectLst/>
                <a:uLnTx/>
                <a:uFillTx/>
                <a:latin typeface="Myriad Pro" pitchFamily="34" charset="0"/>
                <a:ea typeface="+mn-ea"/>
                <a:cs typeface="+mn-cs"/>
              </a:rPr>
              <a:t> FKI ke konci roku 2013</a:t>
            </a:r>
            <a:endParaRPr kumimoji="0" lang="cs-CZ" sz="4000" b="1" i="0" u="none" strike="noStrike" kern="1200" cap="none" spc="0" normalizeH="0" baseline="0" noProof="0" dirty="0" smtClean="0">
              <a:ln>
                <a:noFill/>
              </a:ln>
              <a:solidFill>
                <a:srgbClr val="F29000"/>
              </a:solidFill>
              <a:effectLst/>
              <a:uLnTx/>
              <a:uFillTx/>
              <a:latin typeface="Myriad Pro" pitchFamily="34" charset="0"/>
              <a:ea typeface="+mn-ea"/>
              <a:cs typeface="+mn-cs"/>
            </a:endParaRPr>
          </a:p>
        </p:txBody>
      </p:sp>
      <p:pic>
        <p:nvPicPr>
          <p:cNvPr id="6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62" y="3794685"/>
            <a:ext cx="5096403" cy="2873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836441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26774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Výběr nejdůležitějších změn v ZISIF I.</a:t>
            </a:r>
          </a:p>
        </p:txBody>
      </p:sp>
      <p:sp>
        <p:nvSpPr>
          <p:cNvPr id="7" name="Zástupný symbol pro obsah 2"/>
          <p:cNvSpPr>
            <a:spLocks noGrp="1"/>
          </p:cNvSpPr>
          <p:nvPr/>
        </p:nvSpPr>
        <p:spPr>
          <a:xfrm>
            <a:off x="468313" y="1672680"/>
            <a:ext cx="8312150" cy="4909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FKI nově </a:t>
            </a: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</a:rPr>
              <a:t>samostatnou skupinou </a:t>
            </a: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investičních fondů</a:t>
            </a:r>
          </a:p>
          <a:p>
            <a:pPr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Možnost zakládání </a:t>
            </a:r>
            <a:r>
              <a:rPr lang="cs-CZ" sz="2400" b="0" dirty="0" err="1" smtClean="0">
                <a:solidFill>
                  <a:srgbClr val="002156"/>
                </a:solidFill>
                <a:latin typeface="Myriad Pro" pitchFamily="34" charset="0"/>
              </a:rPr>
              <a:t>subfondů</a:t>
            </a: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 </a:t>
            </a:r>
          </a:p>
          <a:p>
            <a:pPr lvl="1"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Začlenění do stávajícího FKI, který již obdržel licenci ČNB</a:t>
            </a:r>
          </a:p>
          <a:p>
            <a:pPr lvl="1"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Vlastní investiční strategie</a:t>
            </a:r>
          </a:p>
          <a:p>
            <a:pPr lvl="1"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Nemusí splnit požadavky na min. výši VK dle ZISIF – tomuto požadavku podléhá FKI jako celek</a:t>
            </a:r>
          </a:p>
          <a:p>
            <a:pPr lvl="1"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Vyšší počet </a:t>
            </a:r>
            <a:r>
              <a:rPr lang="cs-CZ" sz="2000" b="0" dirty="0" err="1" smtClean="0">
                <a:solidFill>
                  <a:srgbClr val="002156"/>
                </a:solidFill>
                <a:latin typeface="Myriad Pro" pitchFamily="34" charset="0"/>
              </a:rPr>
              <a:t>subfondů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 nezakládá povinnost zvyšovat minimální předepsaný kapitál</a:t>
            </a:r>
          </a:p>
          <a:p>
            <a:pPr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Ve spojení se </a:t>
            </a:r>
            <a:r>
              <a:rPr lang="cs-CZ" sz="2400" b="0" dirty="0" err="1" smtClean="0">
                <a:solidFill>
                  <a:srgbClr val="002156"/>
                </a:solidFill>
                <a:latin typeface="Myriad Pro" pitchFamily="34" charset="0"/>
              </a:rPr>
              <a:t>ZoK</a:t>
            </a: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 možnost založení nových právních forem – </a:t>
            </a: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</a:rPr>
              <a:t>SICAV, SICAR</a:t>
            </a: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; za splnění podmínek možnost fungování </a:t>
            </a:r>
            <a:r>
              <a:rPr lang="cs-CZ" sz="2400" b="0" dirty="0" err="1" smtClean="0">
                <a:solidFill>
                  <a:srgbClr val="002156"/>
                </a:solidFill>
                <a:latin typeface="Myriad Pro" pitchFamily="34" charset="0"/>
              </a:rPr>
              <a:t>svěřenského</a:t>
            </a: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 fondu (dle NOZ) jako FKI – bez právní subjektivity</a:t>
            </a: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08112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Výběr nejdůležitějších změn v ZISIF II.</a:t>
            </a:r>
          </a:p>
        </p:txBody>
      </p:sp>
      <p:sp>
        <p:nvSpPr>
          <p:cNvPr id="7" name="Zástupný symbol pro obsah 2"/>
          <p:cNvSpPr>
            <a:spLocks noGrp="1"/>
          </p:cNvSpPr>
          <p:nvPr/>
        </p:nvSpPr>
        <p:spPr>
          <a:xfrm>
            <a:off x="468313" y="1671092"/>
            <a:ext cx="8312150" cy="4865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Zavedení institutu </a:t>
            </a: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</a:rPr>
              <a:t>Hlavního podpůrce</a:t>
            </a:r>
          </a:p>
          <a:p>
            <a:pPr lvl="1"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Osoba, která je na základě smlouvy s obhospodařovatelem a depozitářem fondu oprávněna poskytovat </a:t>
            </a:r>
            <a:r>
              <a:rPr lang="cs-CZ" sz="2000" b="0" i="1" dirty="0" smtClean="0">
                <a:solidFill>
                  <a:srgbClr val="002156"/>
                </a:solidFill>
                <a:latin typeface="Myriad Pro" pitchFamily="34" charset="0"/>
              </a:rPr>
              <a:t>určité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 finanční služby</a:t>
            </a:r>
          </a:p>
          <a:p>
            <a:pPr lvl="2"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1600" b="0" dirty="0" smtClean="0">
                <a:solidFill>
                  <a:srgbClr val="002156"/>
                </a:solidFill>
                <a:latin typeface="Myriad Pro" pitchFamily="34" charset="0"/>
              </a:rPr>
              <a:t>Banka se sídlem v ČR</a:t>
            </a:r>
          </a:p>
          <a:p>
            <a:pPr lvl="2"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1600" b="0" dirty="0" smtClean="0">
                <a:solidFill>
                  <a:srgbClr val="002156"/>
                </a:solidFill>
                <a:latin typeface="Myriad Pro" pitchFamily="34" charset="0"/>
              </a:rPr>
              <a:t>Zahraniční banka s pobočkou v ČR</a:t>
            </a:r>
          </a:p>
          <a:p>
            <a:pPr lvl="2"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1600" b="0" dirty="0" smtClean="0">
                <a:solidFill>
                  <a:srgbClr val="002156"/>
                </a:solidFill>
                <a:latin typeface="Myriad Pro" pitchFamily="34" charset="0"/>
              </a:rPr>
              <a:t>Obchodník s cennými papíry nebo srovnatelná zahraniční osoba se sídlem v jiném členském státě s pobočkou v ČR dodržující nejvyšší kapitálovou přiměřenost</a:t>
            </a:r>
          </a:p>
          <a:p>
            <a:pPr lvl="2"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1600" b="0" dirty="0" smtClean="0">
                <a:solidFill>
                  <a:srgbClr val="002156"/>
                </a:solidFill>
                <a:latin typeface="Myriad Pro" pitchFamily="34" charset="0"/>
              </a:rPr>
              <a:t>Zahraniční osoba se sídlem ve státě, který není členským státem, podléhající obezřetnostem požadavkům a dohledu</a:t>
            </a:r>
          </a:p>
          <a:p>
            <a:pPr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Rozhodný limit pro fondy spravovanými jedním obhospodařovatelem (právně/fakticky) </a:t>
            </a: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</a:rPr>
              <a:t>100 mil. EUR 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nebo </a:t>
            </a: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</a:rPr>
              <a:t>500 mil. EUR 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(není-li žádná část majetku nabyta s využití pákového efektu)</a:t>
            </a:r>
          </a:p>
          <a:p>
            <a:pPr lvl="2"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endParaRPr lang="cs-CZ" sz="1600" b="0" dirty="0" smtClean="0">
              <a:solidFill>
                <a:srgbClr val="002156"/>
              </a:solidFill>
              <a:latin typeface="Myriad Pro" pitchFamily="34" charset="0"/>
            </a:endParaRP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08112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Výběr nejdůležitějších změn v ZISIF III.</a:t>
            </a:r>
          </a:p>
        </p:txBody>
      </p:sp>
      <p:sp>
        <p:nvSpPr>
          <p:cNvPr id="7" name="Zástupný symbol pro obsah 2"/>
          <p:cNvSpPr>
            <a:spLocks noGrp="1"/>
          </p:cNvSpPr>
          <p:nvPr/>
        </p:nvSpPr>
        <p:spPr>
          <a:xfrm>
            <a:off x="468313" y="1671092"/>
            <a:ext cx="8312150" cy="42139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Depozitář FKI</a:t>
            </a:r>
            <a:endParaRPr lang="cs-CZ" sz="240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Standardně bankovní domy, ale nově i </a:t>
            </a: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</a:rPr>
              <a:t>notář 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 za předpokladu, že FKI investuje převážně do investičních nástrojů, které musí být v úschově u depozitáře a u kterého k odkoupení jím vydaného CP může dojít nejdříve 5 let od jeho vydání</a:t>
            </a:r>
            <a:endParaRPr lang="cs-CZ" sz="16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marL="342900" lvl="1" indent="-342900"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Minimální investovaná částka</a:t>
            </a:r>
          </a:p>
          <a:p>
            <a:pPr lvl="1"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Min. počáteční investice 125.000,- EUR nebo ekvivalent v jiné měně</a:t>
            </a:r>
          </a:p>
          <a:p>
            <a:pPr lvl="1"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Možnost plnění vkladové povinnosti po částech – musí umožňovat společenská smlouva</a:t>
            </a:r>
          </a:p>
          <a:p>
            <a:pPr lvl="1"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Příplatková povinnost</a:t>
            </a: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08112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Výběr nejdůležitějších změn v ZISIF IV.</a:t>
            </a:r>
          </a:p>
        </p:txBody>
      </p:sp>
      <p:sp>
        <p:nvSpPr>
          <p:cNvPr id="7" name="Zástupný symbol pro obsah 2"/>
          <p:cNvSpPr>
            <a:spLocks noGrp="1"/>
          </p:cNvSpPr>
          <p:nvPr/>
        </p:nvSpPr>
        <p:spPr>
          <a:xfrm>
            <a:off x="468313" y="1671092"/>
            <a:ext cx="8312150" cy="4337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Vlastní kapitál</a:t>
            </a:r>
            <a:endParaRPr lang="cs-CZ" sz="240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Do 12 měsíců od založení, vytvoření nebo povolení k činnosti musí VK odpovídat částce min. 1.250.000,- EUR nebo ekvivalent v jiné měně</a:t>
            </a:r>
          </a:p>
          <a:p>
            <a:pPr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Přeměny FKI s právní osobností nepodléhají souhlasu ČNB</a:t>
            </a:r>
          </a:p>
          <a:p>
            <a:pPr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Veřejná nabídka investic potenciálním investorům</a:t>
            </a:r>
          </a:p>
          <a:p>
            <a:pPr lvl="1"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1600" b="0" dirty="0" smtClean="0">
                <a:solidFill>
                  <a:srgbClr val="002156"/>
                </a:solidFill>
                <a:latin typeface="Myriad Pro" pitchFamily="34" charset="0"/>
              </a:rPr>
              <a:t>Odstranění rozporu mezi starým ZKI (§ 56 odst. 5) pro zahraniční FKI, který zakazoval veřejnou nabídku investic a § 21 odst. 2 </a:t>
            </a:r>
            <a:r>
              <a:rPr lang="cs-CZ" sz="1600" b="0" dirty="0" err="1" smtClean="0">
                <a:solidFill>
                  <a:srgbClr val="002156"/>
                </a:solidFill>
                <a:latin typeface="Myriad Pro" pitchFamily="34" charset="0"/>
              </a:rPr>
              <a:t>písm</a:t>
            </a:r>
            <a:r>
              <a:rPr lang="cs-CZ" sz="1600" b="0" dirty="0" smtClean="0">
                <a:solidFill>
                  <a:srgbClr val="002156"/>
                </a:solidFill>
                <a:latin typeface="Myriad Pro" pitchFamily="34" charset="0"/>
              </a:rPr>
              <a:t> c) ZDP, který naopak mj. podmiňoval aplikaci snížené sazby daně veřejnou nabídkou CP – pro české FKI tato podmínka neplatila, jednalo se tak o diskriminační ustanovení (aplikace analogického judikátu SD EU např. rozsudek C-376/03, D nebo C-337/08, X Holding BV)</a:t>
            </a:r>
          </a:p>
          <a:p>
            <a:pPr lvl="2"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endParaRPr lang="cs-CZ" sz="1600" b="0" dirty="0" smtClean="0">
              <a:solidFill>
                <a:srgbClr val="002156"/>
              </a:solidFill>
              <a:latin typeface="Myriad Pro" pitchFamily="34" charset="0"/>
            </a:endParaRP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08112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Všechny dostupné entity FKI</a:t>
            </a:r>
          </a:p>
        </p:txBody>
      </p:sp>
      <p:sp>
        <p:nvSpPr>
          <p:cNvPr id="7" name="Zástupný symbol pro obsah 2"/>
          <p:cNvSpPr>
            <a:spLocks noGrp="1"/>
          </p:cNvSpPr>
          <p:nvPr/>
        </p:nvSpPr>
        <p:spPr>
          <a:xfrm>
            <a:off x="468313" y="1671092"/>
            <a:ext cx="8312150" cy="35702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Komanditní společnost (včetně možnosti SICAR)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Společnost s ručením omezeným (vč. spol. vydávající kmenové listy)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Akciová společnost (včetně SICAV)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Podílový fond (otevřený nebo uzavřený)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Evropská společnost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Družstvo, včetně evropské družstevní společnosti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err="1" smtClean="0">
                <a:solidFill>
                  <a:srgbClr val="002156"/>
                </a:solidFill>
                <a:latin typeface="Myriad Pro" pitchFamily="34" charset="0"/>
              </a:rPr>
              <a:t>Svěřenský</a:t>
            </a: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 fond</a:t>
            </a: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5419</TotalTime>
  <Words>1490</Words>
  <Application>Microsoft Office PowerPoint</Application>
  <PresentationFormat>Předvádění na obrazovce (4:3)</PresentationFormat>
  <Paragraphs>231</Paragraphs>
  <Slides>24</Slides>
  <Notes>20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Snímek 1</vt:lpstr>
      <vt:lpstr>Potenciál fondů kvalifikovaných investorů (FKI)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User</cp:lastModifiedBy>
  <cp:revision>319</cp:revision>
  <dcterms:created xsi:type="dcterms:W3CDTF">2012-03-29T10:41:46Z</dcterms:created>
  <dcterms:modified xsi:type="dcterms:W3CDTF">2014-05-12T15:45:09Z</dcterms:modified>
</cp:coreProperties>
</file>