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607" r:id="rId3"/>
    <p:sldId id="608" r:id="rId4"/>
    <p:sldId id="609" r:id="rId5"/>
    <p:sldId id="613" r:id="rId6"/>
    <p:sldId id="610" r:id="rId7"/>
    <p:sldId id="611" r:id="rId8"/>
    <p:sldId id="612" r:id="rId9"/>
    <p:sldId id="57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60BFC5-15FD-46E4-8454-54278359D6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4E4BFC-5092-442E-BCF1-4805584DC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4393-F5F1-4DF6-8B79-D44F6C0634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4761-EFAF-4FBE-906B-7F24CC3E6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03FA-178C-426A-A1AF-B8111F8C75F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022E-E527-4CF9-A71D-77FEC8CD3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9DE2-D861-43D4-9FCB-D02978C1B02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F9B1-4AE0-464B-990F-8A5682A49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A51B73-622A-4C40-9CDF-8DB92FE4EF9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C18E8-F14E-44B4-9EDC-D7601FF74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FE2F3-600E-4046-88EB-36C24C06DAE8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4B66FB-F0DF-489C-90BB-D26B2107A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975D9-B63A-46F0-A566-312B0582A44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AE20B-2B2C-4B8C-9ABF-66522BC54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6CDFD-7C9C-4B0F-9BC2-8BC2B9BDD27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F0BC1-40D5-4866-8A54-17CEFD091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D1A5-0A63-4B98-A370-03B97153205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7A2A-5BFB-447F-A3A3-8CA2CB534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1DB67-6FCD-4B0C-9B69-43C571D6C96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C4AFE-D5D6-48CE-BF54-2EC141960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09E80A-9817-43EC-B205-7446FFF45AB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F6915B-880E-4143-8F38-155876503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439378"/>
          </a:xfrm>
        </p:spPr>
        <p:txBody>
          <a:bodyPr>
            <a:noAutofit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6000" b="0" dirty="0" err="1" smtClean="0"/>
              <a:t>Protischodkový</a:t>
            </a:r>
            <a:r>
              <a:rPr lang="cs-CZ" sz="6000" b="0" dirty="0" smtClean="0"/>
              <a:t> balíček</a:t>
            </a:r>
            <a:endParaRPr lang="cs-CZ" sz="60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3933056"/>
            <a:ext cx="760119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JUDr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. Radim Boháč,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9563" y="594995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solidFill>
                  <a:schemeClr val="bg1"/>
                </a:solidFill>
              </a:rPr>
              <a:t>22. </a:t>
            </a:r>
            <a:r>
              <a:rPr lang="cs-CZ" sz="2800" dirty="0">
                <a:solidFill>
                  <a:schemeClr val="bg1"/>
                </a:solidFill>
              </a:rPr>
              <a:t>května 2012 – </a:t>
            </a:r>
            <a:r>
              <a:rPr lang="cs-CZ" sz="2800" dirty="0" smtClean="0">
                <a:solidFill>
                  <a:schemeClr val="bg1"/>
                </a:solidFill>
              </a:rPr>
              <a:t>IFA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Úvod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Změny 2014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err="1" smtClean="0"/>
              <a:t>Protischodkový</a:t>
            </a:r>
            <a:r>
              <a:rPr lang="cs-CZ" dirty="0" smtClean="0"/>
              <a:t> balíček 2013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18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usnesení vlády č. 275 z 11. dubna 2012</a:t>
            </a:r>
          </a:p>
          <a:p>
            <a:endParaRPr lang="cs-CZ" dirty="0"/>
          </a:p>
          <a:p>
            <a:r>
              <a:rPr lang="cs-CZ" dirty="0" smtClean="0"/>
              <a:t>3 skupiny opatření</a:t>
            </a:r>
          </a:p>
          <a:p>
            <a:pPr lvl="1"/>
            <a:r>
              <a:rPr lang="cs-CZ" dirty="0" err="1" smtClean="0"/>
              <a:t>protischodkový</a:t>
            </a:r>
            <a:r>
              <a:rPr lang="cs-CZ" dirty="0" smtClean="0"/>
              <a:t> balíček 2013</a:t>
            </a:r>
          </a:p>
          <a:p>
            <a:pPr lvl="1"/>
            <a:r>
              <a:rPr lang="cs-CZ" dirty="0" smtClean="0"/>
              <a:t>změny 2014</a:t>
            </a:r>
          </a:p>
          <a:p>
            <a:pPr lvl="1"/>
            <a:r>
              <a:rPr lang="cs-CZ" dirty="0" smtClean="0"/>
              <a:t>daň z předepsaného pojistného 2015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Úvod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48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 oblasti daní z příjmů</a:t>
            </a:r>
          </a:p>
          <a:p>
            <a:pPr lvl="1"/>
            <a:r>
              <a:rPr lang="cs-CZ" dirty="0" smtClean="0"/>
              <a:t>zvýšení </a:t>
            </a:r>
            <a:r>
              <a:rPr lang="cs-CZ" dirty="0"/>
              <a:t>sazby daně z příjmů fyzických osob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1 procentní </a:t>
            </a:r>
            <a:r>
              <a:rPr lang="cs-CZ" dirty="0" smtClean="0"/>
              <a:t>bod</a:t>
            </a:r>
            <a:endParaRPr lang="cs-CZ" dirty="0"/>
          </a:p>
          <a:p>
            <a:pPr lvl="1"/>
            <a:r>
              <a:rPr lang="cs-CZ" dirty="0"/>
              <a:t>zrušení „zaměstnaneckého paušálu“ ve výši 3000 </a:t>
            </a:r>
            <a:r>
              <a:rPr lang="cs-CZ" dirty="0" smtClean="0"/>
              <a:t>Kč</a:t>
            </a:r>
            <a:endParaRPr lang="cs-CZ" dirty="0"/>
          </a:p>
          <a:p>
            <a:pPr lvl="1"/>
            <a:endParaRPr lang="cs-CZ" dirty="0" smtClean="0"/>
          </a:p>
          <a:p>
            <a:pPr lvl="0"/>
            <a:r>
              <a:rPr lang="cs-CZ" dirty="0" smtClean="0"/>
              <a:t>v oblasti nepřímých daní</a:t>
            </a:r>
          </a:p>
          <a:p>
            <a:pPr lvl="1"/>
            <a:r>
              <a:rPr lang="cs-CZ" dirty="0" smtClean="0"/>
              <a:t>zvýšení </a:t>
            </a:r>
            <a:r>
              <a:rPr lang="cs-CZ" dirty="0"/>
              <a:t>sazby spotřební daně z tichého vína na 10 </a:t>
            </a:r>
            <a:r>
              <a:rPr lang="cs-CZ" dirty="0" smtClean="0"/>
              <a:t>Kč/l</a:t>
            </a:r>
            <a:endParaRPr lang="cs-CZ" dirty="0"/>
          </a:p>
          <a:p>
            <a:pPr lvl="1"/>
            <a:r>
              <a:rPr lang="cs-CZ" dirty="0"/>
              <a:t>zavedení uhlíkové daně a zrušení osvobození zemního plynu pro vytápění domácností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Změny 2014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7" lvl="0" indent="-571500">
              <a:buFont typeface="+mj-lt"/>
              <a:buAutoNum type="romanUcPeriod"/>
            </a:pPr>
            <a:r>
              <a:rPr lang="cs-CZ" dirty="0" smtClean="0"/>
              <a:t>Základní informace</a:t>
            </a:r>
          </a:p>
          <a:p>
            <a:pPr marL="681037" lvl="0" indent="-571500">
              <a:buFont typeface="+mj-lt"/>
              <a:buAutoNum type="romanUcPeriod"/>
            </a:pPr>
            <a:r>
              <a:rPr lang="cs-CZ" dirty="0" smtClean="0"/>
              <a:t>Trvalá opatření</a:t>
            </a:r>
          </a:p>
          <a:p>
            <a:pPr marL="681037" lvl="0" indent="-571500">
              <a:buFont typeface="+mj-lt"/>
              <a:buAutoNum type="romanUcPeriod"/>
            </a:pPr>
            <a:r>
              <a:rPr lang="cs-CZ" dirty="0" smtClean="0"/>
              <a:t>Dočasná opatření 2013 až 2015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err="1" smtClean="0"/>
              <a:t>Protischodkový</a:t>
            </a:r>
            <a:r>
              <a:rPr lang="cs-CZ" dirty="0" smtClean="0"/>
              <a:t> balíček 2013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46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projednáván vládou (23. 5.)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návrh zákona o </a:t>
            </a:r>
            <a:r>
              <a:rPr lang="cs-CZ" dirty="0" smtClean="0"/>
              <a:t>změně </a:t>
            </a:r>
            <a:r>
              <a:rPr lang="cs-CZ" dirty="0"/>
              <a:t>daňových, pojistných a dalších zákonů v souvislosti se snižováním schodků veřejných </a:t>
            </a:r>
            <a:r>
              <a:rPr lang="cs-CZ" dirty="0" smtClean="0"/>
              <a:t>rozpočtů</a:t>
            </a:r>
          </a:p>
          <a:p>
            <a:pPr lvl="1"/>
            <a:r>
              <a:rPr lang="cs-CZ" dirty="0" smtClean="0"/>
              <a:t>novely daňových zákonů</a:t>
            </a:r>
          </a:p>
          <a:p>
            <a:pPr lvl="1"/>
            <a:r>
              <a:rPr lang="cs-CZ" dirty="0" smtClean="0"/>
              <a:t>novely pojistných zákonů</a:t>
            </a:r>
          </a:p>
          <a:p>
            <a:pPr lvl="1"/>
            <a:r>
              <a:rPr lang="cs-CZ" dirty="0" smtClean="0"/>
              <a:t>novely sociálních zákonů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Základní informace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29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omezení </a:t>
            </a:r>
            <a:r>
              <a:rPr lang="cs-CZ" dirty="0"/>
              <a:t>výdajových paušálů u daně z příjmů fyzických </a:t>
            </a:r>
            <a:r>
              <a:rPr lang="cs-CZ" dirty="0" smtClean="0"/>
              <a:t>osob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zvýšení </a:t>
            </a:r>
            <a:r>
              <a:rPr lang="cs-CZ" dirty="0"/>
              <a:t>srážkové daně z příjmů vůči daňovým </a:t>
            </a:r>
            <a:r>
              <a:rPr lang="cs-CZ" dirty="0" smtClean="0"/>
              <a:t>rájům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zrušení </a:t>
            </a:r>
            <a:r>
              <a:rPr lang="cs-CZ" dirty="0"/>
              <a:t>tzv. zelené </a:t>
            </a:r>
            <a:r>
              <a:rPr lang="cs-CZ" dirty="0" smtClean="0"/>
              <a:t>nafty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zvýšení </a:t>
            </a:r>
            <a:r>
              <a:rPr lang="cs-CZ" dirty="0"/>
              <a:t>daně z převodu nemovitostí o jeden procentní bod</a:t>
            </a:r>
          </a:p>
          <a:p>
            <a:pPr marL="623887" lvl="0" indent="-514350">
              <a:buFont typeface="+mj-lt"/>
              <a:buAutoNum type="alphaUcPeriod"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Trvalá opatření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65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lvl="0" indent="-514350">
              <a:buFont typeface="+mj-lt"/>
              <a:buAutoNum type="alphaUcPeriod"/>
            </a:pPr>
            <a:endParaRPr lang="cs-CZ" dirty="0" smtClean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solidární </a:t>
            </a:r>
            <a:r>
              <a:rPr lang="cs-CZ" dirty="0"/>
              <a:t>zvýšení daně z příjmů fyzických osob ve výši 7 </a:t>
            </a:r>
            <a:r>
              <a:rPr lang="cs-CZ" dirty="0" smtClean="0"/>
              <a:t>%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zrušení </a:t>
            </a:r>
            <a:r>
              <a:rPr lang="cs-CZ" dirty="0"/>
              <a:t>základní slevy na dani z příjmů fyzických osob pro </a:t>
            </a:r>
            <a:r>
              <a:rPr lang="cs-CZ" dirty="0" smtClean="0"/>
              <a:t>důchodce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zvýšení </a:t>
            </a:r>
            <a:r>
              <a:rPr lang="cs-CZ" dirty="0"/>
              <a:t>sazeb daně z přidané hodnoty o jeden procentní </a:t>
            </a:r>
            <a:r>
              <a:rPr lang="cs-CZ" dirty="0" smtClean="0"/>
              <a:t>bod</a:t>
            </a:r>
            <a:endParaRPr lang="cs-CZ" dirty="0"/>
          </a:p>
          <a:p>
            <a:pPr marL="623887" lvl="0" indent="-514350">
              <a:buFont typeface="+mj-lt"/>
              <a:buAutoNum type="alphaUcPeriod"/>
            </a:pPr>
            <a:r>
              <a:rPr lang="cs-CZ" dirty="0" smtClean="0"/>
              <a:t>zrušení </a:t>
            </a:r>
            <a:r>
              <a:rPr lang="cs-CZ" dirty="0"/>
              <a:t>stropů u pojistného na veřejné zdravotní pojištění</a:t>
            </a:r>
          </a:p>
          <a:p>
            <a:pPr marL="623887" lvl="0" indent="-514350">
              <a:buFont typeface="+mj-lt"/>
              <a:buAutoNum type="alphaUcPeriod"/>
            </a:pPr>
            <a:endParaRPr lang="cs-CZ" dirty="0"/>
          </a:p>
          <a:p>
            <a:pPr marL="623887" lvl="0" indent="-514350">
              <a:buFont typeface="+mj-lt"/>
              <a:buAutoNum type="alphaUcPeriod"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III. Dočasná opatření (2013 až 2015)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err="1" smtClean="0">
                <a:latin typeface="Lucida Sans Unicode" pitchFamily="34" charset="0"/>
              </a:rPr>
              <a:t>Protischodkový</a:t>
            </a:r>
            <a:r>
              <a:rPr lang="cs-CZ" sz="1400" dirty="0" smtClean="0">
                <a:latin typeface="Lucida Sans Unicode" pitchFamily="34" charset="0"/>
              </a:rPr>
              <a:t> balíček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2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29600" cy="1973263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/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</a:t>
            </a:r>
            <a:r>
              <a:rPr lang="cs-CZ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 Vaši </a:t>
            </a: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pozornost.</a:t>
            </a:r>
            <a:endParaRPr lang="cs-CZ" sz="54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Pojistné na důchodové spoření</a:t>
            </a:r>
            <a:endParaRPr lang="cs-CZ" sz="1400" dirty="0"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KPMGMW3Language xmlns="http://schemas.microsoft.com/sharepoint/v3">Czech</KPMGMW3Language>
    <KPMGMW3IndustrySectorSubSectorSelection xmlns="http://schemas.microsoft.com/sharepoint/v3/fields" xsi:nil="true"/>
    <KPMGMW3FunctionSelection xmlns="http://schemas.microsoft.com/sharepoint/v3/fields">;#Tax;;;#;#;#</KPMGMW3FunctionSelection>
    <KPMGMW3DocumentType xmlns="http://schemas.microsoft.com/sharepoint/v3/fields">None Selected</KPMGMW3DocumentType>
    <KPMGMW3Geography xmlns="http://schemas.microsoft.com/sharepoint/v3">;#Czech Republic;#</KPMGMW3Geography>
    <Meeting_x0020_Date xmlns="f3906b6a-9c46-4128-a461-52bd50ed2358">2012-05-21T23:00:00+00:00</Meeting_x0020_Date>
    <Publication_x0020_Date xmlns="3f2f1d6e-4264-4a1d-bdd7-316064c8e9d6" xsi:nil="true"/>
    <Tema xmlns="f3906b6a-9c46-4128-a461-52bd50ed2358" xsi:nil="true"/>
    <KPMGMW3Function xmlns="http://schemas.microsoft.com/sharepoint/v3/fields">Tax;</KPMGMW3Function>
    <Internal_x0020_Presentations_x0020_Category xmlns="0713cb17-e4d4-40a9-adff-425cceac341b">IFA</Internal_x0020_Presentations_x0020_Category>
  </documentManagement>
</p:properties>
</file>

<file path=customXml/item2.xml><?xml version="1.0" encoding="utf-8"?>
<?mso-contentType ?>
<spe:Receivers xmlns:spe="http://schemas.microsoft.com/sharepoint/events">
  <Receiver>
    <Name>Add Required Values.</Name>
    <Type>10001</Type>
    <SequenceNumber>200</SequenceNumber>
    <Assembly>KPMG.ItsGlobal.MW3.EventHandlers.Document_CheckIn, Version=1.0.0.0, Culture=neutral, PublicKeyToken=0a27d48d2dcadcba</Assembly>
    <Class>KPMG.ItsGlobal.MW3.EventHandlers.Document_CheckIn.Document_EventReceiver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D0039BA301E706AF348BD64E2ED03E5640D0041670779017C8D43BB2CF33FDDC9D831" ma:contentTypeVersion="43" ma:contentTypeDescription="use for storing presenations documents and pdfs within CZ tax site" ma:contentTypeScope="" ma:versionID="edf67e8d0829e955ec3e7078cf04cd85">
  <xsd:schema xmlns:xsd="http://www.w3.org/2001/XMLSchema" xmlns:p="http://schemas.microsoft.com/office/2006/metadata/properties" xmlns:ns1="http://schemas.microsoft.com/sharepoint/v3" xmlns:ns2="http://schemas.microsoft.com/sharepoint/v3/fields" xmlns:ns3="0713cb17-e4d4-40a9-adff-425cceac341b" xmlns:ns4="f3906b6a-9c46-4128-a461-52bd50ed2358" xmlns:ns5="3f2f1d6e-4264-4a1d-bdd7-316064c8e9d6" targetNamespace="http://schemas.microsoft.com/office/2006/metadata/properties" ma:root="true" ma:fieldsID="8d779525a5908b839a9e1b5407128613" ns1:_="" ns2:_="" ns3:_="" ns4:_="" ns5:_="">
    <xsd:import namespace="http://schemas.microsoft.com/sharepoint/v3"/>
    <xsd:import namespace="http://schemas.microsoft.com/sharepoint/v3/fields"/>
    <xsd:import namespace="0713cb17-e4d4-40a9-adff-425cceac341b"/>
    <xsd:import namespace="f3906b6a-9c46-4128-a461-52bd50ed2358"/>
    <xsd:import namespace="3f2f1d6e-4264-4a1d-bdd7-316064c8e9d6"/>
    <xsd:element name="properties">
      <xsd:complexType>
        <xsd:sequence>
          <xsd:element name="documentManagement">
            <xsd:complexType>
              <xsd:all>
                <xsd:element ref="ns2:KPMGMW3DocumentType"/>
                <xsd:element ref="ns2:KPMGMW3FunctionSelection" minOccurs="0"/>
                <xsd:element ref="ns2:KPMGMW3IndustrySectorSubSectorSelection" minOccurs="0"/>
                <xsd:element ref="ns1:KPMGMW3Language"/>
                <xsd:element ref="ns1:KPMGMW3Geography"/>
                <xsd:element ref="ns3:Internal_x0020_Presentations_x0020_Category" minOccurs="0"/>
                <xsd:element ref="ns4:Meeting_x0020_Date" minOccurs="0"/>
                <xsd:element ref="ns5:Publication_x0020_Date" minOccurs="0"/>
                <xsd:element ref="ns4:Tema" minOccurs="0"/>
                <xsd:element ref="ns2:KPMGMW3SubService" minOccurs="0"/>
                <xsd:element ref="ns2:KPMGMW3Function" minOccurs="0"/>
                <xsd:element ref="ns2:KPMGMW3Service" minOccurs="0"/>
                <xsd:element ref="ns2:KPMGMW3SubSector" minOccurs="0"/>
                <xsd:element ref="ns2:KPMGMW3Sec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KPMGMW3Language" ma:index="6" ma:displayName="Language" ma:description="Identifies the language of the resource" ma:internalName="KPMGMW3Language">
      <xsd:simpleType>
        <xsd:restriction base="dms:Unknown"/>
      </xsd:simpleType>
    </xsd:element>
    <xsd:element name="KPMGMW3Geography" ma:index="7" ma:displayName="Geographic coverage" ma:description="Primary Region, Country or Countries this item applies to." ma:internalName="KPMGMW3Geography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KPMGMW3DocumentType" ma:index="3" ma:displayName="Document Type" ma:description="Identifies the nature of the resource in terms of its role in a business process" ma:internalName="KPMGMW3DocumentType" ma:readOnly="false">
      <xsd:simpleType>
        <xsd:restriction base="dms:Unknown"/>
      </xsd:simpleType>
    </xsd:element>
    <xsd:element name="KPMGMW3FunctionSelection" ma:index="4" nillable="true" ma:displayName="Function/Service/SubService Selection" ma:description="Function/Service/SubService Selection" ma:internalName="KPMGMW3FunctionSelection" ma:readOnly="false">
      <xsd:simpleType>
        <xsd:restriction base="dms:Unknown"/>
      </xsd:simpleType>
    </xsd:element>
    <xsd:element name="KPMGMW3IndustrySectorSubSectorSelection" ma:index="5" nillable="true" ma:displayName="Industry Sector/SubSector Selection" ma:description="Industry Multi Selection Sector/SubSector Selection" ma:internalName="KPMGMW3IndustrySectorSubSectorSelection">
      <xsd:simpleType>
        <xsd:restriction base="dms:Unknown"/>
      </xsd:simpleType>
    </xsd:element>
    <xsd:element name="KPMGMW3SubService" ma:index="16" nillable="true" ma:displayName="Sub Service" ma:description="Identifies the KPMG sub service which is discussed or targeted in this folder" ma:internalName="KPMGMW3SubService" ma:readOnly="true">
      <xsd:simpleType>
        <xsd:restriction base="dms:Text"/>
      </xsd:simpleType>
    </xsd:element>
    <xsd:element name="KPMGMW3Function" ma:index="18" nillable="true" ma:displayName="Function" ma:description="Function" ma:internalName="KPMGMW3Function" ma:readOnly="true">
      <xsd:simpleType>
        <xsd:restriction base="dms:Text"/>
      </xsd:simpleType>
    </xsd:element>
    <xsd:element name="KPMGMW3Service" ma:index="20" nillable="true" ma:displayName="Service" ma:description="Identifies the KPMG service which is discussed or targeted in this folder" ma:internalName="KPMGMW3Service" ma:readOnly="true">
      <xsd:simpleType>
        <xsd:restriction base="dms:Text"/>
      </xsd:simpleType>
    </xsd:element>
    <xsd:element name="KPMGMW3SubSector" ma:index="23" nillable="true" ma:displayName="Sub Sector" ma:description="Sub Sector" ma:internalName="KPMGMW3SubSector" ma:readOnly="true">
      <xsd:simpleType>
        <xsd:restriction base="dms:Text"/>
      </xsd:simpleType>
    </xsd:element>
    <xsd:element name="KPMGMW3Sector" ma:index="24" nillable="true" ma:displayName="Sector" ma:description="Sector" ma:internalName="KPMGMW3Sector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0713cb17-e4d4-40a9-adff-425cceac341b" elementFormDefault="qualified">
    <xsd:import namespace="http://schemas.microsoft.com/office/2006/documentManagement/types"/>
    <xsd:element name="Internal_x0020_Presentations_x0020_Category" ma:index="10" nillable="true" ma:displayName="Internal Presentation Tax Category" ma:description="specify to which category does the internal presentation belongs" ma:format="Dropdown" ma:internalName="Internal_x0020_Presentations_x0020_Category">
      <xsd:simpleType>
        <xsd:restriction base="dms:Choice">
          <xsd:enumeration value="ATR"/>
          <xsd:enumeration value="Cesko_slovenske forum 2010"/>
          <xsd:enumeration value="Danova rana"/>
          <xsd:enumeration value="Danova reforma"/>
          <xsd:enumeration value="Danovy rad"/>
          <xsd:enumeration value="Datove schranky"/>
          <xsd:enumeration value="DPH"/>
          <xsd:enumeration value="EU"/>
          <xsd:enumeration value="Fuze, premeny"/>
          <xsd:enumeration value="Group meeting"/>
          <xsd:enumeration value="IFA"/>
          <xsd:enumeration value="IFRS a dane 2010"/>
          <xsd:enumeration value="Nizka kapitalizace"/>
          <xsd:enumeration value="Noví asistenti"/>
          <xsd:enumeration value="Skoleni Nesrovnal"/>
          <xsd:enumeration value="Socialní a zdravotni pojisteni"/>
          <xsd:enumeration value="Tax Planning Strategies: US and Europe"/>
          <xsd:enumeration value="Transfer Pricing"/>
          <xsd:enumeration value="Zdanovani zamestnancu"/>
          <xsd:enumeration value="Zdroje, vyhledavani"/>
          <xsd:enumeration value="Ostatni"/>
        </xsd:restriction>
      </xsd:simpleType>
    </xsd:element>
  </xsd:schema>
  <xsd:schema xmlns:xsd="http://www.w3.org/2001/XMLSchema" xmlns:dms="http://schemas.microsoft.com/office/2006/documentManagement/types" targetNamespace="f3906b6a-9c46-4128-a461-52bd50ed2358" elementFormDefault="qualified">
    <xsd:import namespace="http://schemas.microsoft.com/office/2006/documentManagement/types"/>
    <xsd:element name="Meeting_x0020_Date" ma:index="11" nillable="true" ma:displayName="Meeting Date" ma:description="specify the meeting date DD/MM/YYYY." ma:format="DateOnly" ma:internalName="Meeting_x0020_Date">
      <xsd:simpleType>
        <xsd:restriction base="dms:DateTime"/>
      </xsd:simpleType>
    </xsd:element>
    <xsd:element name="Tema" ma:index="13" nillable="true" ma:displayName="Tema" ma:description="téma prezentace" ma:internalName="Tem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3f2f1d6e-4264-4a1d-bdd7-316064c8e9d6" elementFormDefault="qualified">
    <xsd:import namespace="http://schemas.microsoft.com/office/2006/documentManagement/types"/>
    <xsd:element name="Publication_x0020_Date" ma:index="12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3BBC38-494C-4ED8-BBEF-57EB92A420A9}"/>
</file>

<file path=customXml/itemProps2.xml><?xml version="1.0" encoding="utf-8"?>
<ds:datastoreItem xmlns:ds="http://schemas.openxmlformats.org/officeDocument/2006/customXml" ds:itemID="{7B8A648D-C0B2-40B4-A000-860BCE854A0E}"/>
</file>

<file path=customXml/itemProps3.xml><?xml version="1.0" encoding="utf-8"?>
<ds:datastoreItem xmlns:ds="http://schemas.openxmlformats.org/officeDocument/2006/customXml" ds:itemID="{3165F731-38A2-49C4-88FA-DF38B3DA3C6E}"/>
</file>

<file path=customXml/itemProps4.xml><?xml version="1.0" encoding="utf-8"?>
<ds:datastoreItem xmlns:ds="http://schemas.openxmlformats.org/officeDocument/2006/customXml" ds:itemID="{2BAADE3C-24F4-44E9-AD96-509676E8105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1891</TotalTime>
  <Words>230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 Protischodkový balíček</vt:lpstr>
      <vt:lpstr>Osnova</vt:lpstr>
      <vt:lpstr>1. Úvod</vt:lpstr>
      <vt:lpstr>2. Změny 2014</vt:lpstr>
      <vt:lpstr>3. Protischodkový balíček 2013</vt:lpstr>
      <vt:lpstr>I. Základní informace</vt:lpstr>
      <vt:lpstr>II. Trvalá opatření</vt:lpstr>
      <vt:lpstr>III. Dočasná opatření (2013 až 2015)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Protischodkový balíček</dc:title>
  <dc:creator>Boháč, Radim</dc:creator>
  <cp:lastModifiedBy>Radim Boháč</cp:lastModifiedBy>
  <cp:revision>248</cp:revision>
  <dcterms:created xsi:type="dcterms:W3CDTF">2010-01-10T10:53:02Z</dcterms:created>
  <dcterms:modified xsi:type="dcterms:W3CDTF">2012-05-21T16:55:49Z</dcterms:modified>
  <cp:contentType>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0x01010D0039BA301E706AF348BD64E2ED03E5640D0041670779017C8D43BB2CF33FDDC9D831</vt:lpwstr>
  </property>
  <property fmtid="{D5CDD505-2E9C-101B-9397-08002B2CF9AE}" pid="3" name="Order">
    <vt:r8>47900</vt:r8>
  </property>
  <property fmtid="{D5CDD505-2E9C-101B-9397-08002B2CF9AE}" pid="4" name="Internal Presentations Category">
    <vt:lpwstr>IFA</vt:lpwstr>
  </property>
  <property fmtid="{D5CDD505-2E9C-101B-9397-08002B2CF9AE}" pid="5" name="Year0">
    <vt:lpwstr>2012</vt:lpwstr>
  </property>
</Properties>
</file>